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61" r:id="rId3"/>
    <p:sldId id="257" r:id="rId4"/>
    <p:sldId id="268" r:id="rId5"/>
    <p:sldId id="258" r:id="rId6"/>
    <p:sldId id="262" r:id="rId7"/>
    <p:sldId id="264" r:id="rId8"/>
    <p:sldId id="267" r:id="rId9"/>
    <p:sldId id="269" r:id="rId10"/>
    <p:sldId id="265" r:id="rId11"/>
    <p:sldId id="259" r:id="rId12"/>
    <p:sldId id="260" r:id="rId13"/>
    <p:sldId id="2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A46798-A22F-4E8D-AD31-D64A9044350E}" type="datetimeFigureOut">
              <a:rPr lang="sr-Latn-BA" smtClean="0"/>
              <a:t>12.7.2022.</a:t>
            </a:fld>
            <a:endParaRPr lang="sr-Latn-BA"/>
          </a:p>
        </p:txBody>
      </p:sp>
      <p:sp>
        <p:nvSpPr>
          <p:cNvPr id="5" name="Footer Placeholder 4"/>
          <p:cNvSpPr>
            <a:spLocks noGrp="1"/>
          </p:cNvSpPr>
          <p:nvPr>
            <p:ph type="ftr" sz="quarter" idx="11"/>
          </p:nvPr>
        </p:nvSpPr>
        <p:spPr/>
        <p:txBody>
          <a:bodyPr/>
          <a:lstStyle/>
          <a:p>
            <a:endParaRPr lang="sr-Latn-BA"/>
          </a:p>
        </p:txBody>
      </p:sp>
      <p:sp>
        <p:nvSpPr>
          <p:cNvPr id="6" name="Slide Number Placeholder 5"/>
          <p:cNvSpPr>
            <a:spLocks noGrp="1"/>
          </p:cNvSpPr>
          <p:nvPr>
            <p:ph type="sldNum" sz="quarter" idx="12"/>
          </p:nvPr>
        </p:nvSpPr>
        <p:spPr/>
        <p:txBody>
          <a:bodyPr/>
          <a:lstStyle/>
          <a:p>
            <a:fld id="{B2D90646-06A2-439D-AF96-4601E8A802ED}" type="slidenum">
              <a:rPr lang="sr-Latn-BA" smtClean="0"/>
              <a:t>‹#›</a:t>
            </a:fld>
            <a:endParaRPr lang="sr-Latn-BA"/>
          </a:p>
        </p:txBody>
      </p:sp>
    </p:spTree>
    <p:extLst>
      <p:ext uri="{BB962C8B-B14F-4D97-AF65-F5344CB8AC3E}">
        <p14:creationId xmlns:p14="http://schemas.microsoft.com/office/powerpoint/2010/main" val="3360343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A46798-A22F-4E8D-AD31-D64A9044350E}" type="datetimeFigureOut">
              <a:rPr lang="sr-Latn-BA" smtClean="0"/>
              <a:t>12.7.2022.</a:t>
            </a:fld>
            <a:endParaRPr lang="sr-Latn-BA"/>
          </a:p>
        </p:txBody>
      </p:sp>
      <p:sp>
        <p:nvSpPr>
          <p:cNvPr id="5" name="Footer Placeholder 4"/>
          <p:cNvSpPr>
            <a:spLocks noGrp="1"/>
          </p:cNvSpPr>
          <p:nvPr>
            <p:ph type="ftr" sz="quarter" idx="11"/>
          </p:nvPr>
        </p:nvSpPr>
        <p:spPr/>
        <p:txBody>
          <a:bodyPr/>
          <a:lstStyle/>
          <a:p>
            <a:endParaRPr lang="sr-Latn-BA"/>
          </a:p>
        </p:txBody>
      </p:sp>
      <p:sp>
        <p:nvSpPr>
          <p:cNvPr id="6" name="Slide Number Placeholder 5"/>
          <p:cNvSpPr>
            <a:spLocks noGrp="1"/>
          </p:cNvSpPr>
          <p:nvPr>
            <p:ph type="sldNum" sz="quarter" idx="12"/>
          </p:nvPr>
        </p:nvSpPr>
        <p:spPr/>
        <p:txBody>
          <a:bodyPr/>
          <a:lstStyle/>
          <a:p>
            <a:fld id="{B2D90646-06A2-439D-AF96-4601E8A802ED}" type="slidenum">
              <a:rPr lang="sr-Latn-BA" smtClean="0"/>
              <a:t>‹#›</a:t>
            </a:fld>
            <a:endParaRPr lang="sr-Latn-BA"/>
          </a:p>
        </p:txBody>
      </p:sp>
    </p:spTree>
    <p:extLst>
      <p:ext uri="{BB962C8B-B14F-4D97-AF65-F5344CB8AC3E}">
        <p14:creationId xmlns:p14="http://schemas.microsoft.com/office/powerpoint/2010/main" val="2542017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A46798-A22F-4E8D-AD31-D64A9044350E}" type="datetimeFigureOut">
              <a:rPr lang="sr-Latn-BA" smtClean="0"/>
              <a:t>12.7.2022.</a:t>
            </a:fld>
            <a:endParaRPr lang="sr-Latn-BA"/>
          </a:p>
        </p:txBody>
      </p:sp>
      <p:sp>
        <p:nvSpPr>
          <p:cNvPr id="5" name="Footer Placeholder 4"/>
          <p:cNvSpPr>
            <a:spLocks noGrp="1"/>
          </p:cNvSpPr>
          <p:nvPr>
            <p:ph type="ftr" sz="quarter" idx="11"/>
          </p:nvPr>
        </p:nvSpPr>
        <p:spPr/>
        <p:txBody>
          <a:bodyPr/>
          <a:lstStyle/>
          <a:p>
            <a:endParaRPr lang="sr-Latn-BA"/>
          </a:p>
        </p:txBody>
      </p:sp>
      <p:sp>
        <p:nvSpPr>
          <p:cNvPr id="6" name="Slide Number Placeholder 5"/>
          <p:cNvSpPr>
            <a:spLocks noGrp="1"/>
          </p:cNvSpPr>
          <p:nvPr>
            <p:ph type="sldNum" sz="quarter" idx="12"/>
          </p:nvPr>
        </p:nvSpPr>
        <p:spPr/>
        <p:txBody>
          <a:bodyPr/>
          <a:lstStyle/>
          <a:p>
            <a:fld id="{B2D90646-06A2-439D-AF96-4601E8A802ED}" type="slidenum">
              <a:rPr lang="sr-Latn-BA" smtClean="0"/>
              <a:t>‹#›</a:t>
            </a:fld>
            <a:endParaRPr lang="sr-Latn-B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003372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A46798-A22F-4E8D-AD31-D64A9044350E}" type="datetimeFigureOut">
              <a:rPr lang="sr-Latn-BA" smtClean="0"/>
              <a:t>12.7.2022.</a:t>
            </a:fld>
            <a:endParaRPr lang="sr-Latn-BA"/>
          </a:p>
        </p:txBody>
      </p:sp>
      <p:sp>
        <p:nvSpPr>
          <p:cNvPr id="5" name="Footer Placeholder 4"/>
          <p:cNvSpPr>
            <a:spLocks noGrp="1"/>
          </p:cNvSpPr>
          <p:nvPr>
            <p:ph type="ftr" sz="quarter" idx="11"/>
          </p:nvPr>
        </p:nvSpPr>
        <p:spPr/>
        <p:txBody>
          <a:bodyPr/>
          <a:lstStyle/>
          <a:p>
            <a:endParaRPr lang="sr-Latn-BA"/>
          </a:p>
        </p:txBody>
      </p:sp>
      <p:sp>
        <p:nvSpPr>
          <p:cNvPr id="6" name="Slide Number Placeholder 5"/>
          <p:cNvSpPr>
            <a:spLocks noGrp="1"/>
          </p:cNvSpPr>
          <p:nvPr>
            <p:ph type="sldNum" sz="quarter" idx="12"/>
          </p:nvPr>
        </p:nvSpPr>
        <p:spPr/>
        <p:txBody>
          <a:bodyPr/>
          <a:lstStyle/>
          <a:p>
            <a:fld id="{B2D90646-06A2-439D-AF96-4601E8A802ED}" type="slidenum">
              <a:rPr lang="sr-Latn-BA" smtClean="0"/>
              <a:t>‹#›</a:t>
            </a:fld>
            <a:endParaRPr lang="sr-Latn-BA"/>
          </a:p>
        </p:txBody>
      </p:sp>
    </p:spTree>
    <p:extLst>
      <p:ext uri="{BB962C8B-B14F-4D97-AF65-F5344CB8AC3E}">
        <p14:creationId xmlns:p14="http://schemas.microsoft.com/office/powerpoint/2010/main" val="167540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A46798-A22F-4E8D-AD31-D64A9044350E}" type="datetimeFigureOut">
              <a:rPr lang="sr-Latn-BA" smtClean="0"/>
              <a:t>12.7.2022.</a:t>
            </a:fld>
            <a:endParaRPr lang="sr-Latn-BA"/>
          </a:p>
        </p:txBody>
      </p:sp>
      <p:sp>
        <p:nvSpPr>
          <p:cNvPr id="5" name="Footer Placeholder 4"/>
          <p:cNvSpPr>
            <a:spLocks noGrp="1"/>
          </p:cNvSpPr>
          <p:nvPr>
            <p:ph type="ftr" sz="quarter" idx="11"/>
          </p:nvPr>
        </p:nvSpPr>
        <p:spPr/>
        <p:txBody>
          <a:bodyPr/>
          <a:lstStyle/>
          <a:p>
            <a:endParaRPr lang="sr-Latn-BA"/>
          </a:p>
        </p:txBody>
      </p:sp>
      <p:sp>
        <p:nvSpPr>
          <p:cNvPr id="6" name="Slide Number Placeholder 5"/>
          <p:cNvSpPr>
            <a:spLocks noGrp="1"/>
          </p:cNvSpPr>
          <p:nvPr>
            <p:ph type="sldNum" sz="quarter" idx="12"/>
          </p:nvPr>
        </p:nvSpPr>
        <p:spPr/>
        <p:txBody>
          <a:bodyPr/>
          <a:lstStyle/>
          <a:p>
            <a:fld id="{B2D90646-06A2-439D-AF96-4601E8A802ED}" type="slidenum">
              <a:rPr lang="sr-Latn-BA" smtClean="0"/>
              <a:t>‹#›</a:t>
            </a:fld>
            <a:endParaRPr lang="sr-Latn-B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228670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A46798-A22F-4E8D-AD31-D64A9044350E}" type="datetimeFigureOut">
              <a:rPr lang="sr-Latn-BA" smtClean="0"/>
              <a:t>12.7.2022.</a:t>
            </a:fld>
            <a:endParaRPr lang="sr-Latn-BA"/>
          </a:p>
        </p:txBody>
      </p:sp>
      <p:sp>
        <p:nvSpPr>
          <p:cNvPr id="5" name="Footer Placeholder 4"/>
          <p:cNvSpPr>
            <a:spLocks noGrp="1"/>
          </p:cNvSpPr>
          <p:nvPr>
            <p:ph type="ftr" sz="quarter" idx="11"/>
          </p:nvPr>
        </p:nvSpPr>
        <p:spPr/>
        <p:txBody>
          <a:bodyPr/>
          <a:lstStyle/>
          <a:p>
            <a:endParaRPr lang="sr-Latn-BA"/>
          </a:p>
        </p:txBody>
      </p:sp>
      <p:sp>
        <p:nvSpPr>
          <p:cNvPr id="6" name="Slide Number Placeholder 5"/>
          <p:cNvSpPr>
            <a:spLocks noGrp="1"/>
          </p:cNvSpPr>
          <p:nvPr>
            <p:ph type="sldNum" sz="quarter" idx="12"/>
          </p:nvPr>
        </p:nvSpPr>
        <p:spPr/>
        <p:txBody>
          <a:bodyPr/>
          <a:lstStyle/>
          <a:p>
            <a:fld id="{B2D90646-06A2-439D-AF96-4601E8A802ED}" type="slidenum">
              <a:rPr lang="sr-Latn-BA" smtClean="0"/>
              <a:t>‹#›</a:t>
            </a:fld>
            <a:endParaRPr lang="sr-Latn-BA"/>
          </a:p>
        </p:txBody>
      </p:sp>
    </p:spTree>
    <p:extLst>
      <p:ext uri="{BB962C8B-B14F-4D97-AF65-F5344CB8AC3E}">
        <p14:creationId xmlns:p14="http://schemas.microsoft.com/office/powerpoint/2010/main" val="17516306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A46798-A22F-4E8D-AD31-D64A9044350E}" type="datetimeFigureOut">
              <a:rPr lang="sr-Latn-BA" smtClean="0"/>
              <a:t>12.7.2022.</a:t>
            </a:fld>
            <a:endParaRPr lang="sr-Latn-BA"/>
          </a:p>
        </p:txBody>
      </p:sp>
      <p:sp>
        <p:nvSpPr>
          <p:cNvPr id="5" name="Footer Placeholder 4"/>
          <p:cNvSpPr>
            <a:spLocks noGrp="1"/>
          </p:cNvSpPr>
          <p:nvPr>
            <p:ph type="ftr" sz="quarter" idx="11"/>
          </p:nvPr>
        </p:nvSpPr>
        <p:spPr/>
        <p:txBody>
          <a:bodyPr/>
          <a:lstStyle/>
          <a:p>
            <a:endParaRPr lang="sr-Latn-BA"/>
          </a:p>
        </p:txBody>
      </p:sp>
      <p:sp>
        <p:nvSpPr>
          <p:cNvPr id="6" name="Slide Number Placeholder 5"/>
          <p:cNvSpPr>
            <a:spLocks noGrp="1"/>
          </p:cNvSpPr>
          <p:nvPr>
            <p:ph type="sldNum" sz="quarter" idx="12"/>
          </p:nvPr>
        </p:nvSpPr>
        <p:spPr/>
        <p:txBody>
          <a:bodyPr/>
          <a:lstStyle/>
          <a:p>
            <a:fld id="{B2D90646-06A2-439D-AF96-4601E8A802ED}" type="slidenum">
              <a:rPr lang="sr-Latn-BA" smtClean="0"/>
              <a:t>‹#›</a:t>
            </a:fld>
            <a:endParaRPr lang="sr-Latn-BA"/>
          </a:p>
        </p:txBody>
      </p:sp>
    </p:spTree>
    <p:extLst>
      <p:ext uri="{BB962C8B-B14F-4D97-AF65-F5344CB8AC3E}">
        <p14:creationId xmlns:p14="http://schemas.microsoft.com/office/powerpoint/2010/main" val="32532994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A46798-A22F-4E8D-AD31-D64A9044350E}" type="datetimeFigureOut">
              <a:rPr lang="sr-Latn-BA" smtClean="0"/>
              <a:t>12.7.2022.</a:t>
            </a:fld>
            <a:endParaRPr lang="sr-Latn-BA"/>
          </a:p>
        </p:txBody>
      </p:sp>
      <p:sp>
        <p:nvSpPr>
          <p:cNvPr id="5" name="Footer Placeholder 4"/>
          <p:cNvSpPr>
            <a:spLocks noGrp="1"/>
          </p:cNvSpPr>
          <p:nvPr>
            <p:ph type="ftr" sz="quarter" idx="11"/>
          </p:nvPr>
        </p:nvSpPr>
        <p:spPr/>
        <p:txBody>
          <a:bodyPr/>
          <a:lstStyle/>
          <a:p>
            <a:endParaRPr lang="sr-Latn-BA"/>
          </a:p>
        </p:txBody>
      </p:sp>
      <p:sp>
        <p:nvSpPr>
          <p:cNvPr id="6" name="Slide Number Placeholder 5"/>
          <p:cNvSpPr>
            <a:spLocks noGrp="1"/>
          </p:cNvSpPr>
          <p:nvPr>
            <p:ph type="sldNum" sz="quarter" idx="12"/>
          </p:nvPr>
        </p:nvSpPr>
        <p:spPr/>
        <p:txBody>
          <a:bodyPr/>
          <a:lstStyle/>
          <a:p>
            <a:fld id="{B2D90646-06A2-439D-AF96-4601E8A802ED}" type="slidenum">
              <a:rPr lang="sr-Latn-BA" smtClean="0"/>
              <a:t>‹#›</a:t>
            </a:fld>
            <a:endParaRPr lang="sr-Latn-BA"/>
          </a:p>
        </p:txBody>
      </p:sp>
    </p:spTree>
    <p:extLst>
      <p:ext uri="{BB962C8B-B14F-4D97-AF65-F5344CB8AC3E}">
        <p14:creationId xmlns:p14="http://schemas.microsoft.com/office/powerpoint/2010/main" val="801705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A46798-A22F-4E8D-AD31-D64A9044350E}" type="datetimeFigureOut">
              <a:rPr lang="sr-Latn-BA" smtClean="0"/>
              <a:t>12.7.2022.</a:t>
            </a:fld>
            <a:endParaRPr lang="sr-Latn-BA"/>
          </a:p>
        </p:txBody>
      </p:sp>
      <p:sp>
        <p:nvSpPr>
          <p:cNvPr id="5" name="Footer Placeholder 4"/>
          <p:cNvSpPr>
            <a:spLocks noGrp="1"/>
          </p:cNvSpPr>
          <p:nvPr>
            <p:ph type="ftr" sz="quarter" idx="11"/>
          </p:nvPr>
        </p:nvSpPr>
        <p:spPr/>
        <p:txBody>
          <a:bodyPr/>
          <a:lstStyle/>
          <a:p>
            <a:endParaRPr lang="sr-Latn-BA"/>
          </a:p>
        </p:txBody>
      </p:sp>
      <p:sp>
        <p:nvSpPr>
          <p:cNvPr id="6" name="Slide Number Placeholder 5"/>
          <p:cNvSpPr>
            <a:spLocks noGrp="1"/>
          </p:cNvSpPr>
          <p:nvPr>
            <p:ph type="sldNum" sz="quarter" idx="12"/>
          </p:nvPr>
        </p:nvSpPr>
        <p:spPr/>
        <p:txBody>
          <a:bodyPr/>
          <a:lstStyle/>
          <a:p>
            <a:fld id="{B2D90646-06A2-439D-AF96-4601E8A802ED}" type="slidenum">
              <a:rPr lang="sr-Latn-BA" smtClean="0"/>
              <a:t>‹#›</a:t>
            </a:fld>
            <a:endParaRPr lang="sr-Latn-BA"/>
          </a:p>
        </p:txBody>
      </p:sp>
    </p:spTree>
    <p:extLst>
      <p:ext uri="{BB962C8B-B14F-4D97-AF65-F5344CB8AC3E}">
        <p14:creationId xmlns:p14="http://schemas.microsoft.com/office/powerpoint/2010/main" val="2237255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A46798-A22F-4E8D-AD31-D64A9044350E}" type="datetimeFigureOut">
              <a:rPr lang="sr-Latn-BA" smtClean="0"/>
              <a:t>12.7.2022.</a:t>
            </a:fld>
            <a:endParaRPr lang="sr-Latn-BA"/>
          </a:p>
        </p:txBody>
      </p:sp>
      <p:sp>
        <p:nvSpPr>
          <p:cNvPr id="5" name="Footer Placeholder 4"/>
          <p:cNvSpPr>
            <a:spLocks noGrp="1"/>
          </p:cNvSpPr>
          <p:nvPr>
            <p:ph type="ftr" sz="quarter" idx="11"/>
          </p:nvPr>
        </p:nvSpPr>
        <p:spPr/>
        <p:txBody>
          <a:bodyPr/>
          <a:lstStyle/>
          <a:p>
            <a:endParaRPr lang="sr-Latn-BA"/>
          </a:p>
        </p:txBody>
      </p:sp>
      <p:sp>
        <p:nvSpPr>
          <p:cNvPr id="6" name="Slide Number Placeholder 5"/>
          <p:cNvSpPr>
            <a:spLocks noGrp="1"/>
          </p:cNvSpPr>
          <p:nvPr>
            <p:ph type="sldNum" sz="quarter" idx="12"/>
          </p:nvPr>
        </p:nvSpPr>
        <p:spPr/>
        <p:txBody>
          <a:bodyPr/>
          <a:lstStyle/>
          <a:p>
            <a:fld id="{B2D90646-06A2-439D-AF96-4601E8A802ED}" type="slidenum">
              <a:rPr lang="sr-Latn-BA" smtClean="0"/>
              <a:t>‹#›</a:t>
            </a:fld>
            <a:endParaRPr lang="sr-Latn-BA"/>
          </a:p>
        </p:txBody>
      </p:sp>
    </p:spTree>
    <p:extLst>
      <p:ext uri="{BB962C8B-B14F-4D97-AF65-F5344CB8AC3E}">
        <p14:creationId xmlns:p14="http://schemas.microsoft.com/office/powerpoint/2010/main" val="1630384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A46798-A22F-4E8D-AD31-D64A9044350E}" type="datetimeFigureOut">
              <a:rPr lang="sr-Latn-BA" smtClean="0"/>
              <a:t>12.7.2022.</a:t>
            </a:fld>
            <a:endParaRPr lang="sr-Latn-BA"/>
          </a:p>
        </p:txBody>
      </p:sp>
      <p:sp>
        <p:nvSpPr>
          <p:cNvPr id="6" name="Footer Placeholder 5"/>
          <p:cNvSpPr>
            <a:spLocks noGrp="1"/>
          </p:cNvSpPr>
          <p:nvPr>
            <p:ph type="ftr" sz="quarter" idx="11"/>
          </p:nvPr>
        </p:nvSpPr>
        <p:spPr/>
        <p:txBody>
          <a:bodyPr/>
          <a:lstStyle/>
          <a:p>
            <a:endParaRPr lang="sr-Latn-BA"/>
          </a:p>
        </p:txBody>
      </p:sp>
      <p:sp>
        <p:nvSpPr>
          <p:cNvPr id="7" name="Slide Number Placeholder 6"/>
          <p:cNvSpPr>
            <a:spLocks noGrp="1"/>
          </p:cNvSpPr>
          <p:nvPr>
            <p:ph type="sldNum" sz="quarter" idx="12"/>
          </p:nvPr>
        </p:nvSpPr>
        <p:spPr/>
        <p:txBody>
          <a:bodyPr/>
          <a:lstStyle/>
          <a:p>
            <a:fld id="{B2D90646-06A2-439D-AF96-4601E8A802ED}" type="slidenum">
              <a:rPr lang="sr-Latn-BA" smtClean="0"/>
              <a:t>‹#›</a:t>
            </a:fld>
            <a:endParaRPr lang="sr-Latn-BA"/>
          </a:p>
        </p:txBody>
      </p:sp>
    </p:spTree>
    <p:extLst>
      <p:ext uri="{BB962C8B-B14F-4D97-AF65-F5344CB8AC3E}">
        <p14:creationId xmlns:p14="http://schemas.microsoft.com/office/powerpoint/2010/main" val="1065008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A46798-A22F-4E8D-AD31-D64A9044350E}" type="datetimeFigureOut">
              <a:rPr lang="sr-Latn-BA" smtClean="0"/>
              <a:t>12.7.2022.</a:t>
            </a:fld>
            <a:endParaRPr lang="sr-Latn-BA"/>
          </a:p>
        </p:txBody>
      </p:sp>
      <p:sp>
        <p:nvSpPr>
          <p:cNvPr id="8" name="Footer Placeholder 7"/>
          <p:cNvSpPr>
            <a:spLocks noGrp="1"/>
          </p:cNvSpPr>
          <p:nvPr>
            <p:ph type="ftr" sz="quarter" idx="11"/>
          </p:nvPr>
        </p:nvSpPr>
        <p:spPr/>
        <p:txBody>
          <a:bodyPr/>
          <a:lstStyle/>
          <a:p>
            <a:endParaRPr lang="sr-Latn-BA"/>
          </a:p>
        </p:txBody>
      </p:sp>
      <p:sp>
        <p:nvSpPr>
          <p:cNvPr id="9" name="Slide Number Placeholder 8"/>
          <p:cNvSpPr>
            <a:spLocks noGrp="1"/>
          </p:cNvSpPr>
          <p:nvPr>
            <p:ph type="sldNum" sz="quarter" idx="12"/>
          </p:nvPr>
        </p:nvSpPr>
        <p:spPr/>
        <p:txBody>
          <a:bodyPr/>
          <a:lstStyle/>
          <a:p>
            <a:fld id="{B2D90646-06A2-439D-AF96-4601E8A802ED}" type="slidenum">
              <a:rPr lang="sr-Latn-BA" smtClean="0"/>
              <a:t>‹#›</a:t>
            </a:fld>
            <a:endParaRPr lang="sr-Latn-BA"/>
          </a:p>
        </p:txBody>
      </p:sp>
    </p:spTree>
    <p:extLst>
      <p:ext uri="{BB962C8B-B14F-4D97-AF65-F5344CB8AC3E}">
        <p14:creationId xmlns:p14="http://schemas.microsoft.com/office/powerpoint/2010/main" val="2646799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A46798-A22F-4E8D-AD31-D64A9044350E}" type="datetimeFigureOut">
              <a:rPr lang="sr-Latn-BA" smtClean="0"/>
              <a:t>12.7.2022.</a:t>
            </a:fld>
            <a:endParaRPr lang="sr-Latn-BA"/>
          </a:p>
        </p:txBody>
      </p:sp>
      <p:sp>
        <p:nvSpPr>
          <p:cNvPr id="4" name="Footer Placeholder 3"/>
          <p:cNvSpPr>
            <a:spLocks noGrp="1"/>
          </p:cNvSpPr>
          <p:nvPr>
            <p:ph type="ftr" sz="quarter" idx="11"/>
          </p:nvPr>
        </p:nvSpPr>
        <p:spPr/>
        <p:txBody>
          <a:bodyPr/>
          <a:lstStyle/>
          <a:p>
            <a:endParaRPr lang="sr-Latn-BA"/>
          </a:p>
        </p:txBody>
      </p:sp>
      <p:sp>
        <p:nvSpPr>
          <p:cNvPr id="5" name="Slide Number Placeholder 4"/>
          <p:cNvSpPr>
            <a:spLocks noGrp="1"/>
          </p:cNvSpPr>
          <p:nvPr>
            <p:ph type="sldNum" sz="quarter" idx="12"/>
          </p:nvPr>
        </p:nvSpPr>
        <p:spPr/>
        <p:txBody>
          <a:bodyPr/>
          <a:lstStyle/>
          <a:p>
            <a:fld id="{B2D90646-06A2-439D-AF96-4601E8A802ED}" type="slidenum">
              <a:rPr lang="sr-Latn-BA" smtClean="0"/>
              <a:t>‹#›</a:t>
            </a:fld>
            <a:endParaRPr lang="sr-Latn-BA"/>
          </a:p>
        </p:txBody>
      </p:sp>
    </p:spTree>
    <p:extLst>
      <p:ext uri="{BB962C8B-B14F-4D97-AF65-F5344CB8AC3E}">
        <p14:creationId xmlns:p14="http://schemas.microsoft.com/office/powerpoint/2010/main" val="813205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A46798-A22F-4E8D-AD31-D64A9044350E}" type="datetimeFigureOut">
              <a:rPr lang="sr-Latn-BA" smtClean="0"/>
              <a:t>12.7.2022.</a:t>
            </a:fld>
            <a:endParaRPr lang="sr-Latn-BA"/>
          </a:p>
        </p:txBody>
      </p:sp>
      <p:sp>
        <p:nvSpPr>
          <p:cNvPr id="3" name="Footer Placeholder 2"/>
          <p:cNvSpPr>
            <a:spLocks noGrp="1"/>
          </p:cNvSpPr>
          <p:nvPr>
            <p:ph type="ftr" sz="quarter" idx="11"/>
          </p:nvPr>
        </p:nvSpPr>
        <p:spPr/>
        <p:txBody>
          <a:bodyPr/>
          <a:lstStyle/>
          <a:p>
            <a:endParaRPr lang="sr-Latn-BA"/>
          </a:p>
        </p:txBody>
      </p:sp>
      <p:sp>
        <p:nvSpPr>
          <p:cNvPr id="4" name="Slide Number Placeholder 3"/>
          <p:cNvSpPr>
            <a:spLocks noGrp="1"/>
          </p:cNvSpPr>
          <p:nvPr>
            <p:ph type="sldNum" sz="quarter" idx="12"/>
          </p:nvPr>
        </p:nvSpPr>
        <p:spPr/>
        <p:txBody>
          <a:bodyPr/>
          <a:lstStyle/>
          <a:p>
            <a:fld id="{B2D90646-06A2-439D-AF96-4601E8A802ED}" type="slidenum">
              <a:rPr lang="sr-Latn-BA" smtClean="0"/>
              <a:t>‹#›</a:t>
            </a:fld>
            <a:endParaRPr lang="sr-Latn-BA"/>
          </a:p>
        </p:txBody>
      </p:sp>
    </p:spTree>
    <p:extLst>
      <p:ext uri="{BB962C8B-B14F-4D97-AF65-F5344CB8AC3E}">
        <p14:creationId xmlns:p14="http://schemas.microsoft.com/office/powerpoint/2010/main" val="337002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A46798-A22F-4E8D-AD31-D64A9044350E}" type="datetimeFigureOut">
              <a:rPr lang="sr-Latn-BA" smtClean="0"/>
              <a:t>12.7.2022.</a:t>
            </a:fld>
            <a:endParaRPr lang="sr-Latn-BA"/>
          </a:p>
        </p:txBody>
      </p:sp>
      <p:sp>
        <p:nvSpPr>
          <p:cNvPr id="6" name="Footer Placeholder 5"/>
          <p:cNvSpPr>
            <a:spLocks noGrp="1"/>
          </p:cNvSpPr>
          <p:nvPr>
            <p:ph type="ftr" sz="quarter" idx="11"/>
          </p:nvPr>
        </p:nvSpPr>
        <p:spPr/>
        <p:txBody>
          <a:bodyPr/>
          <a:lstStyle/>
          <a:p>
            <a:endParaRPr lang="sr-Latn-BA"/>
          </a:p>
        </p:txBody>
      </p:sp>
      <p:sp>
        <p:nvSpPr>
          <p:cNvPr id="7" name="Slide Number Placeholder 6"/>
          <p:cNvSpPr>
            <a:spLocks noGrp="1"/>
          </p:cNvSpPr>
          <p:nvPr>
            <p:ph type="sldNum" sz="quarter" idx="12"/>
          </p:nvPr>
        </p:nvSpPr>
        <p:spPr/>
        <p:txBody>
          <a:bodyPr/>
          <a:lstStyle/>
          <a:p>
            <a:fld id="{B2D90646-06A2-439D-AF96-4601E8A802ED}" type="slidenum">
              <a:rPr lang="sr-Latn-BA" smtClean="0"/>
              <a:t>‹#›</a:t>
            </a:fld>
            <a:endParaRPr lang="sr-Latn-BA"/>
          </a:p>
        </p:txBody>
      </p:sp>
    </p:spTree>
    <p:extLst>
      <p:ext uri="{BB962C8B-B14F-4D97-AF65-F5344CB8AC3E}">
        <p14:creationId xmlns:p14="http://schemas.microsoft.com/office/powerpoint/2010/main" val="783297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sr-Latn-BA"/>
          </a:p>
        </p:txBody>
      </p:sp>
      <p:sp>
        <p:nvSpPr>
          <p:cNvPr id="7" name="Slide Number Placeholder 6"/>
          <p:cNvSpPr>
            <a:spLocks noGrp="1"/>
          </p:cNvSpPr>
          <p:nvPr>
            <p:ph type="sldNum" sz="quarter" idx="12"/>
          </p:nvPr>
        </p:nvSpPr>
        <p:spPr/>
        <p:txBody>
          <a:bodyPr/>
          <a:lstStyle/>
          <a:p>
            <a:fld id="{B2D90646-06A2-439D-AF96-4601E8A802ED}" type="slidenum">
              <a:rPr lang="sr-Latn-BA" smtClean="0"/>
              <a:t>‹#›</a:t>
            </a:fld>
            <a:endParaRPr lang="sr-Latn-BA"/>
          </a:p>
        </p:txBody>
      </p:sp>
      <p:sp>
        <p:nvSpPr>
          <p:cNvPr id="5" name="Date Placeholder 4"/>
          <p:cNvSpPr>
            <a:spLocks noGrp="1"/>
          </p:cNvSpPr>
          <p:nvPr>
            <p:ph type="dt" sz="half" idx="10"/>
          </p:nvPr>
        </p:nvSpPr>
        <p:spPr/>
        <p:txBody>
          <a:bodyPr/>
          <a:lstStyle/>
          <a:p>
            <a:fld id="{2BA46798-A22F-4E8D-AD31-D64A9044350E}" type="datetimeFigureOut">
              <a:rPr lang="sr-Latn-BA" smtClean="0"/>
              <a:t>12.7.2022.</a:t>
            </a:fld>
            <a:endParaRPr lang="sr-Latn-BA"/>
          </a:p>
        </p:txBody>
      </p:sp>
    </p:spTree>
    <p:extLst>
      <p:ext uri="{BB962C8B-B14F-4D97-AF65-F5344CB8AC3E}">
        <p14:creationId xmlns:p14="http://schemas.microsoft.com/office/powerpoint/2010/main" val="2185096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A46798-A22F-4E8D-AD31-D64A9044350E}" type="datetimeFigureOut">
              <a:rPr lang="sr-Latn-BA" smtClean="0"/>
              <a:t>12.7.2022.</a:t>
            </a:fld>
            <a:endParaRPr lang="sr-Latn-B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r-Latn-B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2D90646-06A2-439D-AF96-4601E8A802ED}" type="slidenum">
              <a:rPr lang="sr-Latn-BA" smtClean="0"/>
              <a:t>‹#›</a:t>
            </a:fld>
            <a:endParaRPr lang="sr-Latn-BA"/>
          </a:p>
        </p:txBody>
      </p:sp>
    </p:spTree>
    <p:extLst>
      <p:ext uri="{BB962C8B-B14F-4D97-AF65-F5344CB8AC3E}">
        <p14:creationId xmlns:p14="http://schemas.microsoft.com/office/powerpoint/2010/main" val="1633978181"/>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D49CAF5D-7ADC-420E-8102-662AFF9C8204}"/>
              </a:ext>
            </a:extLst>
          </p:cNvPr>
          <p:cNvSpPr txBox="1"/>
          <p:nvPr/>
        </p:nvSpPr>
        <p:spPr>
          <a:xfrm>
            <a:off x="1767253" y="2198077"/>
            <a:ext cx="8504359" cy="1846659"/>
          </a:xfrm>
          <a:prstGeom prst="rect">
            <a:avLst/>
          </a:prstGeom>
          <a:noFill/>
        </p:spPr>
        <p:txBody>
          <a:bodyPr wrap="square">
            <a:spAutoFit/>
          </a:bodyPr>
          <a:lstStyle/>
          <a:p>
            <a:pPr algn="ctr"/>
            <a:r>
              <a:rPr lang="sr-Latn-RS" sz="4800" dirty="0"/>
              <a:t>Criteria in evaluation of foreign diplomas</a:t>
            </a:r>
            <a:r>
              <a:rPr lang="sr-Cyrl-RS" sz="4800" dirty="0"/>
              <a:t>.</a:t>
            </a:r>
            <a:endParaRPr lang="sr-Latn-RS" sz="48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657149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60BCC-4F71-463A-AF4F-C5991BB00EAB}"/>
              </a:ext>
            </a:extLst>
          </p:cNvPr>
          <p:cNvSpPr>
            <a:spLocks noGrp="1"/>
          </p:cNvSpPr>
          <p:nvPr>
            <p:ph type="title"/>
          </p:nvPr>
        </p:nvSpPr>
        <p:spPr/>
        <p:txBody>
          <a:bodyPr/>
          <a:lstStyle/>
          <a:p>
            <a:pPr algn="ctr"/>
            <a:r>
              <a:rPr lang="sr-Latn-BA" dirty="0"/>
              <a:t>Tools for recognition</a:t>
            </a:r>
          </a:p>
        </p:txBody>
      </p:sp>
      <p:sp>
        <p:nvSpPr>
          <p:cNvPr id="3" name="Content Placeholder 2">
            <a:extLst>
              <a:ext uri="{FF2B5EF4-FFF2-40B4-BE49-F238E27FC236}">
                <a16:creationId xmlns:a16="http://schemas.microsoft.com/office/drawing/2014/main" id="{6819B470-26C0-4C86-AF7E-81A492AF8EF2}"/>
              </a:ext>
            </a:extLst>
          </p:cNvPr>
          <p:cNvSpPr>
            <a:spLocks noGrp="1"/>
          </p:cNvSpPr>
          <p:nvPr>
            <p:ph idx="1"/>
          </p:nvPr>
        </p:nvSpPr>
        <p:spPr/>
        <p:txBody>
          <a:bodyPr/>
          <a:lstStyle/>
          <a:p>
            <a:r>
              <a:rPr lang="sr-Latn-RS" dirty="0"/>
              <a:t>M</a:t>
            </a:r>
            <a:r>
              <a:rPr lang="en-US" dirty="0" err="1"/>
              <a:t>anuals</a:t>
            </a:r>
            <a:r>
              <a:rPr lang="en-US" dirty="0"/>
              <a:t> on the recognition of higher education diplomas (e.g. EAR MANUAL)</a:t>
            </a:r>
            <a:endParaRPr lang="sr-Latn-RS" dirty="0"/>
          </a:p>
          <a:p>
            <a:r>
              <a:rPr lang="en-US" dirty="0"/>
              <a:t>ENIC/NARIC network</a:t>
            </a:r>
            <a:endParaRPr lang="sr-Latn-RS" dirty="0"/>
          </a:p>
          <a:p>
            <a:r>
              <a:rPr lang="sr-Latn-RS" dirty="0"/>
              <a:t>WHED database</a:t>
            </a:r>
          </a:p>
          <a:p>
            <a:endParaRPr lang="sr-Latn-BA" dirty="0"/>
          </a:p>
        </p:txBody>
      </p:sp>
    </p:spTree>
    <p:extLst>
      <p:ext uri="{BB962C8B-B14F-4D97-AF65-F5344CB8AC3E}">
        <p14:creationId xmlns:p14="http://schemas.microsoft.com/office/powerpoint/2010/main" val="3885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983B553-A6E9-4E3A-BD98-09C37958A882}"/>
              </a:ext>
            </a:extLst>
          </p:cNvPr>
          <p:cNvSpPr txBox="1"/>
          <p:nvPr/>
        </p:nvSpPr>
        <p:spPr>
          <a:xfrm>
            <a:off x="888023" y="1400045"/>
            <a:ext cx="9530862" cy="3754874"/>
          </a:xfrm>
          <a:prstGeom prst="rect">
            <a:avLst/>
          </a:prstGeom>
          <a:noFill/>
        </p:spPr>
        <p:txBody>
          <a:bodyPr wrap="square">
            <a:spAutoFit/>
          </a:bodyPr>
          <a:lstStyle/>
          <a:p>
            <a:pPr algn="ctr"/>
            <a:r>
              <a:rPr lang="sr-Latn-RS" sz="4400" dirty="0">
                <a:solidFill>
                  <a:srgbClr val="0070C0"/>
                </a:solidFill>
              </a:rPr>
              <a:t>Micrcredentials</a:t>
            </a:r>
          </a:p>
          <a:p>
            <a:pPr algn="ctr"/>
            <a:endParaRPr lang="sr-Latn-RS" dirty="0"/>
          </a:p>
          <a:p>
            <a:pPr algn="ctr"/>
            <a:endParaRPr lang="sr-Latn-RS" dirty="0"/>
          </a:p>
          <a:p>
            <a:pPr algn="just"/>
            <a:r>
              <a:rPr lang="sr-Latn-BA" sz="2800" dirty="0"/>
              <a:t>The following requirements for recogniton of microcredentials must be met:</a:t>
            </a:r>
          </a:p>
          <a:p>
            <a:pPr marL="285750" indent="-285750" algn="just">
              <a:buFont typeface="Arial" panose="020B0604020202020204" pitchFamily="34" charset="0"/>
              <a:buChar char="•"/>
            </a:pPr>
            <a:r>
              <a:rPr lang="sr-Latn-BA" sz="2800" dirty="0"/>
              <a:t>Study program must be accredited;</a:t>
            </a:r>
          </a:p>
          <a:p>
            <a:pPr marL="285750" indent="-285750" algn="just">
              <a:buFont typeface="Arial" panose="020B0604020202020204" pitchFamily="34" charset="0"/>
              <a:buChar char="•"/>
            </a:pPr>
            <a:r>
              <a:rPr lang="sr-Latn-BA" sz="2800" dirty="0"/>
              <a:t>Qualification must be referenced to EQF;</a:t>
            </a:r>
          </a:p>
          <a:p>
            <a:pPr marL="285750" indent="-285750" algn="just">
              <a:buFont typeface="Arial" panose="020B0604020202020204" pitchFamily="34" charset="0"/>
              <a:buChar char="•"/>
            </a:pPr>
            <a:r>
              <a:rPr lang="sr-Latn-BA" sz="2800" dirty="0"/>
              <a:t>The credential must have ECTS.</a:t>
            </a:r>
          </a:p>
          <a:p>
            <a:pPr marL="285750" indent="-285750" algn="just">
              <a:buFont typeface="Arial" panose="020B0604020202020204" pitchFamily="34" charset="0"/>
              <a:buChar char="•"/>
            </a:pPr>
            <a:endParaRPr lang="sr-Latn-RS" dirty="0"/>
          </a:p>
        </p:txBody>
      </p:sp>
    </p:spTree>
    <p:extLst>
      <p:ext uri="{BB962C8B-B14F-4D97-AF65-F5344CB8AC3E}">
        <p14:creationId xmlns:p14="http://schemas.microsoft.com/office/powerpoint/2010/main" val="1162794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3DD7EBD-FA43-40F7-8A9E-ACD361568762}"/>
              </a:ext>
            </a:extLst>
          </p:cNvPr>
          <p:cNvSpPr txBox="1"/>
          <p:nvPr/>
        </p:nvSpPr>
        <p:spPr>
          <a:xfrm>
            <a:off x="1784838" y="958362"/>
            <a:ext cx="8845061" cy="3385542"/>
          </a:xfrm>
          <a:prstGeom prst="rect">
            <a:avLst/>
          </a:prstGeom>
          <a:noFill/>
        </p:spPr>
        <p:txBody>
          <a:bodyPr wrap="square">
            <a:spAutoFit/>
          </a:bodyPr>
          <a:lstStyle/>
          <a:p>
            <a:pPr algn="ctr"/>
            <a:r>
              <a:rPr lang="sr-Latn-RS" sz="4800" dirty="0">
                <a:solidFill>
                  <a:srgbClr val="0070C0"/>
                </a:solidFill>
              </a:rPr>
              <a:t>Legislation</a:t>
            </a:r>
          </a:p>
          <a:p>
            <a:pPr algn="ctr"/>
            <a:endParaRPr lang="sr-Latn-RS" dirty="0"/>
          </a:p>
          <a:p>
            <a:pPr algn="ctr"/>
            <a:endParaRPr lang="sr-Latn-RS" dirty="0"/>
          </a:p>
          <a:p>
            <a:pPr algn="ctr"/>
            <a:endParaRPr lang="sr-Latn-RS" dirty="0"/>
          </a:p>
          <a:p>
            <a:pPr algn="just"/>
            <a:r>
              <a:rPr lang="sr-Latn-RS" sz="2800" dirty="0"/>
              <a:t>ENIC/NARIC recognizes only final diploma of higher education</a:t>
            </a:r>
            <a:r>
              <a:rPr lang="sr-Cyrl-RS" sz="2800" dirty="0"/>
              <a:t>.</a:t>
            </a:r>
          </a:p>
          <a:p>
            <a:pPr algn="just"/>
            <a:r>
              <a:rPr lang="sr-Latn-RS" sz="2800" dirty="0"/>
              <a:t>In order for certificates of microcredentials to be recognized legislation must be changed</a:t>
            </a:r>
            <a:endParaRPr lang="sr-Latn-BA" sz="2800" dirty="0"/>
          </a:p>
        </p:txBody>
      </p:sp>
    </p:spTree>
    <p:extLst>
      <p:ext uri="{BB962C8B-B14F-4D97-AF65-F5344CB8AC3E}">
        <p14:creationId xmlns:p14="http://schemas.microsoft.com/office/powerpoint/2010/main" val="3935414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CB8B-A631-4602-A816-D435738C976D}"/>
              </a:ext>
            </a:extLst>
          </p:cNvPr>
          <p:cNvSpPr>
            <a:spLocks noGrp="1"/>
          </p:cNvSpPr>
          <p:nvPr>
            <p:ph type="title"/>
          </p:nvPr>
        </p:nvSpPr>
        <p:spPr>
          <a:xfrm>
            <a:off x="880534" y="4123267"/>
            <a:ext cx="8596668" cy="1320800"/>
          </a:xfrm>
        </p:spPr>
        <p:txBody>
          <a:bodyPr/>
          <a:lstStyle/>
          <a:p>
            <a:r>
              <a:rPr lang="sr-Latn-RS" dirty="0"/>
              <a:t>Agency for Qualifications- ENIC/NARIC centre</a:t>
            </a:r>
            <a:endParaRPr lang="sr-Latn-BA" dirty="0"/>
          </a:p>
        </p:txBody>
      </p:sp>
    </p:spTree>
    <p:extLst>
      <p:ext uri="{BB962C8B-B14F-4D97-AF65-F5344CB8AC3E}">
        <p14:creationId xmlns:p14="http://schemas.microsoft.com/office/powerpoint/2010/main" val="219289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D49CAF5D-7ADC-420E-8102-662AFF9C8204}"/>
              </a:ext>
            </a:extLst>
          </p:cNvPr>
          <p:cNvSpPr txBox="1"/>
          <p:nvPr/>
        </p:nvSpPr>
        <p:spPr>
          <a:xfrm>
            <a:off x="2479431" y="1371600"/>
            <a:ext cx="8504359" cy="1754326"/>
          </a:xfrm>
          <a:prstGeom prst="rect">
            <a:avLst/>
          </a:prstGeom>
          <a:noFill/>
        </p:spPr>
        <p:txBody>
          <a:bodyPr wrap="square">
            <a:spAutoFit/>
          </a:bodyPr>
          <a:lstStyle/>
          <a:p>
            <a:pPr algn="just"/>
            <a:r>
              <a:rPr lang="en-US" dirty="0"/>
              <a:t>The ENIC/NARIC Centre, being an</a:t>
            </a:r>
            <a:r>
              <a:rPr lang="sr-Cyrl-RS" dirty="0"/>
              <a:t> </a:t>
            </a:r>
            <a:r>
              <a:rPr lang="en-US" dirty="0" err="1"/>
              <a:t>organisational</a:t>
            </a:r>
            <a:r>
              <a:rPr lang="en-US" dirty="0"/>
              <a:t> unit of the Qualifications</a:t>
            </a:r>
            <a:r>
              <a:rPr lang="sr-Cyrl-RS" dirty="0"/>
              <a:t> </a:t>
            </a:r>
            <a:r>
              <a:rPr lang="en-US" dirty="0"/>
              <a:t>Agency implements the following</a:t>
            </a:r>
            <a:r>
              <a:rPr lang="sr-Cyrl-RS" dirty="0"/>
              <a:t>:</a:t>
            </a:r>
            <a:endParaRPr lang="en-US" dirty="0"/>
          </a:p>
          <a:p>
            <a:pPr algn="just"/>
            <a:r>
              <a:rPr lang="en-US" dirty="0"/>
              <a:t>● procedure for the recognition of</a:t>
            </a:r>
            <a:r>
              <a:rPr lang="sr-Cyrl-RS" dirty="0"/>
              <a:t> </a:t>
            </a:r>
            <a:r>
              <a:rPr lang="en-US" dirty="0"/>
              <a:t>foreign primary school and secondary</a:t>
            </a:r>
            <a:r>
              <a:rPr lang="sr-Cyrl-RS" dirty="0"/>
              <a:t> </a:t>
            </a:r>
            <a:r>
              <a:rPr lang="en-US" dirty="0"/>
              <a:t>school documents,</a:t>
            </a:r>
          </a:p>
          <a:p>
            <a:pPr algn="just"/>
            <a:r>
              <a:rPr lang="en-US" dirty="0"/>
              <a:t>● and the procedure for the recognition</a:t>
            </a:r>
            <a:r>
              <a:rPr lang="sr-Cyrl-RS" dirty="0"/>
              <a:t> </a:t>
            </a:r>
            <a:r>
              <a:rPr lang="en-US" dirty="0"/>
              <a:t>of foreign higher education documents</a:t>
            </a:r>
            <a:r>
              <a:rPr lang="sr-Cyrl-RS" dirty="0"/>
              <a:t> </a:t>
            </a:r>
            <a:r>
              <a:rPr lang="en-US" dirty="0"/>
              <a:t>for the purpose of employment –</a:t>
            </a:r>
            <a:r>
              <a:rPr lang="sr-Cyrl-RS" dirty="0"/>
              <a:t> </a:t>
            </a:r>
            <a:r>
              <a:rPr lang="en-US" dirty="0"/>
              <a:t>professional recognition</a:t>
            </a:r>
            <a:r>
              <a:rPr lang="sr-Cyrl-RS" dirty="0"/>
              <a:t>.</a:t>
            </a:r>
            <a:endParaRPr lang="en-US" dirty="0"/>
          </a:p>
        </p:txBody>
      </p:sp>
    </p:spTree>
    <p:extLst>
      <p:ext uri="{BB962C8B-B14F-4D97-AF65-F5344CB8AC3E}">
        <p14:creationId xmlns:p14="http://schemas.microsoft.com/office/powerpoint/2010/main" val="1164636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6AFE48C-A7C0-40A9-96CC-576B691C97E5}"/>
              </a:ext>
            </a:extLst>
          </p:cNvPr>
          <p:cNvSpPr txBox="1"/>
          <p:nvPr/>
        </p:nvSpPr>
        <p:spPr>
          <a:xfrm>
            <a:off x="3048733" y="2551837"/>
            <a:ext cx="6097464" cy="1754326"/>
          </a:xfrm>
          <a:prstGeom prst="rect">
            <a:avLst/>
          </a:prstGeom>
          <a:noFill/>
        </p:spPr>
        <p:txBody>
          <a:bodyPr wrap="square">
            <a:spAutoFit/>
          </a:bodyPr>
          <a:lstStyle/>
          <a:p>
            <a:pPr algn="just"/>
            <a:r>
              <a:rPr lang="en-US" dirty="0"/>
              <a:t>The recognition of a foreign school document is the procedure whereby a qualification acquired abroad is equated to the corresponding, relevant public document of the Republic of Serbia</a:t>
            </a:r>
            <a:r>
              <a:rPr lang="sr-Latn-RS" dirty="0"/>
              <a:t>. </a:t>
            </a:r>
            <a:r>
              <a:rPr lang="en-US" dirty="0"/>
              <a:t>Following the recognition of a foreign primary</a:t>
            </a:r>
            <a:r>
              <a:rPr lang="sr-Latn-RS" dirty="0"/>
              <a:t> </a:t>
            </a:r>
            <a:r>
              <a:rPr lang="en-US" dirty="0"/>
              <a:t>school and elementary school document, a</a:t>
            </a:r>
            <a:r>
              <a:rPr lang="sr-Latn-RS" dirty="0"/>
              <a:t> </a:t>
            </a:r>
            <a:r>
              <a:rPr lang="en-US" dirty="0"/>
              <a:t>person acquires the right to continue education or the right to employment</a:t>
            </a:r>
            <a:r>
              <a:rPr lang="sr-Latn-RS" dirty="0"/>
              <a:t>.</a:t>
            </a:r>
          </a:p>
        </p:txBody>
      </p:sp>
    </p:spTree>
    <p:extLst>
      <p:ext uri="{BB962C8B-B14F-4D97-AF65-F5344CB8AC3E}">
        <p14:creationId xmlns:p14="http://schemas.microsoft.com/office/powerpoint/2010/main" val="1351190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124DB-C688-472B-B4B9-554F74D7A62A}"/>
              </a:ext>
            </a:extLst>
          </p:cNvPr>
          <p:cNvSpPr>
            <a:spLocks noGrp="1"/>
          </p:cNvSpPr>
          <p:nvPr>
            <p:ph type="title"/>
          </p:nvPr>
        </p:nvSpPr>
        <p:spPr/>
        <p:txBody>
          <a:bodyPr/>
          <a:lstStyle/>
          <a:p>
            <a:pPr algn="ctr"/>
            <a:r>
              <a:rPr lang="sr-Latn-BA" dirty="0"/>
              <a:t>Purpose of recognition</a:t>
            </a:r>
          </a:p>
        </p:txBody>
      </p:sp>
      <p:sp>
        <p:nvSpPr>
          <p:cNvPr id="3" name="Content Placeholder 2">
            <a:extLst>
              <a:ext uri="{FF2B5EF4-FFF2-40B4-BE49-F238E27FC236}">
                <a16:creationId xmlns:a16="http://schemas.microsoft.com/office/drawing/2014/main" id="{F56F9B2D-C5D6-4EF3-AFB5-8D246BF672B5}"/>
              </a:ext>
            </a:extLst>
          </p:cNvPr>
          <p:cNvSpPr>
            <a:spLocks noGrp="1"/>
          </p:cNvSpPr>
          <p:nvPr>
            <p:ph idx="1"/>
          </p:nvPr>
        </p:nvSpPr>
        <p:spPr/>
        <p:txBody>
          <a:bodyPr/>
          <a:lstStyle/>
          <a:p>
            <a:r>
              <a:rPr lang="en-US" dirty="0"/>
              <a:t>Academic recognition - recognition for continuing education - the procedure is carried out at higher education institutions</a:t>
            </a:r>
            <a:endParaRPr lang="sr-Latn-RS" dirty="0"/>
          </a:p>
          <a:p>
            <a:r>
              <a:rPr lang="en-US" dirty="0"/>
              <a:t>Professional recognition - recognition for employment - the procedure is carried out by the ENIC/NARIC center</a:t>
            </a:r>
            <a:endParaRPr lang="sr-Latn-BA" dirty="0"/>
          </a:p>
        </p:txBody>
      </p:sp>
    </p:spTree>
    <p:extLst>
      <p:ext uri="{BB962C8B-B14F-4D97-AF65-F5344CB8AC3E}">
        <p14:creationId xmlns:p14="http://schemas.microsoft.com/office/powerpoint/2010/main" val="3821944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AF513E2-4081-48FD-A87A-483F25FAA35D}"/>
              </a:ext>
            </a:extLst>
          </p:cNvPr>
          <p:cNvSpPr txBox="1"/>
          <p:nvPr/>
        </p:nvSpPr>
        <p:spPr>
          <a:xfrm>
            <a:off x="558800" y="406514"/>
            <a:ext cx="8585932" cy="7017306"/>
          </a:xfrm>
          <a:prstGeom prst="rect">
            <a:avLst/>
          </a:prstGeom>
          <a:noFill/>
        </p:spPr>
        <p:txBody>
          <a:bodyPr wrap="square">
            <a:spAutoFit/>
          </a:bodyPr>
          <a:lstStyle/>
          <a:p>
            <a:pPr algn="just"/>
            <a:r>
              <a:rPr lang="en-US" dirty="0">
                <a:solidFill>
                  <a:srgbClr val="0070C0"/>
                </a:solidFill>
              </a:rPr>
              <a:t>RECOGNITION OF</a:t>
            </a:r>
            <a:r>
              <a:rPr lang="sr-Cyrl-RS" dirty="0">
                <a:solidFill>
                  <a:srgbClr val="0070C0"/>
                </a:solidFill>
              </a:rPr>
              <a:t> </a:t>
            </a:r>
            <a:r>
              <a:rPr lang="en-US" dirty="0">
                <a:solidFill>
                  <a:srgbClr val="0070C0"/>
                </a:solidFill>
              </a:rPr>
              <a:t>A FOREIGN HIGHER</a:t>
            </a:r>
            <a:r>
              <a:rPr lang="sr-Cyrl-RS" dirty="0">
                <a:solidFill>
                  <a:srgbClr val="0070C0"/>
                </a:solidFill>
              </a:rPr>
              <a:t> </a:t>
            </a:r>
            <a:r>
              <a:rPr lang="en-US" dirty="0">
                <a:solidFill>
                  <a:srgbClr val="0070C0"/>
                </a:solidFill>
              </a:rPr>
              <a:t>EDUCATION DOCUMENT</a:t>
            </a:r>
          </a:p>
          <a:p>
            <a:pPr algn="just"/>
            <a:r>
              <a:rPr lang="en-US" dirty="0">
                <a:solidFill>
                  <a:srgbClr val="0070C0"/>
                </a:solidFill>
              </a:rPr>
              <a:t>FOR THE PURPOSE OF</a:t>
            </a:r>
            <a:r>
              <a:rPr lang="sr-Cyrl-RS" dirty="0">
                <a:solidFill>
                  <a:srgbClr val="0070C0"/>
                </a:solidFill>
              </a:rPr>
              <a:t> </a:t>
            </a:r>
            <a:r>
              <a:rPr lang="en-US" dirty="0">
                <a:solidFill>
                  <a:srgbClr val="0070C0"/>
                </a:solidFill>
              </a:rPr>
              <a:t>EMPLOYMENT IN THE</a:t>
            </a:r>
            <a:r>
              <a:rPr lang="sr-Cyrl-RS" dirty="0">
                <a:solidFill>
                  <a:srgbClr val="0070C0"/>
                </a:solidFill>
              </a:rPr>
              <a:t> </a:t>
            </a:r>
            <a:r>
              <a:rPr lang="en-US" dirty="0">
                <a:solidFill>
                  <a:srgbClr val="0070C0"/>
                </a:solidFill>
              </a:rPr>
              <a:t>REPUBLIC OF SERBIA</a:t>
            </a:r>
            <a:endParaRPr lang="sr-Cyrl-RS" dirty="0">
              <a:solidFill>
                <a:srgbClr val="0070C0"/>
              </a:solidFill>
            </a:endParaRPr>
          </a:p>
          <a:p>
            <a:pPr algn="just"/>
            <a:endParaRPr lang="sr-Cyrl-RS" dirty="0"/>
          </a:p>
          <a:p>
            <a:pPr marL="285750" indent="-285750" algn="just">
              <a:buFont typeface="Arial" panose="020B0604020202020204" pitchFamily="34" charset="0"/>
              <a:buChar char="•"/>
            </a:pPr>
            <a:r>
              <a:rPr lang="en-US" dirty="0"/>
              <a:t>By </a:t>
            </a:r>
            <a:r>
              <a:rPr lang="en-US" dirty="0" err="1"/>
              <a:t>recognising</a:t>
            </a:r>
            <a:r>
              <a:rPr lang="en-US" dirty="0"/>
              <a:t> the foreign higher education document, through the procedure of professional recognition, a person obtains the right to employment in the Republic of Serbia.</a:t>
            </a:r>
            <a:endParaRPr lang="sr-Cyrl-RS" dirty="0"/>
          </a:p>
          <a:p>
            <a:pPr marL="285750" indent="-285750" algn="just">
              <a:buFont typeface="Arial" panose="020B0604020202020204" pitchFamily="34" charset="0"/>
              <a:buChar char="•"/>
            </a:pPr>
            <a:endParaRPr lang="sr-Cyrl-RS" dirty="0"/>
          </a:p>
          <a:p>
            <a:pPr marL="285750" indent="-285750" algn="just">
              <a:buFont typeface="Arial" panose="020B0604020202020204" pitchFamily="34" charset="0"/>
              <a:buChar char="•"/>
            </a:pPr>
            <a:r>
              <a:rPr lang="en-US" dirty="0"/>
              <a:t>Professional recognition is performed by the Qualifications Agency, i.e. the ENIC/NARIC Centre, following the evaluation of the foreign study </a:t>
            </a:r>
            <a:r>
              <a:rPr lang="en-US" dirty="0" err="1"/>
              <a:t>programme</a:t>
            </a:r>
            <a:r>
              <a:rPr lang="en-US" dirty="0"/>
              <a:t>, in accordance with the Law on NQFS and the law regulating higher education</a:t>
            </a:r>
            <a:r>
              <a:rPr lang="sr-Cyrl-RS" dirty="0"/>
              <a:t> </a:t>
            </a:r>
          </a:p>
          <a:p>
            <a:pPr marL="285750" indent="-285750" algn="just">
              <a:buFont typeface="Arial" panose="020B0604020202020204" pitchFamily="34" charset="0"/>
              <a:buChar char="•"/>
            </a:pPr>
            <a:endParaRPr lang="sr-Cyrl-RS" dirty="0"/>
          </a:p>
          <a:p>
            <a:pPr algn="just"/>
            <a:endParaRPr lang="sr-Cyrl-RS" dirty="0"/>
          </a:p>
          <a:p>
            <a:pPr algn="just"/>
            <a:endParaRPr lang="sr-Cyrl-RS" dirty="0"/>
          </a:p>
          <a:p>
            <a:pPr algn="just"/>
            <a:endParaRPr lang="sr-Cyrl-RS" dirty="0"/>
          </a:p>
          <a:p>
            <a:pPr algn="just"/>
            <a:endParaRPr lang="sr-Cyrl-RS" dirty="0"/>
          </a:p>
          <a:p>
            <a:pPr algn="just"/>
            <a:endParaRPr lang="sr-Cyrl-RS" dirty="0"/>
          </a:p>
          <a:p>
            <a:pPr algn="just"/>
            <a:endParaRPr lang="sr-Cyrl-RS" dirty="0"/>
          </a:p>
          <a:p>
            <a:pPr algn="just"/>
            <a:endParaRPr lang="sr-Cyrl-RS" dirty="0"/>
          </a:p>
          <a:p>
            <a:pPr algn="just"/>
            <a:endParaRPr lang="sr-Cyrl-RS" dirty="0"/>
          </a:p>
          <a:p>
            <a:pPr algn="just"/>
            <a:endParaRPr lang="sr-Cyrl-RS" dirty="0"/>
          </a:p>
          <a:p>
            <a:pPr algn="just"/>
            <a:endParaRPr lang="sr-Cyrl-RS" dirty="0"/>
          </a:p>
          <a:p>
            <a:pPr algn="just"/>
            <a:endParaRPr lang="sr-Cyrl-RS" dirty="0"/>
          </a:p>
          <a:p>
            <a:pPr algn="just"/>
            <a:endParaRPr lang="sr-Cyrl-RS" dirty="0"/>
          </a:p>
          <a:p>
            <a:pPr algn="just"/>
            <a:endParaRPr lang="sr-Cyrl-RS" dirty="0"/>
          </a:p>
          <a:p>
            <a:pPr algn="just"/>
            <a:endParaRPr lang="sr-Latn-BA" dirty="0"/>
          </a:p>
        </p:txBody>
      </p:sp>
    </p:spTree>
    <p:extLst>
      <p:ext uri="{BB962C8B-B14F-4D97-AF65-F5344CB8AC3E}">
        <p14:creationId xmlns:p14="http://schemas.microsoft.com/office/powerpoint/2010/main" val="540391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E8CA8-B1BB-4B01-AAD3-F5C08C6D361B}"/>
              </a:ext>
            </a:extLst>
          </p:cNvPr>
          <p:cNvSpPr>
            <a:spLocks noGrp="1"/>
          </p:cNvSpPr>
          <p:nvPr>
            <p:ph type="title"/>
          </p:nvPr>
        </p:nvSpPr>
        <p:spPr/>
        <p:txBody>
          <a:bodyPr/>
          <a:lstStyle/>
          <a:p>
            <a:r>
              <a:rPr lang="sr-Latn-RS" dirty="0"/>
              <a:t>Lisbon Convention (April 1997, Portugal) and Recommendations </a:t>
            </a:r>
          </a:p>
        </p:txBody>
      </p:sp>
      <p:sp>
        <p:nvSpPr>
          <p:cNvPr id="3" name="Content Placeholder 2">
            <a:extLst>
              <a:ext uri="{FF2B5EF4-FFF2-40B4-BE49-F238E27FC236}">
                <a16:creationId xmlns:a16="http://schemas.microsoft.com/office/drawing/2014/main" id="{393BA0F6-8742-4DCC-B075-7CD5BCA5AE5C}"/>
              </a:ext>
            </a:extLst>
          </p:cNvPr>
          <p:cNvSpPr>
            <a:spLocks noGrp="1"/>
          </p:cNvSpPr>
          <p:nvPr>
            <p:ph idx="1"/>
          </p:nvPr>
        </p:nvSpPr>
        <p:spPr/>
        <p:txBody>
          <a:bodyPr/>
          <a:lstStyle/>
          <a:p>
            <a:r>
              <a:rPr lang="en-US" dirty="0"/>
              <a:t>The candidate has the right to a correct assessment</a:t>
            </a:r>
            <a:endParaRPr lang="sr-Latn-RS" dirty="0"/>
          </a:p>
          <a:p>
            <a:r>
              <a:rPr lang="en-US" dirty="0"/>
              <a:t>Recognition if there are minor differences</a:t>
            </a:r>
            <a:endParaRPr lang="sr-Latn-RS" dirty="0"/>
          </a:p>
          <a:p>
            <a:r>
              <a:rPr lang="en-US" dirty="0"/>
              <a:t>Comparison of learning outcomes and not the content of the study program</a:t>
            </a:r>
            <a:endParaRPr lang="sr-Latn-RS" dirty="0"/>
          </a:p>
          <a:p>
            <a:r>
              <a:rPr lang="en-US" dirty="0"/>
              <a:t>Rejection only if significant differences are observed</a:t>
            </a:r>
            <a:endParaRPr lang="sr-Latn-RS" dirty="0"/>
          </a:p>
          <a:p>
            <a:r>
              <a:rPr lang="en-US" dirty="0"/>
              <a:t>Right to appeal</a:t>
            </a:r>
            <a:endParaRPr lang="sr-Latn-BA" dirty="0"/>
          </a:p>
        </p:txBody>
      </p:sp>
    </p:spTree>
    <p:extLst>
      <p:ext uri="{BB962C8B-B14F-4D97-AF65-F5344CB8AC3E}">
        <p14:creationId xmlns:p14="http://schemas.microsoft.com/office/powerpoint/2010/main" val="1146098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5712E-CC3D-4AE6-B1F5-025FC837D541}"/>
              </a:ext>
            </a:extLst>
          </p:cNvPr>
          <p:cNvSpPr>
            <a:spLocks noGrp="1"/>
          </p:cNvSpPr>
          <p:nvPr>
            <p:ph type="title"/>
          </p:nvPr>
        </p:nvSpPr>
        <p:spPr/>
        <p:txBody>
          <a:bodyPr/>
          <a:lstStyle/>
          <a:p>
            <a:r>
              <a:rPr lang="sr-Latn-BA" dirty="0"/>
              <a:t>Candidate file/documentation </a:t>
            </a:r>
          </a:p>
        </p:txBody>
      </p:sp>
      <p:sp>
        <p:nvSpPr>
          <p:cNvPr id="5" name="TextBox 4">
            <a:extLst>
              <a:ext uri="{FF2B5EF4-FFF2-40B4-BE49-F238E27FC236}">
                <a16:creationId xmlns:a16="http://schemas.microsoft.com/office/drawing/2014/main" id="{B83DBE30-BCF5-4AC4-9798-352BDEDCE973}"/>
              </a:ext>
            </a:extLst>
          </p:cNvPr>
          <p:cNvSpPr txBox="1"/>
          <p:nvPr/>
        </p:nvSpPr>
        <p:spPr>
          <a:xfrm>
            <a:off x="838200" y="2127739"/>
            <a:ext cx="5057775" cy="4247317"/>
          </a:xfrm>
          <a:prstGeom prst="rect">
            <a:avLst/>
          </a:prstGeom>
          <a:noFill/>
        </p:spPr>
        <p:txBody>
          <a:bodyPr wrap="square">
            <a:spAutoFit/>
          </a:bodyPr>
          <a:lstStyle/>
          <a:p>
            <a:pPr marL="342900" indent="-342900">
              <a:buFont typeface="+mj-lt"/>
              <a:buAutoNum type="arabicPeriod"/>
            </a:pPr>
            <a:r>
              <a:rPr lang="sr-Latn-RS" dirty="0"/>
              <a:t>Certified copy of d</a:t>
            </a:r>
            <a:r>
              <a:rPr lang="en-US" dirty="0"/>
              <a:t>diploma</a:t>
            </a:r>
            <a:r>
              <a:rPr lang="sr-Latn-RS" dirty="0"/>
              <a:t> and </a:t>
            </a:r>
            <a:r>
              <a:rPr lang="en-US" dirty="0"/>
              <a:t>diploma supplement or</a:t>
            </a:r>
            <a:r>
              <a:rPr lang="sr-Latn-RS" dirty="0"/>
              <a:t> </a:t>
            </a:r>
            <a:r>
              <a:rPr lang="en-US" dirty="0"/>
              <a:t>academic transcript;</a:t>
            </a:r>
          </a:p>
          <a:p>
            <a:pPr marL="342900" indent="-342900" algn="just">
              <a:buFont typeface="+mj-lt"/>
              <a:buAutoNum type="arabicPeriod"/>
            </a:pPr>
            <a:r>
              <a:rPr lang="en-US" dirty="0"/>
              <a:t>Translation of documents (under items1) to Serbian Language with</a:t>
            </a:r>
            <a:r>
              <a:rPr lang="sr-Latn-RS" dirty="0"/>
              <a:t> </a:t>
            </a:r>
            <a:r>
              <a:rPr lang="en-US" dirty="0"/>
              <a:t>an authorized court interpreter in the</a:t>
            </a:r>
            <a:r>
              <a:rPr lang="sr-Latn-RS" dirty="0"/>
              <a:t> </a:t>
            </a:r>
            <a:r>
              <a:rPr lang="en-US" dirty="0"/>
              <a:t>Republic of Serbia;</a:t>
            </a:r>
          </a:p>
          <a:p>
            <a:pPr marL="342900" indent="-342900" algn="just">
              <a:buFont typeface="+mj-lt"/>
              <a:buAutoNum type="arabicPeriod"/>
            </a:pPr>
            <a:r>
              <a:rPr lang="en-US" dirty="0"/>
              <a:t>Previously obtained higher education</a:t>
            </a:r>
            <a:r>
              <a:rPr lang="sr-Latn-RS" dirty="0"/>
              <a:t> </a:t>
            </a:r>
            <a:r>
              <a:rPr lang="en-US" dirty="0"/>
              <a:t>documents (diplomas);</a:t>
            </a:r>
          </a:p>
          <a:p>
            <a:pPr marL="342900" indent="-342900" algn="just">
              <a:buFont typeface="+mj-lt"/>
              <a:buAutoNum type="arabicPeriod"/>
            </a:pPr>
            <a:r>
              <a:rPr lang="en-US" dirty="0"/>
              <a:t>Copy of identity card or passport;</a:t>
            </a:r>
          </a:p>
          <a:p>
            <a:pPr marL="342900" indent="-342900" algn="just">
              <a:buFont typeface="+mj-lt"/>
              <a:buAutoNum type="arabicPeriod"/>
            </a:pPr>
            <a:r>
              <a:rPr lang="en-US" dirty="0"/>
              <a:t>Decision of the competent authority or a copy of the wedding certificate (if the applicant changed their name and/or surname);</a:t>
            </a:r>
          </a:p>
          <a:p>
            <a:pPr marL="342900" indent="-342900" algn="just">
              <a:buFont typeface="+mj-lt"/>
              <a:buAutoNum type="arabicPeriod"/>
            </a:pPr>
            <a:r>
              <a:rPr lang="en-US" dirty="0"/>
              <a:t>Short biography in Serbian and/or English that shows the course of</a:t>
            </a:r>
            <a:r>
              <a:rPr lang="sr-Latn-RS" dirty="0"/>
              <a:t> </a:t>
            </a:r>
            <a:r>
              <a:rPr lang="en-US" dirty="0"/>
              <a:t>education;</a:t>
            </a:r>
          </a:p>
          <a:p>
            <a:pPr marL="342900" indent="-342900" algn="just">
              <a:buFont typeface="+mj-lt"/>
              <a:buAutoNum type="arabicPeriod"/>
            </a:pPr>
            <a:r>
              <a:rPr lang="en-US" dirty="0"/>
              <a:t>Providing evidence on the payment of the fee for the procedure costs</a:t>
            </a:r>
            <a:r>
              <a:rPr lang="sr-Latn-RS" dirty="0"/>
              <a:t>.</a:t>
            </a:r>
            <a:endParaRPr lang="sr-Latn-BA" dirty="0"/>
          </a:p>
        </p:txBody>
      </p:sp>
    </p:spTree>
    <p:extLst>
      <p:ext uri="{BB962C8B-B14F-4D97-AF65-F5344CB8AC3E}">
        <p14:creationId xmlns:p14="http://schemas.microsoft.com/office/powerpoint/2010/main" val="2325723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49833-BF93-4813-803F-F73489310F49}"/>
              </a:ext>
            </a:extLst>
          </p:cNvPr>
          <p:cNvSpPr>
            <a:spLocks noGrp="1"/>
          </p:cNvSpPr>
          <p:nvPr>
            <p:ph type="title"/>
          </p:nvPr>
        </p:nvSpPr>
        <p:spPr/>
        <p:txBody>
          <a:bodyPr/>
          <a:lstStyle/>
          <a:p>
            <a:r>
              <a:rPr lang="sr-Latn-RS" dirty="0"/>
              <a:t>Recogniton procedure</a:t>
            </a:r>
            <a:endParaRPr lang="sr-Latn-BA" dirty="0"/>
          </a:p>
        </p:txBody>
      </p:sp>
      <p:sp>
        <p:nvSpPr>
          <p:cNvPr id="3" name="Content Placeholder 2">
            <a:extLst>
              <a:ext uri="{FF2B5EF4-FFF2-40B4-BE49-F238E27FC236}">
                <a16:creationId xmlns:a16="http://schemas.microsoft.com/office/drawing/2014/main" id="{85FDF85F-1B40-4D61-816D-07DE33EAB148}"/>
              </a:ext>
            </a:extLst>
          </p:cNvPr>
          <p:cNvSpPr>
            <a:spLocks noGrp="1"/>
          </p:cNvSpPr>
          <p:nvPr>
            <p:ph idx="1"/>
          </p:nvPr>
        </p:nvSpPr>
        <p:spPr/>
        <p:txBody>
          <a:bodyPr>
            <a:normAutofit/>
          </a:bodyPr>
          <a:lstStyle/>
          <a:p>
            <a:r>
              <a:rPr lang="en-US" dirty="0"/>
              <a:t>Submitting the request requires the ENIC/NARIC center to have an instruction in order to acquaint the candidate with the recognition procedure</a:t>
            </a:r>
            <a:endParaRPr lang="sr-Latn-RS" dirty="0"/>
          </a:p>
          <a:p>
            <a:r>
              <a:rPr lang="en-US" dirty="0" err="1"/>
              <a:t>Defin</a:t>
            </a:r>
            <a:r>
              <a:rPr lang="sr-Latn-RS" dirty="0"/>
              <a:t>ing</a:t>
            </a:r>
            <a:r>
              <a:rPr lang="en-US" dirty="0"/>
              <a:t> the purpose of recognition</a:t>
            </a:r>
            <a:endParaRPr lang="sr-Latn-RS" dirty="0"/>
          </a:p>
          <a:p>
            <a:r>
              <a:rPr lang="en-US" dirty="0"/>
              <a:t>Checking the accreditation of the institution/study program</a:t>
            </a:r>
            <a:endParaRPr lang="sr-Latn-RS" dirty="0"/>
          </a:p>
          <a:p>
            <a:r>
              <a:rPr lang="en-US" dirty="0"/>
              <a:t>Check</a:t>
            </a:r>
            <a:r>
              <a:rPr lang="sr-Latn-RS" dirty="0"/>
              <a:t>ing</a:t>
            </a:r>
            <a:r>
              <a:rPr lang="en-US" dirty="0"/>
              <a:t> whether there is an international agreement on the basis of which the valuation can be carried out</a:t>
            </a:r>
            <a:endParaRPr lang="sr-Latn-RS" dirty="0"/>
          </a:p>
          <a:p>
            <a:r>
              <a:rPr lang="en-US" dirty="0"/>
              <a:t>Check</a:t>
            </a:r>
            <a:r>
              <a:rPr lang="sr-Latn-RS" dirty="0"/>
              <a:t>ing</a:t>
            </a:r>
            <a:r>
              <a:rPr lang="en-US" dirty="0"/>
              <a:t> all relevant information regarding the obtained diploma, the rights that are acquired upon completion of the corresponding study program</a:t>
            </a:r>
            <a:endParaRPr lang="sr-Latn-BA" dirty="0"/>
          </a:p>
        </p:txBody>
      </p:sp>
    </p:spTree>
    <p:extLst>
      <p:ext uri="{BB962C8B-B14F-4D97-AF65-F5344CB8AC3E}">
        <p14:creationId xmlns:p14="http://schemas.microsoft.com/office/powerpoint/2010/main" val="2018365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B4A78-343A-4D1C-9E38-DD9A46517F3C}"/>
              </a:ext>
            </a:extLst>
          </p:cNvPr>
          <p:cNvSpPr>
            <a:spLocks noGrp="1"/>
          </p:cNvSpPr>
          <p:nvPr>
            <p:ph type="title"/>
          </p:nvPr>
        </p:nvSpPr>
        <p:spPr/>
        <p:txBody>
          <a:bodyPr/>
          <a:lstStyle/>
          <a:p>
            <a:pPr algn="ctr"/>
            <a:r>
              <a:rPr lang="sr-Latn-RS" dirty="0"/>
              <a:t>Education systems</a:t>
            </a:r>
            <a:endParaRPr lang="sr-Latn-BA" dirty="0"/>
          </a:p>
        </p:txBody>
      </p:sp>
      <p:sp>
        <p:nvSpPr>
          <p:cNvPr id="3" name="Content Placeholder 2">
            <a:extLst>
              <a:ext uri="{FF2B5EF4-FFF2-40B4-BE49-F238E27FC236}">
                <a16:creationId xmlns:a16="http://schemas.microsoft.com/office/drawing/2014/main" id="{F82646CE-5BFF-4548-8622-997FFDC877A0}"/>
              </a:ext>
            </a:extLst>
          </p:cNvPr>
          <p:cNvSpPr>
            <a:spLocks noGrp="1"/>
          </p:cNvSpPr>
          <p:nvPr>
            <p:ph idx="1"/>
          </p:nvPr>
        </p:nvSpPr>
        <p:spPr/>
        <p:txBody>
          <a:bodyPr/>
          <a:lstStyle/>
          <a:p>
            <a:r>
              <a:rPr lang="sr-Latn-RS" dirty="0"/>
              <a:t>Being familiar with educational systems-in order to evaluate foreign higher education documents we need not only to be familiar with education system of the issuing country, but  also with educational system of our country in order to determine the level of foreign qualification.</a:t>
            </a:r>
          </a:p>
          <a:p>
            <a:r>
              <a:rPr lang="sr-Latn-RS" dirty="0"/>
              <a:t>Evaluation of foreign study program must be quality assured.</a:t>
            </a:r>
          </a:p>
          <a:p>
            <a:pPr marL="0" indent="0">
              <a:buNone/>
            </a:pPr>
            <a:endParaRPr lang="sr-Latn-RS" dirty="0"/>
          </a:p>
          <a:p>
            <a:pPr marL="0" indent="0">
              <a:buNone/>
            </a:pPr>
            <a:endParaRPr lang="sr-Latn-BA" dirty="0"/>
          </a:p>
        </p:txBody>
      </p:sp>
    </p:spTree>
    <p:extLst>
      <p:ext uri="{BB962C8B-B14F-4D97-AF65-F5344CB8AC3E}">
        <p14:creationId xmlns:p14="http://schemas.microsoft.com/office/powerpoint/2010/main" val="2418508363"/>
      </p:ext>
    </p:extLst>
  </p:cSld>
  <p:clrMapOvr>
    <a:masterClrMapping/>
  </p:clrMapOvr>
</p:sld>
</file>

<file path=ppt/theme/theme1.xml><?xml version="1.0" encoding="utf-8"?>
<a:theme xmlns:a="http://schemas.openxmlformats.org/drawingml/2006/main" name="Facet">
  <a:themeElements>
    <a:clrScheme name="Custom 2">
      <a:dk1>
        <a:sysClr val="windowText" lastClr="000000"/>
      </a:dk1>
      <a:lt1>
        <a:sysClr val="window" lastClr="FFFFFF"/>
      </a:lt1>
      <a:dk2>
        <a:srgbClr val="212121"/>
      </a:dk2>
      <a:lt2>
        <a:srgbClr val="CDD0D1"/>
      </a:lt2>
      <a:accent1>
        <a:srgbClr val="0C56EA"/>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60</TotalTime>
  <Words>619</Words>
  <Application>Microsoft Office PowerPoint</Application>
  <PresentationFormat>Widescreen</PresentationFormat>
  <Paragraphs>68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PowerPoint Presentation</vt:lpstr>
      <vt:lpstr>PowerPoint Presentation</vt:lpstr>
      <vt:lpstr>PowerPoint Presentation</vt:lpstr>
      <vt:lpstr>Purpose of recognition</vt:lpstr>
      <vt:lpstr>PowerPoint Presentation</vt:lpstr>
      <vt:lpstr>Lisbon Convention (April 1997, Portugal) and Recommendations </vt:lpstr>
      <vt:lpstr>Candidate file/documentation </vt:lpstr>
      <vt:lpstr>Recogniton procedure</vt:lpstr>
      <vt:lpstr>Education systems</vt:lpstr>
      <vt:lpstr>Tools for recognition</vt:lpstr>
      <vt:lpstr>PowerPoint Presentation</vt:lpstr>
      <vt:lpstr>PowerPoint Presentation</vt:lpstr>
      <vt:lpstr>Agency for Qualifications- ENIC/NARIC centre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Miodrag Laketa</dc:creator>
  <cp:lastModifiedBy>Miodrag Laketa</cp:lastModifiedBy>
  <cp:revision>4</cp:revision>
  <dcterms:created xsi:type="dcterms:W3CDTF">2022-07-11T11:22:29Z</dcterms:created>
  <dcterms:modified xsi:type="dcterms:W3CDTF">2022-07-12T07:00:02Z</dcterms:modified>
</cp:coreProperties>
</file>