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3" r:id="rId12"/>
    <p:sldId id="266" r:id="rId13"/>
    <p:sldId id="296" r:id="rId14"/>
    <p:sldId id="28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A3938-1CE6-43EB-BBA7-DC84887075F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D10B1CB-2A05-40AA-8482-D2FDD99FB33D}">
      <dgm:prSet phldrT="[Text]" custT="1"/>
      <dgm:spPr/>
      <dgm:t>
        <a:bodyPr anchor="t"/>
        <a:lstStyle/>
        <a:p>
          <a:r>
            <a:rPr lang="en-US" sz="1600" dirty="0"/>
            <a:t>Production engineering and product development</a:t>
          </a:r>
          <a:endParaRPr lang="de-AT" sz="1600" dirty="0"/>
        </a:p>
      </dgm:t>
    </dgm:pt>
    <dgm:pt modelId="{FDE826D5-AB37-4E14-94F2-7B5B825EB02F}" type="parTrans" cxnId="{ED8AD5B3-B0EF-40DC-AC05-C06047217A93}">
      <dgm:prSet/>
      <dgm:spPr/>
      <dgm:t>
        <a:bodyPr/>
        <a:lstStyle/>
        <a:p>
          <a:endParaRPr lang="de-AT"/>
        </a:p>
      </dgm:t>
    </dgm:pt>
    <dgm:pt modelId="{6972E00F-D907-4617-80FA-1C4C50A08A5D}" type="sibTrans" cxnId="{ED8AD5B3-B0EF-40DC-AC05-C06047217A93}">
      <dgm:prSet/>
      <dgm:spPr/>
      <dgm:t>
        <a:bodyPr/>
        <a:lstStyle/>
        <a:p>
          <a:endParaRPr lang="de-AT"/>
        </a:p>
      </dgm:t>
    </dgm:pt>
    <dgm:pt modelId="{A05C27C2-AEFD-422B-9543-215EB8D8F131}">
      <dgm:prSet phldrT="[Text]" custT="1"/>
      <dgm:spPr/>
      <dgm:t>
        <a:bodyPr anchor="b"/>
        <a:lstStyle/>
        <a:p>
          <a:r>
            <a:rPr lang="de-DE" sz="1600" dirty="0"/>
            <a:t>System </a:t>
          </a:r>
          <a:r>
            <a:rPr lang="de-DE" sz="1600" dirty="0" err="1"/>
            <a:t>and</a:t>
          </a:r>
          <a:r>
            <a:rPr lang="de-DE" sz="1600" dirty="0"/>
            <a:t> </a:t>
          </a:r>
          <a:r>
            <a:rPr lang="de-DE" sz="1600" dirty="0" err="1"/>
            <a:t>organizational</a:t>
          </a:r>
          <a:r>
            <a:rPr lang="de-DE" sz="1600" dirty="0"/>
            <a:t> </a:t>
          </a:r>
          <a:r>
            <a:rPr lang="de-DE" sz="1600" dirty="0" err="1"/>
            <a:t>sciences</a:t>
          </a:r>
          <a:endParaRPr lang="de-AT" sz="1600" dirty="0"/>
        </a:p>
      </dgm:t>
    </dgm:pt>
    <dgm:pt modelId="{DB83E326-F4B6-4A53-9F4D-D2571D3BA461}" type="parTrans" cxnId="{E8F7EF1B-B4BE-407E-9856-4073CE25620F}">
      <dgm:prSet/>
      <dgm:spPr/>
      <dgm:t>
        <a:bodyPr/>
        <a:lstStyle/>
        <a:p>
          <a:endParaRPr lang="de-AT"/>
        </a:p>
      </dgm:t>
    </dgm:pt>
    <dgm:pt modelId="{333C5FB7-ED29-4D96-9D00-66533E229A52}" type="sibTrans" cxnId="{E8F7EF1B-B4BE-407E-9856-4073CE25620F}">
      <dgm:prSet/>
      <dgm:spPr/>
      <dgm:t>
        <a:bodyPr/>
        <a:lstStyle/>
        <a:p>
          <a:endParaRPr lang="de-AT"/>
        </a:p>
      </dgm:t>
    </dgm:pt>
    <dgm:pt modelId="{54F57403-2AD8-48AC-8D0D-8A706B430044}">
      <dgm:prSet phldrT="[Text]" custT="1"/>
      <dgm:spPr/>
      <dgm:t>
        <a:bodyPr anchor="b"/>
        <a:lstStyle/>
        <a:p>
          <a:r>
            <a:rPr lang="en-US" sz="1600" dirty="0"/>
            <a:t>Food technology and product development</a:t>
          </a:r>
          <a:endParaRPr lang="de-AT" sz="1600" dirty="0"/>
        </a:p>
      </dgm:t>
    </dgm:pt>
    <dgm:pt modelId="{430025CE-8364-43CE-8234-AF041CAF268A}" type="parTrans" cxnId="{487C504F-7411-42F1-A5C2-878675D044D3}">
      <dgm:prSet/>
      <dgm:spPr/>
      <dgm:t>
        <a:bodyPr/>
        <a:lstStyle/>
        <a:p>
          <a:endParaRPr lang="de-AT"/>
        </a:p>
      </dgm:t>
    </dgm:pt>
    <dgm:pt modelId="{50E0193B-4516-4B47-BECD-30AD565B4D80}" type="sibTrans" cxnId="{487C504F-7411-42F1-A5C2-878675D044D3}">
      <dgm:prSet/>
      <dgm:spPr/>
      <dgm:t>
        <a:bodyPr/>
        <a:lstStyle/>
        <a:p>
          <a:endParaRPr lang="de-AT"/>
        </a:p>
      </dgm:t>
    </dgm:pt>
    <dgm:pt modelId="{F5FB211B-549B-48F8-BF79-3A572FB33892}" type="pres">
      <dgm:prSet presAssocID="{C45A3938-1CE6-43EB-BBA7-DC84887075FF}" presName="compositeShape" presStyleCnt="0">
        <dgm:presLayoutVars>
          <dgm:chMax val="7"/>
          <dgm:dir/>
          <dgm:resizeHandles val="exact"/>
        </dgm:presLayoutVars>
      </dgm:prSet>
      <dgm:spPr/>
    </dgm:pt>
    <dgm:pt modelId="{60CFF054-B556-4854-B17C-A7B55F4FEBF8}" type="pres">
      <dgm:prSet presAssocID="{8D10B1CB-2A05-40AA-8482-D2FDD99FB33D}" presName="circ1" presStyleLbl="vennNode1" presStyleIdx="0" presStyleCnt="3" custLinFactNeighborX="5481" custLinFactNeighborY="5488"/>
      <dgm:spPr/>
    </dgm:pt>
    <dgm:pt modelId="{B9E9AFE0-1BD9-49B5-A978-28D685706237}" type="pres">
      <dgm:prSet presAssocID="{8D10B1CB-2A05-40AA-8482-D2FDD99FB3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F7008F-6B64-485F-ABCA-51B87E0FAAF7}" type="pres">
      <dgm:prSet presAssocID="{A05C27C2-AEFD-422B-9543-215EB8D8F131}" presName="circ2" presStyleLbl="vennNode1" presStyleIdx="1" presStyleCnt="3" custLinFactNeighborX="3933" custLinFactNeighborY="-8378"/>
      <dgm:spPr/>
    </dgm:pt>
    <dgm:pt modelId="{169BD2D7-4F8C-46E8-9416-5659DF2713DF}" type="pres">
      <dgm:prSet presAssocID="{A05C27C2-AEFD-422B-9543-215EB8D8F1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B0BC49-B6DB-4D62-9F6D-78DE3D0C7DE3}" type="pres">
      <dgm:prSet presAssocID="{54F57403-2AD8-48AC-8D0D-8A706B430044}" presName="circ3" presStyleLbl="vennNode1" presStyleIdx="2" presStyleCnt="3" custLinFactNeighborX="6691" custLinFactNeighborY="-8771"/>
      <dgm:spPr/>
    </dgm:pt>
    <dgm:pt modelId="{0E75FB1D-0899-4DC4-B749-CA04573B980A}" type="pres">
      <dgm:prSet presAssocID="{54F57403-2AD8-48AC-8D0D-8A706B4300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8F7EF1B-B4BE-407E-9856-4073CE25620F}" srcId="{C45A3938-1CE6-43EB-BBA7-DC84887075FF}" destId="{A05C27C2-AEFD-422B-9543-215EB8D8F131}" srcOrd="1" destOrd="0" parTransId="{DB83E326-F4B6-4A53-9F4D-D2571D3BA461}" sibTransId="{333C5FB7-ED29-4D96-9D00-66533E229A52}"/>
    <dgm:cxn modelId="{C5CABF2B-82EB-4C4B-A48D-C8EC9165DCE9}" type="presOf" srcId="{54F57403-2AD8-48AC-8D0D-8A706B430044}" destId="{0E75FB1D-0899-4DC4-B749-CA04573B980A}" srcOrd="1" destOrd="0" presId="urn:microsoft.com/office/officeart/2005/8/layout/venn1"/>
    <dgm:cxn modelId="{B96CB72D-9C89-4858-B7B1-302D58DDA83D}" type="presOf" srcId="{8D10B1CB-2A05-40AA-8482-D2FDD99FB33D}" destId="{B9E9AFE0-1BD9-49B5-A978-28D685706237}" srcOrd="1" destOrd="0" presId="urn:microsoft.com/office/officeart/2005/8/layout/venn1"/>
    <dgm:cxn modelId="{487C504F-7411-42F1-A5C2-878675D044D3}" srcId="{C45A3938-1CE6-43EB-BBA7-DC84887075FF}" destId="{54F57403-2AD8-48AC-8D0D-8A706B430044}" srcOrd="2" destOrd="0" parTransId="{430025CE-8364-43CE-8234-AF041CAF268A}" sibTransId="{50E0193B-4516-4B47-BECD-30AD565B4D80}"/>
    <dgm:cxn modelId="{044E5858-B6D8-436C-A702-EAA5B7ABF7BD}" type="presOf" srcId="{A05C27C2-AEFD-422B-9543-215EB8D8F131}" destId="{8FF7008F-6B64-485F-ABCA-51B87E0FAAF7}" srcOrd="0" destOrd="0" presId="urn:microsoft.com/office/officeart/2005/8/layout/venn1"/>
    <dgm:cxn modelId="{300E997D-7DE1-4980-9028-66924B6D11F5}" type="presOf" srcId="{8D10B1CB-2A05-40AA-8482-D2FDD99FB33D}" destId="{60CFF054-B556-4854-B17C-A7B55F4FEBF8}" srcOrd="0" destOrd="0" presId="urn:microsoft.com/office/officeart/2005/8/layout/venn1"/>
    <dgm:cxn modelId="{9A8AFEB0-C883-447C-944E-7364293E6F2F}" type="presOf" srcId="{A05C27C2-AEFD-422B-9543-215EB8D8F131}" destId="{169BD2D7-4F8C-46E8-9416-5659DF2713DF}" srcOrd="1" destOrd="0" presId="urn:microsoft.com/office/officeart/2005/8/layout/venn1"/>
    <dgm:cxn modelId="{ED8AD5B3-B0EF-40DC-AC05-C06047217A93}" srcId="{C45A3938-1CE6-43EB-BBA7-DC84887075FF}" destId="{8D10B1CB-2A05-40AA-8482-D2FDD99FB33D}" srcOrd="0" destOrd="0" parTransId="{FDE826D5-AB37-4E14-94F2-7B5B825EB02F}" sibTransId="{6972E00F-D907-4617-80FA-1C4C50A08A5D}"/>
    <dgm:cxn modelId="{4B1F37BE-739F-4B9A-A1E1-06A87596076D}" type="presOf" srcId="{C45A3938-1CE6-43EB-BBA7-DC84887075FF}" destId="{F5FB211B-549B-48F8-BF79-3A572FB33892}" srcOrd="0" destOrd="0" presId="urn:microsoft.com/office/officeart/2005/8/layout/venn1"/>
    <dgm:cxn modelId="{42EF90ED-422F-4305-9385-94C0892AE0A8}" type="presOf" srcId="{54F57403-2AD8-48AC-8D0D-8A706B430044}" destId="{08B0BC49-B6DB-4D62-9F6D-78DE3D0C7DE3}" srcOrd="0" destOrd="0" presId="urn:microsoft.com/office/officeart/2005/8/layout/venn1"/>
    <dgm:cxn modelId="{D9BB5A57-9B33-4700-8BF4-58335EB17F36}" type="presParOf" srcId="{F5FB211B-549B-48F8-BF79-3A572FB33892}" destId="{60CFF054-B556-4854-B17C-A7B55F4FEBF8}" srcOrd="0" destOrd="0" presId="urn:microsoft.com/office/officeart/2005/8/layout/venn1"/>
    <dgm:cxn modelId="{3302FDE2-0504-4403-926F-03D424416462}" type="presParOf" srcId="{F5FB211B-549B-48F8-BF79-3A572FB33892}" destId="{B9E9AFE0-1BD9-49B5-A978-28D685706237}" srcOrd="1" destOrd="0" presId="urn:microsoft.com/office/officeart/2005/8/layout/venn1"/>
    <dgm:cxn modelId="{84733207-E631-4B44-90EB-6BC071668168}" type="presParOf" srcId="{F5FB211B-549B-48F8-BF79-3A572FB33892}" destId="{8FF7008F-6B64-485F-ABCA-51B87E0FAAF7}" srcOrd="2" destOrd="0" presId="urn:microsoft.com/office/officeart/2005/8/layout/venn1"/>
    <dgm:cxn modelId="{E64A994E-28EC-47FF-BB0B-2E9453B2C4BB}" type="presParOf" srcId="{F5FB211B-549B-48F8-BF79-3A572FB33892}" destId="{169BD2D7-4F8C-46E8-9416-5659DF2713DF}" srcOrd="3" destOrd="0" presId="urn:microsoft.com/office/officeart/2005/8/layout/venn1"/>
    <dgm:cxn modelId="{FE95895A-D951-4C70-8030-DF650CAF178D}" type="presParOf" srcId="{F5FB211B-549B-48F8-BF79-3A572FB33892}" destId="{08B0BC49-B6DB-4D62-9F6D-78DE3D0C7DE3}" srcOrd="4" destOrd="0" presId="urn:microsoft.com/office/officeart/2005/8/layout/venn1"/>
    <dgm:cxn modelId="{1DE77EEF-B047-4727-81C4-D1F9D13F1A0B}" type="presParOf" srcId="{F5FB211B-549B-48F8-BF79-3A572FB33892}" destId="{0E75FB1D-0899-4DC4-B749-CA04573B98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FF054-B556-4854-B17C-A7B55F4FEBF8}">
      <dsp:nvSpPr>
        <dsp:cNvPr id="0" name=""/>
        <dsp:cNvSpPr/>
      </dsp:nvSpPr>
      <dsp:spPr>
        <a:xfrm>
          <a:off x="2009160" y="194893"/>
          <a:ext cx="2574097" cy="2574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Production engineering and product development</a:t>
          </a:r>
          <a:endParaRPr lang="de-AT" sz="1600" kern="1200" dirty="0"/>
        </a:p>
      </dsp:txBody>
      <dsp:txXfrm>
        <a:off x="2352373" y="645360"/>
        <a:ext cx="1887671" cy="1158344"/>
      </dsp:txXfrm>
    </dsp:sp>
    <dsp:sp modelId="{8FF7008F-6B64-485F-ABCA-51B87E0FAAF7}">
      <dsp:nvSpPr>
        <dsp:cNvPr id="0" name=""/>
        <dsp:cNvSpPr/>
      </dsp:nvSpPr>
      <dsp:spPr>
        <a:xfrm>
          <a:off x="2898133" y="1446780"/>
          <a:ext cx="2574097" cy="2574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System </a:t>
          </a:r>
          <a:r>
            <a:rPr lang="de-DE" sz="1600" kern="1200" dirty="0" err="1"/>
            <a:t>and</a:t>
          </a:r>
          <a:r>
            <a:rPr lang="de-DE" sz="1600" kern="1200" dirty="0"/>
            <a:t> </a:t>
          </a:r>
          <a:r>
            <a:rPr lang="de-DE" sz="1600" kern="1200" dirty="0" err="1"/>
            <a:t>organizational</a:t>
          </a:r>
          <a:r>
            <a:rPr lang="de-DE" sz="1600" kern="1200" dirty="0"/>
            <a:t> </a:t>
          </a:r>
          <a:r>
            <a:rPr lang="de-DE" sz="1600" kern="1200" dirty="0" err="1"/>
            <a:t>sciences</a:t>
          </a:r>
          <a:endParaRPr lang="de-AT" sz="1600" kern="1200" dirty="0"/>
        </a:p>
      </dsp:txBody>
      <dsp:txXfrm>
        <a:off x="3685378" y="2111755"/>
        <a:ext cx="1544458" cy="1415753"/>
      </dsp:txXfrm>
    </dsp:sp>
    <dsp:sp modelId="{08B0BC49-B6DB-4D62-9F6D-78DE3D0C7DE3}">
      <dsp:nvSpPr>
        <dsp:cNvPr id="0" name=""/>
        <dsp:cNvSpPr/>
      </dsp:nvSpPr>
      <dsp:spPr>
        <a:xfrm>
          <a:off x="1111486" y="1436664"/>
          <a:ext cx="2574097" cy="25740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Food technology and product development</a:t>
          </a:r>
          <a:endParaRPr lang="de-AT" sz="1600" kern="1200" dirty="0"/>
        </a:p>
      </dsp:txBody>
      <dsp:txXfrm>
        <a:off x="1353880" y="2101639"/>
        <a:ext cx="1544458" cy="1415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B11A0-0399-49BF-8407-921AC4A27EE7}" type="datetimeFigureOut">
              <a:rPr lang="de-AT" smtClean="0"/>
              <a:t>22.07.2022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EF057-9DA3-493A-B00F-8D917A8BD7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51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a316efd1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7a316efd1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1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Kickoff meeting </a:t>
            </a:r>
            <a:r>
              <a:rPr lang="en-US" dirty="0" err="1"/>
              <a:t>MicroGuide</a:t>
            </a:r>
            <a:r>
              <a:rPr lang="en-US" dirty="0"/>
              <a:t>, 2022-07-11./12.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485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25977"/>
            <a:ext cx="2628900" cy="5187143"/>
          </a:xfrm>
        </p:spPr>
        <p:txBody>
          <a:bodyPr vert="eaVert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309" y="725977"/>
            <a:ext cx="7935191" cy="518714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407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15600" y="1511130"/>
            <a:ext cx="11360800" cy="4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36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maja.dragan@fh-joanneum.at , hagen.hochrinner@fh-joanneum.at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1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66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66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986" y="707262"/>
            <a:ext cx="10515600" cy="728070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300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0436"/>
            <a:ext cx="3932237" cy="1336963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22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720436"/>
            <a:ext cx="3932237" cy="1336963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57139"/>
            <a:ext cx="10515600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Kickoff meeting MicroGuide, 2022-07-11./12.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C60D-8CD0-4285-A7ED-BA5AA693047F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256" y="5812154"/>
            <a:ext cx="2019233" cy="33336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186727" y="167382"/>
            <a:ext cx="191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i="0" u="none" strike="noStrike" baseline="0" dirty="0" err="1">
                <a:solidFill>
                  <a:srgbClr val="0070C0"/>
                </a:solidFill>
                <a:latin typeface="FreeSans"/>
              </a:rPr>
              <a:t>Micro</a:t>
            </a:r>
            <a:r>
              <a:rPr lang="de-AT" sz="2800" b="0" i="0" u="none" strike="noStrike" baseline="0" dirty="0" err="1">
                <a:solidFill>
                  <a:srgbClr val="0070C0"/>
                </a:solidFill>
                <a:latin typeface="FreeSans"/>
              </a:rPr>
              <a:t>Guide</a:t>
            </a:r>
            <a:endParaRPr lang="de-AT" sz="2800" dirty="0">
              <a:solidFill>
                <a:srgbClr val="0070C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010" y="1"/>
            <a:ext cx="2870113" cy="671448"/>
          </a:xfrm>
          <a:prstGeom prst="rect">
            <a:avLst/>
          </a:prstGeom>
        </p:spPr>
      </p:pic>
      <p:cxnSp>
        <p:nvCxnSpPr>
          <p:cNvPr id="17" name="Gerader Verbinder 16"/>
          <p:cNvCxnSpPr/>
          <p:nvPr userDrawn="1"/>
        </p:nvCxnSpPr>
        <p:spPr>
          <a:xfrm flipH="1">
            <a:off x="-20320" y="690602"/>
            <a:ext cx="122123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 flipH="1">
            <a:off x="-20320" y="5612588"/>
            <a:ext cx="122123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 userDrawn="1"/>
        </p:nvCxnSpPr>
        <p:spPr>
          <a:xfrm flipH="1">
            <a:off x="-11477" y="6327995"/>
            <a:ext cx="122123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ACD3EF53-9E59-29EE-6A85-CAA90AC3F0B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83" y="5649416"/>
            <a:ext cx="535856" cy="65883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67263CD-EB94-72E5-2C06-E77DFE92FF7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65" y="5630394"/>
            <a:ext cx="1412806" cy="68324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4673FE4-EEFC-6C32-3C65-5C291181182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025" y="5625013"/>
            <a:ext cx="999485" cy="68324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56AED5C-0D61-09CD-60EB-4C3CEA6FBAA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710" y="5630394"/>
            <a:ext cx="1418316" cy="6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26" Type="http://schemas.openxmlformats.org/officeDocument/2006/relationships/image" Target="../media/image55.jpeg"/><Relationship Id="rId39" Type="http://schemas.openxmlformats.org/officeDocument/2006/relationships/image" Target="../media/image68.jpeg"/><Relationship Id="rId21" Type="http://schemas.openxmlformats.org/officeDocument/2006/relationships/image" Target="../media/image50.jpeg"/><Relationship Id="rId34" Type="http://schemas.openxmlformats.org/officeDocument/2006/relationships/image" Target="../media/image63.jpeg"/><Relationship Id="rId42" Type="http://schemas.openxmlformats.org/officeDocument/2006/relationships/image" Target="../media/image71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jpe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24" Type="http://schemas.openxmlformats.org/officeDocument/2006/relationships/image" Target="../media/image53.jpeg"/><Relationship Id="rId32" Type="http://schemas.openxmlformats.org/officeDocument/2006/relationships/image" Target="../media/image61.jpeg"/><Relationship Id="rId37" Type="http://schemas.openxmlformats.org/officeDocument/2006/relationships/image" Target="../media/image66.png"/><Relationship Id="rId40" Type="http://schemas.openxmlformats.org/officeDocument/2006/relationships/image" Target="../media/image69.jpe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36" Type="http://schemas.openxmlformats.org/officeDocument/2006/relationships/image" Target="../media/image65.pn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Relationship Id="rId35" Type="http://schemas.openxmlformats.org/officeDocument/2006/relationships/image" Target="../media/image64.jpeg"/><Relationship Id="rId43" Type="http://schemas.openxmlformats.org/officeDocument/2006/relationships/image" Target="../media/image72.png"/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90.jpe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gif"/><Relationship Id="rId9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err="1">
                <a:solidFill>
                  <a:srgbClr val="0070C0"/>
                </a:solidFill>
                <a:latin typeface="FreeSans"/>
              </a:rPr>
              <a:t>Micro</a:t>
            </a:r>
            <a:r>
              <a:rPr lang="de-AT" dirty="0" err="1">
                <a:solidFill>
                  <a:srgbClr val="0070C0"/>
                </a:solidFill>
                <a:latin typeface="FreeSans"/>
              </a:rPr>
              <a:t>Guide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sz="4000" b="1" dirty="0">
                <a:solidFill>
                  <a:schemeClr val="accent1">
                    <a:lumMod val="50000"/>
                  </a:schemeClr>
                </a:solidFill>
              </a:rPr>
              <a:t>PROJECT KICK OFF MEETING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and 12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July 2022</a:t>
            </a:r>
          </a:p>
          <a:p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Dipl.-Ing. Hagen H. Hochrinner,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senior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lecturer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Ing. Manuel Pichler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BSc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MSc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lecturer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Mag. Maja Dragan,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researcher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AT" sz="1200" b="1" dirty="0">
                <a:solidFill>
                  <a:schemeClr val="accent1">
                    <a:lumMod val="50000"/>
                  </a:schemeClr>
                </a:solidFill>
              </a:rPr>
              <a:t>Project </a:t>
            </a:r>
            <a:r>
              <a:rPr lang="de-AT" sz="1200" b="1" dirty="0" err="1">
                <a:solidFill>
                  <a:schemeClr val="accent1">
                    <a:lumMod val="50000"/>
                  </a:schemeClr>
                </a:solidFill>
              </a:rPr>
              <a:t>number</a:t>
            </a:r>
            <a:r>
              <a:rPr lang="de-AT" sz="1200" b="1" dirty="0">
                <a:solidFill>
                  <a:schemeClr val="accent1">
                    <a:lumMod val="50000"/>
                  </a:schemeClr>
                </a:solidFill>
              </a:rPr>
              <a:t>: 2021-1-RS01-KA220-HED-000027585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535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4903907" y="2664108"/>
            <a:ext cx="4216653" cy="1445639"/>
            <a:chOff x="2270617" y="3121934"/>
            <a:chExt cx="4216653" cy="144563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270617" y="3121934"/>
              <a:ext cx="4216653" cy="1445639"/>
              <a:chOff x="2206651" y="3175427"/>
              <a:chExt cx="4827071" cy="1654919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2206651" y="3175427"/>
                <a:ext cx="4827071" cy="1654919"/>
                <a:chOff x="2206651" y="3175427"/>
                <a:chExt cx="4827071" cy="1654919"/>
              </a:xfrm>
            </p:grpSpPr>
            <p:sp>
              <p:nvSpPr>
                <p:cNvPr id="10" name="L-Form 9"/>
                <p:cNvSpPr/>
                <p:nvPr/>
              </p:nvSpPr>
              <p:spPr bwMode="auto">
                <a:xfrm rot="10800000">
                  <a:off x="4978116" y="3311412"/>
                  <a:ext cx="1008112" cy="270218"/>
                </a:xfrm>
                <a:prstGeom prst="corner">
                  <a:avLst>
                    <a:gd name="adj1" fmla="val 71672"/>
                    <a:gd name="adj2" fmla="val 213226"/>
                  </a:avLst>
                </a:prstGeom>
                <a:solidFill>
                  <a:srgbClr val="00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de-AT" sz="8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1" name="Gruppieren 10"/>
                <p:cNvGrpSpPr/>
                <p:nvPr/>
              </p:nvGrpSpPr>
              <p:grpSpPr>
                <a:xfrm>
                  <a:off x="2206651" y="3175427"/>
                  <a:ext cx="4827071" cy="1654919"/>
                  <a:chOff x="2202417" y="3175464"/>
                  <a:chExt cx="4827071" cy="1654919"/>
                </a:xfrm>
              </p:grpSpPr>
              <p:sp>
                <p:nvSpPr>
                  <p:cNvPr id="12" name="Rechteck 11"/>
                  <p:cNvSpPr/>
                  <p:nvPr/>
                </p:nvSpPr>
                <p:spPr bwMode="auto">
                  <a:xfrm>
                    <a:off x="2306538" y="3321236"/>
                    <a:ext cx="144000" cy="142239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vert270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</a:pPr>
                    <a:endParaRPr lang="de-AT" dirty="0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" name="Textfeld 12"/>
                  <p:cNvSpPr txBox="1"/>
                  <p:nvPr/>
                </p:nvSpPr>
                <p:spPr>
                  <a:xfrm rot="16200000">
                    <a:off x="1926607" y="4026463"/>
                    <a:ext cx="833486" cy="2818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sz="1000" b="1" dirty="0" err="1"/>
                      <a:t>secondary</a:t>
                    </a:r>
                    <a:endParaRPr lang="de-AT" sz="1000" b="1" dirty="0"/>
                  </a:p>
                </p:txBody>
              </p:sp>
              <p:grpSp>
                <p:nvGrpSpPr>
                  <p:cNvPr id="14" name="Gruppieren 13"/>
                  <p:cNvGrpSpPr/>
                  <p:nvPr/>
                </p:nvGrpSpPr>
                <p:grpSpPr>
                  <a:xfrm>
                    <a:off x="2741557" y="3175464"/>
                    <a:ext cx="4287931" cy="1654919"/>
                    <a:chOff x="2741557" y="3175464"/>
                    <a:chExt cx="4287931" cy="1654919"/>
                  </a:xfrm>
                </p:grpSpPr>
                <p:sp>
                  <p:nvSpPr>
                    <p:cNvPr id="15" name="Rechteck 14"/>
                    <p:cNvSpPr/>
                    <p:nvPr/>
                  </p:nvSpPr>
                  <p:spPr bwMode="auto">
                    <a:xfrm>
                      <a:off x="2741557" y="3561536"/>
                      <a:ext cx="1008141" cy="576063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</a:pPr>
                      <a:r>
                        <a:rPr lang="de-AT" sz="800" dirty="0" err="1">
                          <a:solidFill>
                            <a:schemeClr val="bg1"/>
                          </a:solidFill>
                          <a:latin typeface="Arial" charset="0"/>
                        </a:rPr>
                        <a:t>Vocational</a:t>
                      </a:r>
                      <a:r>
                        <a:rPr lang="de-AT" sz="800" dirty="0">
                          <a:solidFill>
                            <a:schemeClr val="bg1"/>
                          </a:solidFill>
                          <a:latin typeface="Arial" charset="0"/>
                        </a:rPr>
                        <a:t> </a:t>
                      </a:r>
                      <a:r>
                        <a:rPr lang="de-AT" sz="800" dirty="0" err="1">
                          <a:solidFill>
                            <a:schemeClr val="bg1"/>
                          </a:solidFill>
                          <a:latin typeface="Arial" charset="0"/>
                        </a:rPr>
                        <a:t>training</a:t>
                      </a:r>
                      <a:endParaRPr lang="de-AT" sz="80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  <a:p>
                      <a:pPr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</a:pPr>
                      <a:r>
                        <a:rPr lang="de-AT" sz="800" dirty="0">
                          <a:solidFill>
                            <a:schemeClr val="bg1"/>
                          </a:solidFill>
                          <a:latin typeface="Arial" charset="0"/>
                        </a:rPr>
                        <a:t>&amp; </a:t>
                      </a:r>
                      <a:r>
                        <a:rPr lang="de-AT" sz="800" dirty="0" err="1">
                          <a:solidFill>
                            <a:schemeClr val="bg1"/>
                          </a:solidFill>
                          <a:latin typeface="Arial" charset="0"/>
                        </a:rPr>
                        <a:t>school</a:t>
                      </a:r>
                      <a:endParaRPr lang="de-AT" sz="800" dirty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  <a:p>
                      <a:pPr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</a:pPr>
                      <a:r>
                        <a:rPr lang="de-AT" sz="800" dirty="0"/>
                        <a:t>3-4 </a:t>
                      </a:r>
                      <a:r>
                        <a:rPr lang="de-AT" sz="800" dirty="0" err="1"/>
                        <a:t>years</a:t>
                      </a:r>
                      <a:endParaRPr lang="de-AT" sz="8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" name="Gruppieren 15"/>
                    <p:cNvGrpSpPr/>
                    <p:nvPr/>
                  </p:nvGrpSpPr>
                  <p:grpSpPr>
                    <a:xfrm>
                      <a:off x="2741558" y="3175464"/>
                      <a:ext cx="4287930" cy="1654919"/>
                      <a:chOff x="2741558" y="3175464"/>
                      <a:chExt cx="4287930" cy="1654919"/>
                    </a:xfrm>
                  </p:grpSpPr>
                  <p:sp>
                    <p:nvSpPr>
                      <p:cNvPr id="17" name="Rechteck 16"/>
                      <p:cNvSpPr/>
                      <p:nvPr/>
                    </p:nvSpPr>
                    <p:spPr bwMode="auto">
                      <a:xfrm>
                        <a:off x="2742870" y="4149068"/>
                        <a:ext cx="2448272" cy="576064"/>
                      </a:xfrm>
                      <a:prstGeom prst="rect">
                        <a:avLst/>
                      </a:prstGeom>
                      <a:solidFill>
                        <a:srgbClr val="CC66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10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Middle</a:t>
                        </a: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lang="de-AT" sz="10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school</a:t>
                        </a:r>
                        <a:endParaRPr lang="de-AT" sz="1000" dirty="0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/>
                          <a:t> 4 </a:t>
                        </a:r>
                        <a:r>
                          <a:rPr lang="de-AT" sz="800" dirty="0" err="1"/>
                          <a:t>years</a:t>
                        </a:r>
                        <a:endParaRPr lang="de-AT" sz="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8" name="Rechteck 17"/>
                      <p:cNvSpPr/>
                      <p:nvPr/>
                    </p:nvSpPr>
                    <p:spPr bwMode="auto">
                      <a:xfrm>
                        <a:off x="5180864" y="4149068"/>
                        <a:ext cx="1521323" cy="57606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1000" dirty="0"/>
                          <a:t>             </a:t>
                        </a:r>
                        <a:r>
                          <a:rPr lang="de-AT" sz="10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Highschool</a:t>
                        </a: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I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1000" dirty="0"/>
                          <a:t>              </a:t>
                        </a:r>
                        <a:r>
                          <a:rPr lang="de-AT" sz="800" dirty="0"/>
                          <a:t>4 </a:t>
                        </a:r>
                        <a:r>
                          <a:rPr lang="de-AT" sz="800" dirty="0" err="1"/>
                          <a:t>years</a:t>
                        </a:r>
                        <a:endParaRPr lang="de-AT" sz="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" name="Rechteck 18"/>
                      <p:cNvSpPr/>
                      <p:nvPr/>
                    </p:nvSpPr>
                    <p:spPr bwMode="auto">
                      <a:xfrm>
                        <a:off x="5406572" y="3573004"/>
                        <a:ext cx="1295499" cy="576064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lang="de-AT" sz="8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Highschool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 II</a:t>
                        </a:r>
                      </a:p>
                      <a:p>
                        <a:r>
                          <a:rPr lang="de-AT" sz="800" dirty="0"/>
                          <a:t>  4 </a:t>
                        </a:r>
                        <a:r>
                          <a:rPr lang="de-AT" sz="800" dirty="0" err="1"/>
                          <a:t>years</a:t>
                        </a:r>
                        <a:endParaRPr lang="de-AT" sz="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0" name="Rechteck 19"/>
                      <p:cNvSpPr/>
                      <p:nvPr/>
                    </p:nvSpPr>
                    <p:spPr bwMode="auto">
                      <a:xfrm>
                        <a:off x="4541808" y="3501028"/>
                        <a:ext cx="864764" cy="648072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BHS</a:t>
                        </a: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5 y.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/>
                          <a:t>- HTL (techn.)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- HAK (</a:t>
                        </a:r>
                        <a:r>
                          <a:rPr lang="de-AT" sz="800" dirty="0" err="1">
                            <a:solidFill>
                              <a:schemeClr val="bg1"/>
                            </a:solidFill>
                          </a:rPr>
                          <a:t>busin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.)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/>
                          <a:t>- HLW</a:t>
                        </a:r>
                        <a:endParaRPr lang="de-AT" sz="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1" name="Rechteck 20"/>
                      <p:cNvSpPr/>
                      <p:nvPr/>
                    </p:nvSpPr>
                    <p:spPr bwMode="auto">
                      <a:xfrm>
                        <a:off x="3749698" y="3573004"/>
                        <a:ext cx="792110" cy="57606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BMS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 err="1"/>
                          <a:t>technical</a:t>
                        </a:r>
                        <a:r>
                          <a:rPr lang="de-AT" sz="800" dirty="0"/>
                          <a:t> </a:t>
                        </a:r>
                        <a:r>
                          <a:rPr lang="de-AT" sz="800" dirty="0" err="1"/>
                          <a:t>or</a:t>
                        </a:r>
                        <a:r>
                          <a:rPr lang="de-AT" sz="800" dirty="0"/>
                          <a:t> </a:t>
                        </a:r>
                        <a:r>
                          <a:rPr lang="de-AT" sz="800" dirty="0" err="1"/>
                          <a:t>business</a:t>
                        </a:r>
                        <a:endParaRPr lang="de-AT" sz="8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2" name="Rechteck 21"/>
                      <p:cNvSpPr/>
                      <p:nvPr/>
                    </p:nvSpPr>
                    <p:spPr bwMode="auto">
                      <a:xfrm>
                        <a:off x="2741558" y="3302786"/>
                        <a:ext cx="1008140" cy="270218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Graduation </a:t>
                        </a:r>
                        <a:r>
                          <a:rPr lang="de-AT" sz="800" dirty="0"/>
                          <a:t>2 y.</a:t>
                        </a:r>
                      </a:p>
                    </p:txBody>
                  </p:sp>
                  <p:sp>
                    <p:nvSpPr>
                      <p:cNvPr id="23" name="Textfeld 22"/>
                      <p:cNvSpPr txBox="1"/>
                      <p:nvPr/>
                    </p:nvSpPr>
                    <p:spPr>
                      <a:xfrm>
                        <a:off x="4812649" y="3227760"/>
                        <a:ext cx="1229858" cy="4227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dirty="0"/>
                          <a:t>  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College </a:t>
                        </a:r>
                        <a:r>
                          <a:rPr lang="de-AT" sz="800" dirty="0" err="1">
                            <a:solidFill>
                              <a:schemeClr val="bg1"/>
                            </a:solidFill>
                          </a:rPr>
                          <a:t>tech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./</a:t>
                        </a:r>
                        <a:r>
                          <a:rPr lang="de-AT" sz="800" dirty="0" err="1">
                            <a:solidFill>
                              <a:schemeClr val="bg1"/>
                            </a:solidFill>
                          </a:rPr>
                          <a:t>busin</a:t>
                        </a:r>
                        <a:r>
                          <a:rPr lang="de-AT" sz="800" dirty="0">
                            <a:solidFill>
                              <a:schemeClr val="bg1"/>
                            </a:solidFill>
                          </a:rPr>
                          <a:t>.</a:t>
                        </a:r>
                      </a:p>
                      <a:p>
                        <a:r>
                          <a:rPr lang="de-AT" sz="800" dirty="0"/>
                          <a:t>                     2 </a:t>
                        </a:r>
                        <a:r>
                          <a:rPr lang="de-AT" sz="800" dirty="0" err="1"/>
                          <a:t>years</a:t>
                        </a:r>
                        <a:endParaRPr lang="de-AT" sz="800" dirty="0"/>
                      </a:p>
                    </p:txBody>
                  </p:sp>
                  <p:sp>
                    <p:nvSpPr>
                      <p:cNvPr id="24" name="Pfeil nach links 23"/>
                      <p:cNvSpPr/>
                      <p:nvPr/>
                    </p:nvSpPr>
                    <p:spPr bwMode="auto">
                      <a:xfrm>
                        <a:off x="5317516" y="4017088"/>
                        <a:ext cx="199116" cy="120512"/>
                      </a:xfrm>
                      <a:prstGeom prst="leftArrow">
                        <a:avLst/>
                      </a:prstGeom>
                      <a:solidFill>
                        <a:srgbClr val="00B8FF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endParaRPr lang="de-AT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5" name="Pfeil nach links 24"/>
                      <p:cNvSpPr/>
                      <p:nvPr/>
                    </p:nvSpPr>
                    <p:spPr bwMode="auto">
                      <a:xfrm>
                        <a:off x="4414701" y="4017088"/>
                        <a:ext cx="199116" cy="120512"/>
                      </a:xfrm>
                      <a:prstGeom prst="leftArrow">
                        <a:avLst/>
                      </a:prstGeom>
                      <a:solidFill>
                        <a:srgbClr val="00B8FF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endParaRPr lang="de-AT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6" name="Pfeil nach links 25"/>
                      <p:cNvSpPr/>
                      <p:nvPr/>
                    </p:nvSpPr>
                    <p:spPr bwMode="auto">
                      <a:xfrm>
                        <a:off x="3660127" y="4017088"/>
                        <a:ext cx="199116" cy="120512"/>
                      </a:xfrm>
                      <a:prstGeom prst="leftArrow">
                        <a:avLst/>
                      </a:prstGeom>
                      <a:solidFill>
                        <a:srgbClr val="00B8FF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endParaRPr lang="de-AT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27" name="Textfeld 26"/>
                      <p:cNvSpPr txBox="1"/>
                      <p:nvPr/>
                    </p:nvSpPr>
                    <p:spPr>
                      <a:xfrm>
                        <a:off x="6667438" y="3974888"/>
                        <a:ext cx="361874" cy="2818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b="1" dirty="0"/>
                          <a:t>14</a:t>
                        </a:r>
                      </a:p>
                    </p:txBody>
                  </p:sp>
                  <p:sp>
                    <p:nvSpPr>
                      <p:cNvPr id="28" name="Textfeld 27"/>
                      <p:cNvSpPr txBox="1"/>
                      <p:nvPr/>
                    </p:nvSpPr>
                    <p:spPr>
                      <a:xfrm>
                        <a:off x="6660291" y="3407435"/>
                        <a:ext cx="361874" cy="2818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b="1" dirty="0"/>
                          <a:t>18</a:t>
                        </a:r>
                      </a:p>
                    </p:txBody>
                  </p:sp>
                  <p:sp>
                    <p:nvSpPr>
                      <p:cNvPr id="29" name="Textfeld 28"/>
                      <p:cNvSpPr txBox="1"/>
                      <p:nvPr/>
                    </p:nvSpPr>
                    <p:spPr>
                      <a:xfrm>
                        <a:off x="6660291" y="3175464"/>
                        <a:ext cx="361874" cy="2818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dirty="0"/>
                          <a:t>20</a:t>
                        </a:r>
                      </a:p>
                    </p:txBody>
                  </p:sp>
                  <p:sp>
                    <p:nvSpPr>
                      <p:cNvPr id="30" name="Textfeld 29"/>
                      <p:cNvSpPr txBox="1"/>
                      <p:nvPr/>
                    </p:nvSpPr>
                    <p:spPr>
                      <a:xfrm>
                        <a:off x="6660474" y="4548518"/>
                        <a:ext cx="361874" cy="2818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b="1" dirty="0"/>
                          <a:t>10</a:t>
                        </a:r>
                      </a:p>
                    </p:txBody>
                  </p:sp>
                  <p:sp>
                    <p:nvSpPr>
                      <p:cNvPr id="31" name="Textfeld 30"/>
                      <p:cNvSpPr txBox="1"/>
                      <p:nvPr/>
                    </p:nvSpPr>
                    <p:spPr>
                      <a:xfrm>
                        <a:off x="6667614" y="3830265"/>
                        <a:ext cx="361874" cy="2818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de-AT" sz="10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rPr>
                          <a:t>15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8" name="Pfeil nach links und rechts 7"/>
              <p:cNvSpPr/>
              <p:nvPr/>
            </p:nvSpPr>
            <p:spPr bwMode="auto">
              <a:xfrm>
                <a:off x="5046876" y="4489365"/>
                <a:ext cx="288439" cy="116779"/>
              </a:xfrm>
              <a:prstGeom prst="leftRight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de-AT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" name="Pfeil nach oben 8"/>
              <p:cNvSpPr/>
              <p:nvPr/>
            </p:nvSpPr>
            <p:spPr bwMode="auto">
              <a:xfrm>
                <a:off x="5800933" y="3501010"/>
                <a:ext cx="100305" cy="141781"/>
              </a:xfrm>
              <a:prstGeom prst="up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de-AT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" name="Pfeil nach oben 5"/>
            <p:cNvSpPr/>
            <p:nvPr/>
          </p:nvSpPr>
          <p:spPr bwMode="auto">
            <a:xfrm>
              <a:off x="3241111" y="3406345"/>
              <a:ext cx="87621" cy="123852"/>
            </a:xfrm>
            <a:prstGeom prst="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4903722" y="761374"/>
            <a:ext cx="3933435" cy="2013901"/>
            <a:chOff x="2200890" y="1268700"/>
            <a:chExt cx="4502852" cy="2305439"/>
          </a:xfrm>
        </p:grpSpPr>
        <p:sp>
          <p:nvSpPr>
            <p:cNvPr id="33" name="Pfeil nach oben 32"/>
            <p:cNvSpPr/>
            <p:nvPr/>
          </p:nvSpPr>
          <p:spPr bwMode="auto">
            <a:xfrm>
              <a:off x="6156220" y="2636890"/>
              <a:ext cx="100304" cy="937249"/>
            </a:xfrm>
            <a:prstGeom prst="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Pfeil nach oben 33"/>
            <p:cNvSpPr/>
            <p:nvPr/>
          </p:nvSpPr>
          <p:spPr bwMode="auto">
            <a:xfrm>
              <a:off x="3317640" y="2636890"/>
              <a:ext cx="82324" cy="809991"/>
            </a:xfrm>
            <a:prstGeom prst="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5" name="Pfeil nach oben 34"/>
            <p:cNvSpPr/>
            <p:nvPr/>
          </p:nvSpPr>
          <p:spPr bwMode="auto">
            <a:xfrm>
              <a:off x="4757838" y="2636889"/>
              <a:ext cx="100304" cy="864121"/>
            </a:xfrm>
            <a:prstGeom prst="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2741631" y="2204830"/>
              <a:ext cx="3960439" cy="43206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AT" sz="1000" dirty="0">
                  <a:latin typeface="Arial" charset="0"/>
                </a:rPr>
                <a:t>Bachelor 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AT" sz="800" dirty="0">
                  <a:latin typeface="Arial" charset="0"/>
                </a:rPr>
                <a:t>3 </a:t>
              </a:r>
              <a:r>
                <a:rPr lang="de-AT" sz="800" dirty="0" err="1">
                  <a:latin typeface="Arial" charset="0"/>
                </a:rPr>
                <a:t>years</a:t>
              </a:r>
              <a:endParaRPr lang="de-AT" sz="800" dirty="0">
                <a:latin typeface="Arial" charset="0"/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2741631" y="1916790"/>
              <a:ext cx="3960439" cy="28804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AT" sz="1000" dirty="0">
                  <a:latin typeface="Arial" charset="0"/>
                </a:rPr>
                <a:t>Master </a:t>
              </a:r>
              <a:r>
                <a:rPr lang="de-AT" sz="800" dirty="0">
                  <a:latin typeface="Arial" charset="0"/>
                </a:rPr>
                <a:t>2 </a:t>
              </a:r>
              <a:r>
                <a:rPr lang="de-AT" sz="800" dirty="0" err="1">
                  <a:latin typeface="Arial" charset="0"/>
                </a:rPr>
                <a:t>years</a:t>
              </a:r>
              <a:endParaRPr lang="de-AT" sz="800" dirty="0">
                <a:latin typeface="Arial" charset="0"/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2741558" y="1268700"/>
              <a:ext cx="1080149" cy="36005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AT" sz="1000" dirty="0" err="1">
                  <a:latin typeface="Arial" charset="0"/>
                </a:rPr>
                <a:t>PhD</a:t>
              </a:r>
              <a:endParaRPr lang="de-AT" sz="1000" dirty="0">
                <a:latin typeface="Arial" charset="0"/>
              </a:endParaRP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de-AT" sz="800" dirty="0"/>
                <a:t>3 – 5 </a:t>
              </a:r>
              <a:r>
                <a:rPr lang="de-AT" sz="800" dirty="0" err="1"/>
                <a:t>years</a:t>
              </a:r>
              <a:endParaRPr lang="de-AT" sz="800" dirty="0"/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2305943" y="1556739"/>
              <a:ext cx="144016" cy="108015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 rot="16200000">
              <a:off x="2007658" y="2010182"/>
              <a:ext cx="668329" cy="281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b="1" dirty="0" err="1"/>
                <a:t>tertiary</a:t>
              </a:r>
              <a:endParaRPr lang="de-AT" sz="1000" b="1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722150" y="1879316"/>
              <a:ext cx="2979922" cy="28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/>
                <a:t>(</a:t>
              </a:r>
              <a:r>
                <a:rPr lang="de-AT" sz="800" dirty="0" err="1"/>
                <a:t>tech</a:t>
              </a:r>
              <a:r>
                <a:rPr lang="de-AT" sz="800" dirty="0"/>
                <a:t>.) </a:t>
              </a:r>
              <a:r>
                <a:rPr lang="de-AT" sz="1000" dirty="0"/>
                <a:t>University </a:t>
              </a:r>
              <a:r>
                <a:rPr lang="de-AT" sz="1000" dirty="0" err="1"/>
                <a:t>or</a:t>
              </a:r>
              <a:r>
                <a:rPr lang="de-AT" sz="1000" dirty="0"/>
                <a:t>  University </a:t>
              </a:r>
              <a:r>
                <a:rPr lang="de-AT" sz="1000" dirty="0" err="1"/>
                <a:t>of</a:t>
              </a:r>
              <a:r>
                <a:rPr lang="de-AT" sz="1000" dirty="0"/>
                <a:t> </a:t>
              </a:r>
              <a:r>
                <a:rPr lang="de-AT" sz="1000" dirty="0" err="1"/>
                <a:t>appl</a:t>
              </a:r>
              <a:r>
                <a:rPr lang="de-AT" sz="1000" dirty="0"/>
                <a:t>. </a:t>
              </a:r>
              <a:r>
                <a:rPr lang="de-AT" sz="1000" dirty="0" err="1"/>
                <a:t>sciences</a:t>
              </a:r>
              <a:endParaRPr lang="de-AT" sz="800" dirty="0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3723820" y="2228240"/>
              <a:ext cx="2979922" cy="28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/>
                <a:t>(</a:t>
              </a:r>
              <a:r>
                <a:rPr lang="de-AT" sz="800" dirty="0" err="1"/>
                <a:t>tech</a:t>
              </a:r>
              <a:r>
                <a:rPr lang="de-AT" sz="800" dirty="0"/>
                <a:t>.) </a:t>
              </a:r>
              <a:r>
                <a:rPr lang="de-AT" sz="1000" dirty="0"/>
                <a:t>University </a:t>
              </a:r>
              <a:r>
                <a:rPr lang="de-AT" sz="1000" dirty="0" err="1"/>
                <a:t>or</a:t>
              </a:r>
              <a:r>
                <a:rPr lang="de-AT" sz="1000" dirty="0"/>
                <a:t>  University </a:t>
              </a:r>
              <a:r>
                <a:rPr lang="de-AT" sz="1000" dirty="0" err="1"/>
                <a:t>of</a:t>
              </a:r>
              <a:r>
                <a:rPr lang="de-AT" sz="1000" dirty="0"/>
                <a:t> </a:t>
              </a:r>
              <a:r>
                <a:rPr lang="de-AT" sz="1000" dirty="0" err="1"/>
                <a:t>appl</a:t>
              </a:r>
              <a:r>
                <a:rPr lang="de-AT" sz="1000" dirty="0"/>
                <a:t>. </a:t>
              </a:r>
              <a:r>
                <a:rPr lang="de-AT" sz="1000" dirty="0" err="1"/>
                <a:t>sciences</a:t>
              </a:r>
              <a:endParaRPr lang="de-AT" sz="800" dirty="0"/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827447" y="1310317"/>
              <a:ext cx="1858694" cy="28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/>
                <a:t>(</a:t>
              </a:r>
              <a:r>
                <a:rPr lang="de-AT" sz="800" dirty="0" err="1"/>
                <a:t>tech</a:t>
              </a:r>
              <a:r>
                <a:rPr lang="de-AT" sz="800" dirty="0"/>
                <a:t>.)  </a:t>
              </a:r>
              <a:r>
                <a:rPr lang="de-AT" sz="1000" dirty="0"/>
                <a:t>University</a:t>
              </a:r>
              <a:endParaRPr lang="de-AT" sz="800" dirty="0"/>
            </a:p>
          </p:txBody>
        </p:sp>
        <p:sp>
          <p:nvSpPr>
            <p:cNvPr id="44" name="Pfeil nach oben 43"/>
            <p:cNvSpPr/>
            <p:nvPr/>
          </p:nvSpPr>
          <p:spPr bwMode="auto">
            <a:xfrm>
              <a:off x="3317637" y="1628751"/>
              <a:ext cx="100305" cy="288040"/>
            </a:xfrm>
            <a:prstGeom prst="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de-AT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5" name="Gruppieren 44"/>
          <p:cNvGrpSpPr>
            <a:grpSpLocks noChangeAspect="1"/>
          </p:cNvGrpSpPr>
          <p:nvPr/>
        </p:nvGrpSpPr>
        <p:grpSpPr>
          <a:xfrm>
            <a:off x="4903720" y="4217803"/>
            <a:ext cx="4224978" cy="1489271"/>
            <a:chOff x="2201162" y="4725132"/>
            <a:chExt cx="4836599" cy="1704860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2201162" y="4725132"/>
              <a:ext cx="4836599" cy="1704860"/>
              <a:chOff x="2201162" y="4725132"/>
              <a:chExt cx="4836599" cy="1704860"/>
            </a:xfrm>
          </p:grpSpPr>
          <p:grpSp>
            <p:nvGrpSpPr>
              <p:cNvPr id="48" name="Gruppieren 47"/>
              <p:cNvGrpSpPr/>
              <p:nvPr/>
            </p:nvGrpSpPr>
            <p:grpSpPr>
              <a:xfrm>
                <a:off x="2201162" y="4725132"/>
                <a:ext cx="4836599" cy="1704860"/>
                <a:chOff x="2202777" y="4725132"/>
                <a:chExt cx="4836599" cy="1704860"/>
              </a:xfrm>
            </p:grpSpPr>
            <p:grpSp>
              <p:nvGrpSpPr>
                <p:cNvPr id="50" name="Gruppieren 49"/>
                <p:cNvGrpSpPr/>
                <p:nvPr/>
              </p:nvGrpSpPr>
              <p:grpSpPr>
                <a:xfrm>
                  <a:off x="2202777" y="4725132"/>
                  <a:ext cx="4499295" cy="1564282"/>
                  <a:chOff x="2202777" y="4725132"/>
                  <a:chExt cx="4499295" cy="1564282"/>
                </a:xfrm>
              </p:grpSpPr>
              <p:grpSp>
                <p:nvGrpSpPr>
                  <p:cNvPr id="53" name="Gruppieren 52"/>
                  <p:cNvGrpSpPr/>
                  <p:nvPr/>
                </p:nvGrpSpPr>
                <p:grpSpPr>
                  <a:xfrm>
                    <a:off x="2741219" y="4725141"/>
                    <a:ext cx="3960853" cy="1564273"/>
                    <a:chOff x="2741219" y="4725141"/>
                    <a:chExt cx="3960853" cy="1564273"/>
                  </a:xfrm>
                </p:grpSpPr>
                <p:sp>
                  <p:nvSpPr>
                    <p:cNvPr id="56" name="Rechteck 55"/>
                    <p:cNvSpPr/>
                    <p:nvPr/>
                  </p:nvSpPr>
                  <p:spPr bwMode="auto">
                    <a:xfrm>
                      <a:off x="2741632" y="5301196"/>
                      <a:ext cx="3960440" cy="469503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</a:pPr>
                      <a:r>
                        <a:rPr lang="de-AT" sz="1000" dirty="0"/>
                        <a:t>Kindergarden / </a:t>
                      </a:r>
                      <a:r>
                        <a:rPr lang="de-AT" sz="1000" dirty="0" err="1"/>
                        <a:t>nursery</a:t>
                      </a:r>
                      <a:r>
                        <a:rPr lang="de-AT" sz="1000" dirty="0"/>
                        <a:t> </a:t>
                      </a:r>
                      <a:r>
                        <a:rPr lang="de-AT" sz="1000" dirty="0" err="1"/>
                        <a:t>school</a:t>
                      </a:r>
                      <a:endParaRPr lang="de-AT" sz="10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57" name="Gruppieren 56"/>
                    <p:cNvGrpSpPr/>
                    <p:nvPr/>
                  </p:nvGrpSpPr>
                  <p:grpSpPr>
                    <a:xfrm>
                      <a:off x="2741219" y="4725141"/>
                      <a:ext cx="3960779" cy="1564273"/>
                      <a:chOff x="2741219" y="4725143"/>
                      <a:chExt cx="3960779" cy="1562808"/>
                    </a:xfrm>
                  </p:grpSpPr>
                  <p:sp>
                    <p:nvSpPr>
                      <p:cNvPr id="58" name="Rechteck 57"/>
                      <p:cNvSpPr/>
                      <p:nvPr/>
                    </p:nvSpPr>
                    <p:spPr bwMode="auto">
                      <a:xfrm>
                        <a:off x="2741558" y="4725143"/>
                        <a:ext cx="3960440" cy="5760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1000" dirty="0" err="1"/>
                          <a:t>Elementary</a:t>
                        </a: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</a:t>
                        </a:r>
                        <a:r>
                          <a:rPr lang="de-AT" sz="10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school</a:t>
                        </a:r>
                        <a:r>
                          <a:rPr lang="de-AT" sz="10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 </a:t>
                        </a:r>
                      </a:p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r>
                          <a:rPr lang="de-AT" sz="800" dirty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4 </a:t>
                        </a:r>
                        <a:r>
                          <a:rPr lang="de-AT" sz="800" dirty="0" err="1">
                            <a:solidFill>
                              <a:schemeClr val="bg1"/>
                            </a:solidFill>
                            <a:latin typeface="Arial" charset="0"/>
                          </a:rPr>
                          <a:t>years</a:t>
                        </a:r>
                        <a:endParaRPr lang="de-AT" sz="800" dirty="0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" name="Rechteck 58"/>
                      <p:cNvSpPr/>
                      <p:nvPr/>
                    </p:nvSpPr>
                    <p:spPr bwMode="auto">
                      <a:xfrm>
                        <a:off x="2741219" y="5770700"/>
                        <a:ext cx="3960440" cy="51725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44926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</a:pPr>
                        <a:endParaRPr lang="de-AT">
                          <a:solidFill>
                            <a:schemeClr val="bg1"/>
                          </a:solidFill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54" name="Rechteck 53"/>
                  <p:cNvSpPr/>
                  <p:nvPr/>
                </p:nvSpPr>
                <p:spPr bwMode="auto">
                  <a:xfrm>
                    <a:off x="2307831" y="4725132"/>
                    <a:ext cx="144000" cy="156428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vert270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49263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</a:pPr>
                    <a:endParaRPr lang="de-AT" dirty="0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" name="Textfeld 54"/>
                  <p:cNvSpPr txBox="1"/>
                  <p:nvPr/>
                </p:nvSpPr>
                <p:spPr>
                  <a:xfrm rot="16200000">
                    <a:off x="1998536" y="5489789"/>
                    <a:ext cx="690348" cy="2818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AT" sz="1000" b="1" dirty="0" err="1"/>
                      <a:t>primary</a:t>
                    </a:r>
                    <a:endParaRPr lang="de-AT" sz="1000" b="1" dirty="0"/>
                  </a:p>
                </p:txBody>
              </p:sp>
            </p:grpSp>
            <p:sp>
              <p:nvSpPr>
                <p:cNvPr id="51" name="Textfeld 50"/>
                <p:cNvSpPr txBox="1"/>
                <p:nvPr/>
              </p:nvSpPr>
              <p:spPr>
                <a:xfrm>
                  <a:off x="6752739" y="6148128"/>
                  <a:ext cx="286637" cy="281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000" b="1" dirty="0"/>
                    <a:t>0</a:t>
                  </a:r>
                </a:p>
              </p:txBody>
            </p:sp>
            <p:sp>
              <p:nvSpPr>
                <p:cNvPr id="52" name="Textfeld 51"/>
                <p:cNvSpPr txBox="1"/>
                <p:nvPr/>
              </p:nvSpPr>
              <p:spPr>
                <a:xfrm>
                  <a:off x="6722196" y="5157241"/>
                  <a:ext cx="286637" cy="281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000" b="1" dirty="0"/>
                    <a:t>6</a:t>
                  </a:r>
                </a:p>
              </p:txBody>
            </p:sp>
          </p:grpSp>
          <p:sp>
            <p:nvSpPr>
              <p:cNvPr id="49" name="Rechteck 48"/>
              <p:cNvSpPr/>
              <p:nvPr/>
            </p:nvSpPr>
            <p:spPr bwMode="auto">
              <a:xfrm>
                <a:off x="5402835" y="5301745"/>
                <a:ext cx="1296144" cy="1440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de-AT" sz="8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47" name="Textfeld 46"/>
            <p:cNvSpPr txBox="1"/>
            <p:nvPr/>
          </p:nvSpPr>
          <p:spPr>
            <a:xfrm>
              <a:off x="5656445" y="5248301"/>
              <a:ext cx="906887" cy="28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000" dirty="0" err="1"/>
                <a:t>pre</a:t>
              </a:r>
              <a:r>
                <a:rPr lang="de-AT" sz="1000" dirty="0"/>
                <a:t> - </a:t>
              </a:r>
              <a:r>
                <a:rPr lang="de-AT" sz="1000" dirty="0" err="1"/>
                <a:t>school</a:t>
              </a:r>
              <a:endParaRPr lang="de-AT" sz="1000" dirty="0"/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2685823" y="3234692"/>
            <a:ext cx="17132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Secundary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 err="1"/>
              <a:t>apprenticeship</a:t>
            </a:r>
            <a:endParaRPr lang="de-AT" dirty="0"/>
          </a:p>
        </p:txBody>
      </p:sp>
      <p:sp>
        <p:nvSpPr>
          <p:cNvPr id="61" name="Textfeld 60"/>
          <p:cNvSpPr txBox="1"/>
          <p:nvPr/>
        </p:nvSpPr>
        <p:spPr>
          <a:xfrm>
            <a:off x="2321544" y="1696466"/>
            <a:ext cx="20775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/>
              <a:t>Dual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AT" dirty="0"/>
          </a:p>
        </p:txBody>
      </p:sp>
      <p:cxnSp>
        <p:nvCxnSpPr>
          <p:cNvPr id="62" name="Gerade Verbindung mit Pfeil 61"/>
          <p:cNvCxnSpPr>
            <a:stCxn id="60" idx="3"/>
          </p:cNvCxnSpPr>
          <p:nvPr/>
        </p:nvCxnSpPr>
        <p:spPr>
          <a:xfrm flipV="1">
            <a:off x="4399068" y="3133420"/>
            <a:ext cx="888522" cy="424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61" idx="3"/>
          </p:cNvCxnSpPr>
          <p:nvPr/>
        </p:nvCxnSpPr>
        <p:spPr>
          <a:xfrm flipV="1">
            <a:off x="4399068" y="1660220"/>
            <a:ext cx="901222" cy="3594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/>
          <p:cNvSpPr>
            <a:spLocks noChangeAspect="1"/>
          </p:cNvSpPr>
          <p:nvPr/>
        </p:nvSpPr>
        <p:spPr bwMode="auto">
          <a:xfrm>
            <a:off x="5334274" y="1165256"/>
            <a:ext cx="973181" cy="951305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AT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" name="Ellipse 64"/>
          <p:cNvSpPr>
            <a:spLocks noChangeAspect="1"/>
          </p:cNvSpPr>
          <p:nvPr/>
        </p:nvSpPr>
        <p:spPr bwMode="auto">
          <a:xfrm>
            <a:off x="5270812" y="2864692"/>
            <a:ext cx="973181" cy="951305"/>
          </a:xfrm>
          <a:prstGeom prst="ellipse">
            <a:avLst/>
          </a:prstGeom>
          <a:noFill/>
          <a:ln w="539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AT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" name="Titel 4"/>
          <p:cNvSpPr txBox="1">
            <a:spLocks/>
          </p:cNvSpPr>
          <p:nvPr/>
        </p:nvSpPr>
        <p:spPr>
          <a:xfrm>
            <a:off x="617824" y="718939"/>
            <a:ext cx="10515600" cy="623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+mn-lt"/>
              </a:rPr>
              <a:t>Austrian </a:t>
            </a:r>
            <a:r>
              <a:rPr lang="de-DE" sz="3200" dirty="0" err="1">
                <a:latin typeface="+mn-lt"/>
              </a:rPr>
              <a:t>education</a:t>
            </a:r>
            <a:endParaRPr lang="de-AT" sz="3200" dirty="0">
              <a:latin typeface="+mn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7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11</a:t>
            </a:fld>
            <a:endParaRPr lang="de-AT"/>
          </a:p>
        </p:txBody>
      </p:sp>
      <p:pic>
        <p:nvPicPr>
          <p:cNvPr id="4" name="Picture 55" descr="Ventre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4240" y="2321086"/>
            <a:ext cx="58029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17" y="4632293"/>
            <a:ext cx="1111283" cy="405000"/>
          </a:xfrm>
          <a:prstGeom prst="rect">
            <a:avLst/>
          </a:prstGeom>
        </p:spPr>
      </p:pic>
      <p:pic>
        <p:nvPicPr>
          <p:cNvPr id="6" name="Picture 52" descr="swarovski_opti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856" y="3542277"/>
            <a:ext cx="735302" cy="61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Paltentaler Mineral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006" y="5024742"/>
            <a:ext cx="930239" cy="5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Logo_Rem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46" y="5028667"/>
            <a:ext cx="954385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16"/>
          <a:stretch/>
        </p:blipFill>
        <p:spPr>
          <a:xfrm>
            <a:off x="4182477" y="858631"/>
            <a:ext cx="1825244" cy="400050"/>
          </a:xfrm>
          <a:prstGeom prst="rect">
            <a:avLst/>
          </a:prstGeom>
        </p:spPr>
      </p:pic>
      <p:pic>
        <p:nvPicPr>
          <p:cNvPr id="10" name="Picture 6" descr="AL-K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832" y="3898298"/>
            <a:ext cx="756047" cy="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MS_austriamicrosystems-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468" y="2153096"/>
            <a:ext cx="1188458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Atom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68" y="2051804"/>
            <a:ext cx="2188221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AVL_log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877" y="782431"/>
            <a:ext cx="1228500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BDI_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299" y="5281242"/>
            <a:ext cx="881918" cy="3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Berndor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242" y="4981900"/>
            <a:ext cx="784261" cy="4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BINDER4C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929" y="2615881"/>
            <a:ext cx="1723429" cy="2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MB_CG_cmyk_bitte allgemein verwenden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121" y="3029266"/>
            <a:ext cx="1152698" cy="35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Elsta Moosdorfer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4240" y="4392866"/>
            <a:ext cx="535781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Epco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85" y="3366222"/>
            <a:ext cx="499392" cy="4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8" descr="Fisch Tools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825" y="3354589"/>
            <a:ext cx="5786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Frigopol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420" y="4581277"/>
            <a:ext cx="615950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 descr="Gaulhofer_0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332" y="5106493"/>
            <a:ext cx="927536" cy="4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GOESSER_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015" y="3647656"/>
            <a:ext cx="909657" cy="4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IBS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677" y="3966682"/>
            <a:ext cx="1115616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Komptec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113" y="2895846"/>
            <a:ext cx="1122882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Logo_Knapp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18" y="3046512"/>
            <a:ext cx="1025129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8" descr="Logo_TCM International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0637" y="3656182"/>
            <a:ext cx="930947" cy="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4" descr="pankl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129" y="1586333"/>
            <a:ext cx="1057370" cy="3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5" descr="Pink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8245" y="4567777"/>
            <a:ext cx="612272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0" descr="Stahlbau Grabner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610" y="5143676"/>
            <a:ext cx="883385" cy="2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1" descr="Stoelzl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424" y="4055008"/>
            <a:ext cx="834642" cy="83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3" descr="Thyssen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128" y="3825222"/>
            <a:ext cx="513000" cy="5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6" descr="wietersdorfer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162" y="3446222"/>
            <a:ext cx="824772" cy="2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7" descr="Wolfram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406" y="4658826"/>
            <a:ext cx="91797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374" y="2591086"/>
            <a:ext cx="138410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1572781"/>
            <a:ext cx="1117061" cy="2700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485357" y="2262815"/>
            <a:ext cx="1600200" cy="3429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163" y="934831"/>
            <a:ext cx="1602165" cy="3780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57" y="1544898"/>
            <a:ext cx="1614338" cy="38687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213" y="1650270"/>
            <a:ext cx="660103" cy="3780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113" y="3029266"/>
            <a:ext cx="1569741" cy="590762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911" y="934831"/>
            <a:ext cx="1165467" cy="3240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12" y="1804711"/>
            <a:ext cx="1448832" cy="324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391" y="4050360"/>
            <a:ext cx="843288" cy="324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622" y="2436511"/>
            <a:ext cx="1190651" cy="297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55" y="1559333"/>
            <a:ext cx="1598697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11054" y="723606"/>
            <a:ext cx="10278112" cy="603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srgbClr val="1F4E79"/>
                </a:solidFill>
                <a:latin typeface="+mn-lt"/>
              </a:rPr>
              <a:t>R&amp;D </a:t>
            </a:r>
            <a:r>
              <a:rPr lang="de-AT" sz="3200" dirty="0" err="1">
                <a:solidFill>
                  <a:srgbClr val="1F4E79"/>
                </a:solidFill>
                <a:latin typeface="+mn-lt"/>
              </a:rPr>
              <a:t>activities</a:t>
            </a:r>
            <a:r>
              <a:rPr lang="de-AT" sz="3200" dirty="0">
                <a:solidFill>
                  <a:srgbClr val="1F4E79"/>
                </a:solidFill>
                <a:latin typeface="+mn-lt"/>
              </a:rPr>
              <a:t> at the Institute of Applied </a:t>
            </a:r>
            <a:r>
              <a:rPr lang="de-AT" sz="3200" dirty="0" err="1">
                <a:solidFill>
                  <a:srgbClr val="1F4E79"/>
                </a:solidFill>
                <a:latin typeface="+mn-lt"/>
              </a:rPr>
              <a:t>Production</a:t>
            </a:r>
            <a:r>
              <a:rPr lang="de-AT" sz="3200" dirty="0">
                <a:solidFill>
                  <a:srgbClr val="1F4E79"/>
                </a:solidFill>
                <a:latin typeface="+mn-lt"/>
              </a:rPr>
              <a:t> </a:t>
            </a:r>
            <a:r>
              <a:rPr lang="de-AT" sz="3200" dirty="0" err="1">
                <a:solidFill>
                  <a:srgbClr val="1F4E79"/>
                </a:solidFill>
                <a:latin typeface="+mn-lt"/>
              </a:rPr>
              <a:t>Sciences</a:t>
            </a:r>
            <a:endParaRPr lang="de-AT" sz="3200" dirty="0">
              <a:solidFill>
                <a:srgbClr val="1F4E79"/>
              </a:solidFill>
              <a:latin typeface="+mn-lt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30073131"/>
              </p:ext>
            </p:extLst>
          </p:nvPr>
        </p:nvGraphicFramePr>
        <p:xfrm>
          <a:off x="2975599" y="1464421"/>
          <a:ext cx="6310246" cy="429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37632" y="1190096"/>
            <a:ext cx="461420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AT" b="1" dirty="0"/>
              <a:t>Inter- and transdisciplinary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68094" y="1977847"/>
            <a:ext cx="2155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/>
              <a:t>process development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AT" sz="1600" dirty="0"/>
              <a:t>plant development</a:t>
            </a:r>
            <a:endParaRPr lang="de-DE" sz="16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/>
              <a:t>product development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43860" y="4629204"/>
            <a:ext cx="2285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de-AT" sz="1600" dirty="0" err="1">
                <a:solidFill>
                  <a:schemeClr val="dk1"/>
                </a:solidFill>
              </a:rPr>
              <a:t>food</a:t>
            </a:r>
            <a:r>
              <a:rPr lang="de-AT" sz="1600" dirty="0">
                <a:solidFill>
                  <a:schemeClr val="dk1"/>
                </a:solidFill>
              </a:rPr>
              <a:t> </a:t>
            </a:r>
            <a:r>
              <a:rPr lang="de-DE" sz="1600" dirty="0" err="1">
                <a:solidFill>
                  <a:schemeClr val="dk1"/>
                </a:solidFill>
              </a:rPr>
              <a:t>analytics</a:t>
            </a:r>
            <a:endParaRPr lang="de-AT" sz="16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AT" sz="1600" dirty="0" err="1"/>
              <a:t>extraction</a:t>
            </a:r>
            <a:r>
              <a:rPr lang="de-AT" sz="1600" dirty="0"/>
              <a:t> of natural substances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 err="1"/>
              <a:t>entomophagy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8308096" y="4518158"/>
            <a:ext cx="268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AT" sz="1600" dirty="0" err="1">
                <a:solidFill>
                  <a:schemeClr val="dk1"/>
                </a:solidFill>
              </a:rPr>
              <a:t>development</a:t>
            </a:r>
            <a:r>
              <a:rPr lang="de-AT" sz="1600" dirty="0">
                <a:solidFill>
                  <a:schemeClr val="dk1"/>
                </a:solidFill>
              </a:rPr>
              <a:t> of dual study programs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dk1"/>
                </a:solidFill>
              </a:rPr>
              <a:t>systems research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schemeClr val="dk1"/>
                </a:solidFill>
              </a:rPr>
              <a:t>sustainability research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19605" y="1976024"/>
            <a:ext cx="2505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/>
              <a:t>production organization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/>
              <a:t>quality management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e-DE" sz="1600" dirty="0" err="1"/>
              <a:t>cost</a:t>
            </a:r>
            <a:r>
              <a:rPr lang="de-DE" sz="1600" dirty="0"/>
              <a:t> Engineering</a:t>
            </a:r>
            <a:endParaRPr lang="de-AT" sz="1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146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de-DE" dirty="0"/>
              <a:t>© maja.dragan@fh-joanneum.at , hagen.hochrinner@fh-joanneum.at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53ACA70-9A17-4F61-BB1E-DC6E2177F275}"/>
              </a:ext>
            </a:extLst>
          </p:cNvPr>
          <p:cNvSpPr txBox="1">
            <a:spLocks/>
          </p:cNvSpPr>
          <p:nvPr/>
        </p:nvSpPr>
        <p:spPr>
          <a:xfrm>
            <a:off x="1069975" y="1274578"/>
            <a:ext cx="8602280" cy="69161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latin typeface="+mn-lt"/>
              </a:rPr>
              <a:t>partner</a:t>
            </a:r>
            <a:r>
              <a:rPr lang="de-DE" dirty="0">
                <a:latin typeface="+mn-lt"/>
              </a:rPr>
              <a:t> </a:t>
            </a:r>
            <a:r>
              <a:rPr lang="de-DE" sz="7100" dirty="0" err="1"/>
              <a:t>microcred</a:t>
            </a:r>
            <a:r>
              <a:rPr lang="de-DE" sz="7100" dirty="0" err="1">
                <a:solidFill>
                  <a:srgbClr val="FF0000"/>
                </a:solidFill>
              </a:rPr>
              <a:t>X</a:t>
            </a:r>
            <a:endParaRPr lang="de-AT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38262A9-2C1D-AEC1-CDED-83FE8EB47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229" y="3407145"/>
            <a:ext cx="1318300" cy="97930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8A68CC-3EC1-5DCC-3A15-A18D593DE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35" y="2242808"/>
            <a:ext cx="2550266" cy="8743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60962E5-8ECE-07FD-9CCA-BEEBD1D437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42" y="1966190"/>
            <a:ext cx="2714783" cy="986436"/>
          </a:xfrm>
          <a:prstGeom prst="rect">
            <a:avLst/>
          </a:prstGeom>
        </p:spPr>
      </p:pic>
      <p:pic>
        <p:nvPicPr>
          <p:cNvPr id="14" name="Bild 9" descr="Bildergebnis für European Distance and E-Learning Network logo">
            <a:extLst>
              <a:ext uri="{FF2B5EF4-FFF2-40B4-BE49-F238E27FC236}">
                <a16:creationId xmlns:a16="http://schemas.microsoft.com/office/drawing/2014/main" id="{A28997A8-D033-BA93-D879-4ED8215C59A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609" y="3518281"/>
            <a:ext cx="1277987" cy="7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Bildergebnis für knowledge innovation centre malta">
            <a:extLst>
              <a:ext uri="{FF2B5EF4-FFF2-40B4-BE49-F238E27FC236}">
                <a16:creationId xmlns:a16="http://schemas.microsoft.com/office/drawing/2014/main" id="{6B551605-CEC7-1EAD-054D-32AB7CBE60B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509" y="4917377"/>
            <a:ext cx="2441104" cy="99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06AE0B7-1A46-4309-BA37-0C1C25594E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204" y="2091227"/>
            <a:ext cx="1910405" cy="1025958"/>
          </a:xfrm>
          <a:prstGeom prst="rect">
            <a:avLst/>
          </a:prstGeom>
        </p:spPr>
      </p:pic>
      <p:pic>
        <p:nvPicPr>
          <p:cNvPr id="17" name="Grafik 16" descr="Bildergebnis für tut finland">
            <a:extLst>
              <a:ext uri="{FF2B5EF4-FFF2-40B4-BE49-F238E27FC236}">
                <a16:creationId xmlns:a16="http://schemas.microsoft.com/office/drawing/2014/main" id="{F8D748F2-FFAB-179A-44B1-F6E56D78611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957" y="5061956"/>
            <a:ext cx="2154843" cy="710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2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AB65EA0-041B-2148-B08D-D9E5F00DBE9E}"/>
              </a:ext>
            </a:extLst>
          </p:cNvPr>
          <p:cNvSpPr/>
          <p:nvPr/>
        </p:nvSpPr>
        <p:spPr>
          <a:xfrm>
            <a:off x="2102716" y="1909212"/>
            <a:ext cx="8201564" cy="35383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de-DE" dirty="0"/>
              <a:t>© maja.dragan@fh-joanneum.at , hagen.hochrinner@fh-joanneum.at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53ACA70-9A17-4F61-BB1E-DC6E2177F275}"/>
              </a:ext>
            </a:extLst>
          </p:cNvPr>
          <p:cNvSpPr txBox="1">
            <a:spLocks/>
          </p:cNvSpPr>
          <p:nvPr/>
        </p:nvSpPr>
        <p:spPr>
          <a:xfrm>
            <a:off x="333015" y="779382"/>
            <a:ext cx="8602280" cy="53390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de-DE" dirty="0">
                <a:latin typeface="+mn-lt"/>
              </a:rPr>
              <a:t>European </a:t>
            </a:r>
            <a:r>
              <a:rPr lang="de-DE" dirty="0" err="1">
                <a:latin typeface="+mn-lt"/>
              </a:rPr>
              <a:t>Universities</a:t>
            </a:r>
            <a:endParaRPr lang="de-AT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Google Shape;27;p3">
            <a:extLst>
              <a:ext uri="{FF2B5EF4-FFF2-40B4-BE49-F238E27FC236}">
                <a16:creationId xmlns:a16="http://schemas.microsoft.com/office/drawing/2014/main" id="{C4C11827-15FE-E846-6024-727F8BD07375}"/>
              </a:ext>
            </a:extLst>
          </p:cNvPr>
          <p:cNvSpPr txBox="1"/>
          <p:nvPr/>
        </p:nvSpPr>
        <p:spPr>
          <a:xfrm>
            <a:off x="2102716" y="2149072"/>
            <a:ext cx="795637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de-DE" sz="2500" b="1" i="0" u="none" strike="noStrike" cap="none" dirty="0">
                <a:latin typeface="Arial"/>
                <a:ea typeface="Arial"/>
                <a:cs typeface="Arial"/>
                <a:sym typeface="Arial"/>
              </a:rPr>
              <a:t>A UNIVERSITY ALLIANCE TO BUILD THE FIRST TRANSNATIONAL UNIVERSITY FOR COOPERATIVE (DUAL) EDUCATION</a:t>
            </a:r>
            <a:endParaRPr sz="25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8;p3">
            <a:extLst>
              <a:ext uri="{FF2B5EF4-FFF2-40B4-BE49-F238E27FC236}">
                <a16:creationId xmlns:a16="http://schemas.microsoft.com/office/drawing/2014/main" id="{74C1AC2F-E8F8-0EB1-4F54-47B48D5EFD72}"/>
              </a:ext>
            </a:extLst>
          </p:cNvPr>
          <p:cNvSpPr txBox="1"/>
          <p:nvPr/>
        </p:nvSpPr>
        <p:spPr>
          <a:xfrm>
            <a:off x="2875870" y="3881508"/>
            <a:ext cx="6766560" cy="14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young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dual-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closely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European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9;p3" descr="European Universities Initiative - EU-CONEXUS">
            <a:extLst>
              <a:ext uri="{FF2B5EF4-FFF2-40B4-BE49-F238E27FC236}">
                <a16:creationId xmlns:a16="http://schemas.microsoft.com/office/drawing/2014/main" id="{CD50074F-654E-DC4A-15EE-0D4AAC6F7E8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197" y="4707256"/>
            <a:ext cx="1467803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5;p22" descr="Datei:DHBW-Logo.svg – Wikipedia">
            <a:extLst>
              <a:ext uri="{FF2B5EF4-FFF2-40B4-BE49-F238E27FC236}">
                <a16:creationId xmlns:a16="http://schemas.microsoft.com/office/drawing/2014/main" id="{DE32BD0D-7074-A842-1651-6975F37C88CD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425" y="1288355"/>
            <a:ext cx="126873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6;p22">
            <a:extLst>
              <a:ext uri="{FF2B5EF4-FFF2-40B4-BE49-F238E27FC236}">
                <a16:creationId xmlns:a16="http://schemas.microsoft.com/office/drawing/2014/main" id="{9FA8F9C1-10E3-EE5D-98D2-F487F5CE50D5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933" y="1287248"/>
            <a:ext cx="1368152" cy="5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7;p22" descr="News | Observatorio ORACLE | Observatorio Regional de Calidad y Equidad de  la Educación Superior en Latinoamérica">
            <a:extLst>
              <a:ext uri="{FF2B5EF4-FFF2-40B4-BE49-F238E27FC236}">
                <a16:creationId xmlns:a16="http://schemas.microsoft.com/office/drawing/2014/main" id="{786D5220-CB9E-CEE6-687D-A490E2974BB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7863" y="936203"/>
            <a:ext cx="1752129" cy="123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0;p22" descr="WBL Accelerator - mcast">
            <a:extLst>
              <a:ext uri="{FF2B5EF4-FFF2-40B4-BE49-F238E27FC236}">
                <a16:creationId xmlns:a16="http://schemas.microsoft.com/office/drawing/2014/main" id="{1A568290-C288-DD85-A8D5-8643F0B61D7B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657" y="1464134"/>
            <a:ext cx="1618634" cy="46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1;p22" descr="PAE">
            <a:extLst>
              <a:ext uri="{FF2B5EF4-FFF2-40B4-BE49-F238E27FC236}">
                <a16:creationId xmlns:a16="http://schemas.microsoft.com/office/drawing/2014/main" id="{3F8CCD18-7A7A-EF50-5E61-8E835A08BB50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574" y="3892495"/>
            <a:ext cx="900834" cy="71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2;p22" descr="Savonia University of Applied Sciences en Kuopio, Finlandia">
            <a:extLst>
              <a:ext uri="{FF2B5EF4-FFF2-40B4-BE49-F238E27FC236}">
                <a16:creationId xmlns:a16="http://schemas.microsoft.com/office/drawing/2014/main" id="{0953C8E7-05F3-3210-652B-E3FFD685CA4B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72" y="2697995"/>
            <a:ext cx="1089727" cy="47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3;p22" descr="Ubicación y empleados actuales y anteriores de ESTIA | LinkedIn">
            <a:extLst>
              <a:ext uri="{FF2B5EF4-FFF2-40B4-BE49-F238E27FC236}">
                <a16:creationId xmlns:a16="http://schemas.microsoft.com/office/drawing/2014/main" id="{897CE4F2-F301-620B-E740-DCD78267F8A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223" y="3803294"/>
            <a:ext cx="841953" cy="84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54;p22">
            <a:extLst>
              <a:ext uri="{FF2B5EF4-FFF2-40B4-BE49-F238E27FC236}">
                <a16:creationId xmlns:a16="http://schemas.microsoft.com/office/drawing/2014/main" id="{247C3FED-CD7E-83C1-5328-7C11E14C3C73}"/>
              </a:ext>
            </a:extLst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43" y="1533336"/>
            <a:ext cx="2277711" cy="5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31AEDAF-0579-0DB4-F5D6-FB66A8C664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197" y="2533279"/>
            <a:ext cx="727247" cy="727247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552D0066-59CB-A42B-8287-2F21787AFAA6}"/>
              </a:ext>
            </a:extLst>
          </p:cNvPr>
          <p:cNvCxnSpPr>
            <a:cxnSpLocks/>
          </p:cNvCxnSpPr>
          <p:nvPr/>
        </p:nvCxnSpPr>
        <p:spPr>
          <a:xfrm>
            <a:off x="3920897" y="3610124"/>
            <a:ext cx="43194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6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019" y="708707"/>
            <a:ext cx="11360800" cy="573683"/>
          </a:xfrm>
        </p:spPr>
        <p:txBody>
          <a:bodyPr>
            <a:normAutofit/>
          </a:bodyPr>
          <a:lstStyle/>
          <a:p>
            <a:r>
              <a:rPr lang="en-GB" dirty="0"/>
              <a:t>Expectations and challenges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6282" y="1664847"/>
            <a:ext cx="10027518" cy="3735659"/>
          </a:xfrm>
        </p:spPr>
        <p:txBody>
          <a:bodyPr>
            <a:normAutofit/>
          </a:bodyPr>
          <a:lstStyle/>
          <a:p>
            <a:r>
              <a:rPr lang="en-GB" sz="1800" dirty="0"/>
              <a:t>Identifying barriers (legal on national level, mindset at institutions…)</a:t>
            </a:r>
          </a:p>
          <a:p>
            <a:r>
              <a:rPr lang="en-GB" sz="1800" dirty="0"/>
              <a:t>Learning about the status of </a:t>
            </a:r>
            <a:r>
              <a:rPr lang="en-GB" sz="1800" dirty="0" err="1"/>
              <a:t>microcredentials</a:t>
            </a:r>
            <a:r>
              <a:rPr lang="en-GB" sz="1800" dirty="0"/>
              <a:t> – implementation phase</a:t>
            </a:r>
          </a:p>
          <a:p>
            <a:r>
              <a:rPr lang="en-GB" sz="1800" dirty="0"/>
              <a:t>Quality assurance issues</a:t>
            </a:r>
          </a:p>
          <a:p>
            <a:r>
              <a:rPr lang="en-GB" sz="1800" dirty="0"/>
              <a:t>Developing a </a:t>
            </a:r>
            <a:r>
              <a:rPr lang="en-GB" sz="1800" dirty="0" err="1"/>
              <a:t>microcredential</a:t>
            </a:r>
            <a:endParaRPr lang="en-GB" sz="1800" dirty="0"/>
          </a:p>
          <a:p>
            <a:r>
              <a:rPr lang="en-GB" sz="1800" dirty="0"/>
              <a:t>Finding practical solutions in agreement with all partners</a:t>
            </a:r>
          </a:p>
          <a:p>
            <a:endParaRPr lang="en-GB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326282" y="4177490"/>
            <a:ext cx="734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2000" dirty="0"/>
              <a:t> </a:t>
            </a:r>
            <a:r>
              <a:rPr lang="de-DE" sz="2000" dirty="0" err="1"/>
              <a:t>Strengthen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position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r>
              <a:rPr lang="de-DE" sz="2000" dirty="0"/>
              <a:t>     FH JOANNEUM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educational</a:t>
            </a:r>
            <a:r>
              <a:rPr lang="de-DE" sz="2000" dirty="0"/>
              <a:t> </a:t>
            </a:r>
            <a:r>
              <a:rPr lang="de-DE" sz="2000" dirty="0" err="1"/>
              <a:t>landscape</a:t>
            </a:r>
            <a:r>
              <a:rPr lang="de-DE" sz="2000" dirty="0"/>
              <a:t> </a:t>
            </a:r>
          </a:p>
          <a:p>
            <a:r>
              <a:rPr lang="de-DE" sz="2000" dirty="0"/>
              <a:t>     in Austria </a:t>
            </a:r>
            <a:r>
              <a:rPr lang="de-DE" sz="2000" dirty="0" err="1"/>
              <a:t>and</a:t>
            </a:r>
            <a:r>
              <a:rPr lang="de-DE" sz="2000" dirty="0"/>
              <a:t> Europe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68594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295904" y="3986143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fixed length of study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295904" y="4427785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industry</a:t>
            </a:r>
            <a:r>
              <a:rPr lang="de-AT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AT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orientation</a:t>
            </a:r>
            <a:endParaRPr lang="de-AT" sz="1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295904" y="4855136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theory</a:t>
            </a:r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&amp; </a:t>
            </a:r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</a:t>
            </a:r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</a:t>
            </a:r>
            <a:endParaRPr lang="de-AT" sz="1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295906" y="5282489"/>
            <a:ext cx="3048921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min. 1 internship</a:t>
            </a:r>
            <a:endParaRPr lang="de-AT" sz="1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63724" y="2702091"/>
            <a:ext cx="304892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occasionally entrance exams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06415" y="2699858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placement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test &amp;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assessment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talk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63724" y="3141762"/>
            <a:ext cx="304892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unlimited number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03231" y="3140139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small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size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classes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306415" y="3586543"/>
            <a:ext cx="3048920" cy="307777"/>
          </a:xfrm>
          <a:prstGeom prst="rect">
            <a:avLst/>
          </a:prstGeom>
          <a:solidFill>
            <a:srgbClr val="7030A0">
              <a:alpha val="42000"/>
            </a:srgbClr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low drop-out rate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63724" y="4043218"/>
            <a:ext cx="3048920" cy="30777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higher average duration of study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63723" y="4470865"/>
            <a:ext cx="3048920" cy="30777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discipline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oriented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55257" y="4895547"/>
            <a:ext cx="3048920" cy="30777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theory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&amp;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basic</a:t>
            </a:r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63723" y="2106058"/>
            <a:ext cx="3048923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Traditional </a:t>
            </a:r>
            <a:r>
              <a:rPr lang="de-DE" sz="1400" b="1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</a:t>
            </a:r>
            <a:endParaRPr lang="de-AT" sz="14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163725" y="5326155"/>
            <a:ext cx="3048921" cy="30777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no compulsory internship</a:t>
            </a:r>
            <a:endParaRPr lang="de-AT" sz="1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68450" y="731177"/>
            <a:ext cx="10856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General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“Traditional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       vs.     “University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Applied 	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163724" y="3608609"/>
            <a:ext cx="3048920" cy="30777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frequent</a:t>
            </a:r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changes</a:t>
            </a:r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sz="1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dropouts</a:t>
            </a:r>
            <a:endParaRPr lang="de-AT" sz="1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300033" y="2135662"/>
            <a:ext cx="3060000" cy="307777"/>
          </a:xfrm>
          <a:prstGeom prst="rect">
            <a:avLst/>
          </a:prstGeom>
          <a:solidFill>
            <a:srgbClr val="7030A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Applied </a:t>
            </a:r>
            <a:r>
              <a:rPr lang="de-AT" sz="14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Sciences</a:t>
            </a:r>
            <a:endParaRPr lang="de-AT" sz="14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295905" y="2104885"/>
            <a:ext cx="3058732" cy="369332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A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724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953521" y="4525195"/>
            <a:ext cx="1459087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6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8431592" y="4524877"/>
            <a:ext cx="1407600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sz="1600" dirty="0" err="1">
                <a:ea typeface="Lucida Sans Unicode" charset="0"/>
                <a:cs typeface="Lucida Sans Unicode" charset="0"/>
              </a:rPr>
              <a:t>bac</a:t>
            </a:r>
            <a:r>
              <a:rPr lang="de-AT" sz="1600" dirty="0">
                <a:ea typeface="Lucida Sans Unicode" charset="0"/>
                <a:cs typeface="Lucida Sans Unicode" charset="0"/>
              </a:rPr>
              <a:t> </a:t>
            </a:r>
            <a:r>
              <a:rPr lang="de-AT" sz="1600" dirty="0" err="1">
                <a:ea typeface="Lucida Sans Unicode" charset="0"/>
                <a:cs typeface="Lucida Sans Unicode" charset="0"/>
              </a:rPr>
              <a:t>thesis</a:t>
            </a:r>
            <a:endParaRPr lang="de-AT" sz="1600" dirty="0">
              <a:ea typeface="Lucida Sans Unicode" charset="0"/>
              <a:cs typeface="Lucida Sans Unicode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431405" y="4092477"/>
            <a:ext cx="1407600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 err="1">
                <a:ea typeface="Lucida Sans Unicode" charset="0"/>
                <a:cs typeface="Lucida Sans Unicode" charset="0"/>
              </a:rPr>
              <a:t>internship</a:t>
            </a:r>
            <a:endParaRPr lang="de-AT" dirty="0">
              <a:ea typeface="Lucida Sans Unicode" charset="0"/>
              <a:cs typeface="Lucida Sans Unicode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654372" y="3224547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3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rd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654372" y="3658411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4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652920" y="4090560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5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659135" y="1959645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1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st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659135" y="2357148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2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nd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78283" y="3223004"/>
            <a:ext cx="1440000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3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rd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436997" y="3223795"/>
            <a:ext cx="1407600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 err="1">
                <a:ea typeface="Lucida Sans Unicode" charset="0"/>
                <a:cs typeface="Lucida Sans Unicode" charset="0"/>
              </a:rPr>
              <a:t>internship</a:t>
            </a:r>
            <a:endParaRPr lang="de-AT" dirty="0">
              <a:ea typeface="Lucida Sans Unicode" charset="0"/>
              <a:cs typeface="Lucida Sans Unicode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975212" y="3658845"/>
            <a:ext cx="1440000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4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972608" y="4095720"/>
            <a:ext cx="1440000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5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435255" y="3659168"/>
            <a:ext cx="1407072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 err="1">
                <a:ea typeface="Lucida Sans Unicode" charset="0"/>
                <a:cs typeface="Lucida Sans Unicode" charset="0"/>
              </a:rPr>
              <a:t>internship</a:t>
            </a:r>
            <a:endParaRPr lang="de-AT" dirty="0">
              <a:ea typeface="Lucida Sans Unicode" charset="0"/>
              <a:cs typeface="Lucida Sans Unicode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973521" y="1960031"/>
            <a:ext cx="2881639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1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st</a:t>
            </a:r>
            <a:r>
              <a:rPr lang="de-AT" dirty="0">
                <a:ea typeface="Lucida Sans Unicode" charset="0"/>
                <a:cs typeface="Lucida Sans Unicode" charset="0"/>
              </a:rPr>
              <a:t> semester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974195" y="2362676"/>
            <a:ext cx="2879725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127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2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nd</a:t>
            </a:r>
            <a:r>
              <a:rPr lang="de-AT" dirty="0">
                <a:ea typeface="Lucida Sans Unicode" charset="0"/>
                <a:cs typeface="Lucida Sans Unicode" charset="0"/>
              </a:rPr>
              <a:t> </a:t>
            </a:r>
            <a:r>
              <a:rPr lang="de-AT" dirty="0" err="1">
                <a:ea typeface="Lucida Sans Unicode" charset="0"/>
                <a:cs typeface="Lucida Sans Unicode" charset="0"/>
              </a:rPr>
              <a:t>semester</a:t>
            </a:r>
            <a:endParaRPr lang="de-AT" dirty="0">
              <a:ea typeface="Lucida Sans Unicode" charset="0"/>
              <a:cs typeface="Lucida Sans Unicode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972608" y="2790485"/>
            <a:ext cx="2881312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 err="1">
                <a:ea typeface="Lucida Sans Unicode" charset="0"/>
                <a:cs typeface="Lucida Sans Unicode" charset="0"/>
              </a:rPr>
              <a:t>summer</a:t>
            </a:r>
            <a:r>
              <a:rPr lang="de-AT" dirty="0">
                <a:ea typeface="Lucida Sans Unicode" charset="0"/>
                <a:cs typeface="Lucida Sans Unicode" charset="0"/>
              </a:rPr>
              <a:t> </a:t>
            </a:r>
            <a:r>
              <a:rPr lang="de-AT" dirty="0" err="1">
                <a:ea typeface="Lucida Sans Unicode" charset="0"/>
                <a:cs typeface="Lucida Sans Unicode" charset="0"/>
              </a:rPr>
              <a:t>internship</a:t>
            </a:r>
            <a:endParaRPr lang="de-AT" dirty="0">
              <a:ea typeface="Lucida Sans Unicode" charset="0"/>
              <a:cs typeface="Lucida Sans Unicode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706620" y="4525195"/>
            <a:ext cx="1827889" cy="324000"/>
          </a:xfrm>
          <a:prstGeom prst="rect">
            <a:avLst/>
          </a:prstGeom>
          <a:solidFill>
            <a:srgbClr val="7030A0">
              <a:alpha val="49000"/>
            </a:srgbClr>
          </a:solidFill>
          <a:ln w="936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dirty="0">
                <a:ea typeface="Lucida Sans Unicode" charset="0"/>
                <a:cs typeface="Lucida Sans Unicode" charset="0"/>
              </a:rPr>
              <a:t>6</a:t>
            </a:r>
            <a:r>
              <a:rPr lang="de-AT" baseline="30000" dirty="0">
                <a:ea typeface="Lucida Sans Unicode" charset="0"/>
                <a:cs typeface="Lucida Sans Unicode" charset="0"/>
              </a:rPr>
              <a:t>th</a:t>
            </a:r>
            <a:r>
              <a:rPr lang="de-AT" dirty="0">
                <a:ea typeface="Lucida Sans Unicode" charset="0"/>
                <a:cs typeface="Lucida Sans Unicode" charset="0"/>
              </a:rPr>
              <a:t> semester / BT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654327" y="4526025"/>
            <a:ext cx="1022973" cy="324000"/>
          </a:xfrm>
          <a:prstGeom prst="rect">
            <a:avLst/>
          </a:prstGeom>
          <a:solidFill>
            <a:srgbClr val="92D050"/>
          </a:solidFill>
          <a:ln w="93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sz="1200" dirty="0" err="1">
                <a:ea typeface="Lucida Sans Unicode" charset="0"/>
                <a:cs typeface="Lucida Sans Unicode" charset="0"/>
              </a:rPr>
              <a:t>work</a:t>
            </a:r>
            <a:r>
              <a:rPr lang="de-AT" sz="1200" dirty="0"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de-AT" sz="1200" dirty="0" err="1">
                <a:ea typeface="Lucida Sans Unicode" charset="0"/>
                <a:cs typeface="Lucida Sans Unicode" charset="0"/>
              </a:rPr>
              <a:t>experience</a:t>
            </a:r>
            <a:endParaRPr lang="de-AT" sz="1200" dirty="0">
              <a:ea typeface="Lucida Sans Unicode" charset="0"/>
              <a:cs typeface="Lucida Sans Unicode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90651" y="725744"/>
            <a:ext cx="9864177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667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Traditional                 vs.             Dual / </a:t>
            </a:r>
            <a:r>
              <a:rPr lang="de-DE" sz="2667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Cooperative</a:t>
            </a:r>
            <a:r>
              <a:rPr lang="de-DE" sz="2667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667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</a:p>
          <a:p>
            <a:pPr algn="ctr" eaLnBrk="1" hangingPunct="1"/>
            <a:r>
              <a:rPr lang="de-DE" sz="2667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	 </a:t>
            </a:r>
            <a:r>
              <a:rPr lang="de-DE" sz="2667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	          Education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76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6478" y="716686"/>
            <a:ext cx="4027571" cy="189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Succession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dual/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cooperative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bachelor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master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  <a:endParaRPr lang="de-AT" sz="24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981" y="1042639"/>
            <a:ext cx="5377670" cy="465406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085428" y="3262869"/>
            <a:ext cx="2912781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33" dirty="0"/>
              <a:t>e.g.</a:t>
            </a:r>
          </a:p>
          <a:p>
            <a:r>
              <a:rPr lang="de-DE" sz="2400" dirty="0"/>
              <a:t>PTO (</a:t>
            </a:r>
            <a:r>
              <a:rPr lang="de-DE" sz="2400" dirty="0" err="1"/>
              <a:t>BSc</a:t>
            </a:r>
            <a:r>
              <a:rPr lang="de-DE" sz="2400" dirty="0"/>
              <a:t>)</a:t>
            </a:r>
          </a:p>
          <a:p>
            <a:r>
              <a:rPr lang="de-DE" sz="1333" dirty="0" err="1"/>
              <a:t>Production</a:t>
            </a:r>
            <a:r>
              <a:rPr lang="de-DE" sz="1333" dirty="0"/>
              <a:t>,</a:t>
            </a:r>
          </a:p>
          <a:p>
            <a:r>
              <a:rPr lang="de-DE" sz="1333" dirty="0"/>
              <a:t>Technology </a:t>
            </a:r>
            <a:r>
              <a:rPr lang="de-DE" sz="1333" dirty="0" err="1"/>
              <a:t>and</a:t>
            </a:r>
            <a:r>
              <a:rPr lang="de-DE" sz="1333" dirty="0"/>
              <a:t> Organisation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085428" y="1039453"/>
            <a:ext cx="2211183" cy="1313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33" dirty="0"/>
              <a:t>e.g.</a:t>
            </a:r>
          </a:p>
          <a:p>
            <a:r>
              <a:rPr lang="de-DE" sz="2400" dirty="0"/>
              <a:t>ENP(</a:t>
            </a:r>
            <a:r>
              <a:rPr lang="de-DE" sz="2400" dirty="0" err="1"/>
              <a:t>MSc</a:t>
            </a:r>
            <a:r>
              <a:rPr lang="de-DE" sz="2400" dirty="0"/>
              <a:t>)</a:t>
            </a:r>
          </a:p>
          <a:p>
            <a:r>
              <a:rPr lang="de-DE" sz="1400" dirty="0"/>
              <a:t>Engineering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Production</a:t>
            </a:r>
            <a:endParaRPr lang="de-DE" sz="1400" dirty="0"/>
          </a:p>
          <a:p>
            <a:r>
              <a:rPr lang="de-DE" sz="1400" dirty="0"/>
              <a:t>Management</a:t>
            </a:r>
          </a:p>
          <a:p>
            <a:endParaRPr lang="de-AT" sz="1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445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264" y="721452"/>
            <a:ext cx="9674990" cy="48374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7180" y="1761271"/>
            <a:ext cx="9144000" cy="2170545"/>
          </a:xfrm>
        </p:spPr>
        <p:txBody>
          <a:bodyPr>
            <a:normAutofit/>
          </a:bodyPr>
          <a:lstStyle/>
          <a:p>
            <a:pPr algn="l"/>
            <a:r>
              <a:rPr lang="de-DE" sz="7200" b="1" dirty="0" err="1">
                <a:solidFill>
                  <a:schemeClr val="accent4"/>
                </a:solidFill>
              </a:rPr>
              <a:t>About</a:t>
            </a:r>
            <a:r>
              <a:rPr lang="de-DE" sz="7200" b="1" dirty="0">
                <a:solidFill>
                  <a:schemeClr val="accent4"/>
                </a:solidFill>
              </a:rPr>
              <a:t> </a:t>
            </a:r>
            <a:r>
              <a:rPr lang="de-DE" sz="7200" b="1" dirty="0" err="1">
                <a:solidFill>
                  <a:schemeClr val="accent4"/>
                </a:solidFill>
              </a:rPr>
              <a:t>us</a:t>
            </a:r>
            <a:r>
              <a:rPr lang="de-DE" sz="7200" b="1" dirty="0">
                <a:solidFill>
                  <a:schemeClr val="accent4"/>
                </a:solidFill>
              </a:rPr>
              <a:t> </a:t>
            </a:r>
            <a:br>
              <a:rPr lang="de-DE" sz="7200" b="1" dirty="0">
                <a:solidFill>
                  <a:schemeClr val="accent4"/>
                </a:solidFill>
              </a:rPr>
            </a:br>
            <a:r>
              <a:rPr lang="de-DE" sz="7200" b="1" dirty="0">
                <a:solidFill>
                  <a:schemeClr val="accent4"/>
                </a:solidFill>
              </a:rPr>
              <a:t>- </a:t>
            </a:r>
            <a:r>
              <a:rPr lang="en-GB" sz="7200" b="1" dirty="0">
                <a:solidFill>
                  <a:schemeClr val="accent4"/>
                </a:solidFill>
              </a:rPr>
              <a:t>Study your dream…</a:t>
            </a:r>
            <a:endParaRPr lang="de-AT" sz="7200" b="1" dirty="0">
              <a:solidFill>
                <a:schemeClr val="accent4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71493" y="3841790"/>
            <a:ext cx="9144000" cy="1655762"/>
          </a:xfrm>
        </p:spPr>
        <p:txBody>
          <a:bodyPr/>
          <a:lstStyle/>
          <a:p>
            <a:r>
              <a:rPr lang="en-GB" sz="4400" dirty="0">
                <a:solidFill>
                  <a:schemeClr val="accent4"/>
                </a:solidFill>
              </a:rPr>
              <a:t>make the world you like </a:t>
            </a:r>
          </a:p>
          <a:p>
            <a:r>
              <a:rPr lang="de-DE" sz="4400" dirty="0">
                <a:solidFill>
                  <a:srgbClr val="FF0000"/>
                </a:solidFill>
                <a:sym typeface="Webdings" panose="05030102010509060703" pitchFamily="18" charset="2"/>
              </a:rPr>
              <a:t></a:t>
            </a:r>
            <a:r>
              <a:rPr lang="en-GB" sz="4400" dirty="0"/>
              <a:t> 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643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336" y="711325"/>
            <a:ext cx="10515600" cy="493009"/>
          </a:xfrm>
        </p:spPr>
        <p:txBody>
          <a:bodyPr>
            <a:normAutofit fontScale="90000"/>
          </a:bodyPr>
          <a:lstStyle/>
          <a:p>
            <a:r>
              <a:rPr lang="de-DE" dirty="0"/>
              <a:t>Picture </a:t>
            </a:r>
            <a:r>
              <a:rPr lang="de-DE" dirty="0" err="1"/>
              <a:t>speaks</a:t>
            </a:r>
            <a:r>
              <a:rPr lang="de-DE" dirty="0"/>
              <a:t> for </a:t>
            </a:r>
            <a:r>
              <a:rPr lang="de-DE" dirty="0" err="1"/>
              <a:t>itself</a:t>
            </a:r>
            <a:r>
              <a:rPr lang="de-DE" dirty="0"/>
              <a:t>…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145" y="1101072"/>
            <a:ext cx="6316020" cy="443174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7956702" y="2988254"/>
            <a:ext cx="2399590" cy="881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0415015" y="2803588"/>
            <a:ext cx="15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!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C60D-8CD0-4285-A7ED-BA5AA693047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89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4</a:t>
            </a:fld>
            <a:endParaRPr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47219" y="572626"/>
            <a:ext cx="11362267" cy="6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City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Graz</a:t>
            </a:r>
            <a:endParaRPr lang="de-AT" sz="3200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962" y="3716639"/>
            <a:ext cx="3018345" cy="182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29953" y="1130970"/>
            <a:ext cx="3814828" cy="44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594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Austria‘s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second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largest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city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(~ 300.000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28594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5998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south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of Vienna (Austria) </a:t>
            </a:r>
          </a:p>
          <a:p>
            <a:pPr marL="95998" indent="0" defTabSz="266693" eaLnBrk="1" hangingPunct="1">
              <a:spcBef>
                <a:spcPct val="30000"/>
              </a:spcBef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2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of Zagreb (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Croatia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95998" indent="0" defTabSz="266693" eaLnBrk="1" hangingPunct="1">
              <a:spcBef>
                <a:spcPct val="30000"/>
              </a:spcBef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45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minutes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of Maribor 			(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Slovenia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95998" indent="0" defTabSz="266693" eaLnBrk="1" hangingPunct="1">
              <a:spcBef>
                <a:spcPct val="30000"/>
              </a:spcBef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1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hour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Hungary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95998" indent="0" defTabSz="266693" eaLnBrk="1" hangingPunct="1">
              <a:spcBef>
                <a:spcPct val="30000"/>
              </a:spcBef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3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Italy</a:t>
            </a: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266693" eaLnBrk="1" hangingPunct="1">
              <a:spcBef>
                <a:spcPct val="30000"/>
              </a:spcBef>
            </a:pP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594" indent="-228594" defTabSz="266693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594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UNESCO World Cultural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Heritage</a:t>
            </a: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594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European Cultural Capital in 2003</a:t>
            </a:r>
          </a:p>
          <a:p>
            <a:pPr marL="228594" indent="-228594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Culture,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Wine</a:t>
            </a:r>
            <a:r>
              <a:rPr lang="de-DE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6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Skiing</a:t>
            </a:r>
            <a:endParaRPr lang="de-DE" sz="16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09879"/>
              </p:ext>
            </p:extLst>
          </p:nvPr>
        </p:nvGraphicFramePr>
        <p:xfrm>
          <a:off x="243374" y="2546039"/>
          <a:ext cx="2222443" cy="301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ld" r:id="rId5" imgW="1868424" imgH="2859024" progId="Word.Picture.8">
                  <p:embed/>
                </p:oleObj>
              </mc:Choice>
              <mc:Fallback>
                <p:oleObj name="Bild" r:id="rId5" imgW="1868424" imgH="2859024" progId="Word.Picture.8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4" y="2546039"/>
                        <a:ext cx="2222443" cy="3017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53" y="1112230"/>
            <a:ext cx="3064221" cy="153211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56" y="707375"/>
            <a:ext cx="2799451" cy="16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665" y="2294978"/>
            <a:ext cx="2777509" cy="18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28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028" y="3625139"/>
            <a:ext cx="2974621" cy="197141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79335" y="750404"/>
            <a:ext cx="4459437" cy="15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867" dirty="0">
                <a:latin typeface="+mn-lt"/>
                <a:ea typeface="Verdana" panose="020B0604030504040204" pitchFamily="34" charset="0"/>
              </a:rPr>
              <a:t>4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universities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defTabSz="266693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867" dirty="0">
                <a:latin typeface="+mn-lt"/>
                <a:ea typeface="Verdana" panose="020B0604030504040204" pitchFamily="34" charset="0"/>
              </a:rPr>
              <a:t>2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universities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of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applied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sciences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</a:t>
            </a:r>
          </a:p>
          <a:p>
            <a:pPr defTabSz="266693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sz="1867" dirty="0">
                <a:latin typeface="+mn-lt"/>
                <a:ea typeface="Verdana" panose="020B0604030504040204" pitchFamily="34" charset="0"/>
              </a:rPr>
              <a:t>1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academy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of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fine</a:t>
            </a:r>
            <a:r>
              <a:rPr lang="de-DE" sz="1867" dirty="0">
                <a:latin typeface="+mn-lt"/>
                <a:ea typeface="Verdana" panose="020B0604030504040204" pitchFamily="34" charset="0"/>
              </a:rPr>
              <a:t>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arts</a:t>
            </a:r>
            <a:endParaRPr lang="de-DE" sz="1867" dirty="0">
              <a:latin typeface="+mn-lt"/>
              <a:ea typeface="Verdana" panose="020B0604030504040204" pitchFamily="34" charset="0"/>
            </a:endParaRPr>
          </a:p>
          <a:p>
            <a:pPr marL="0" indent="0" defTabSz="266693" eaLnBrk="1" hangingPunct="1">
              <a:spcBef>
                <a:spcPct val="30000"/>
              </a:spcBef>
            </a:pPr>
            <a:r>
              <a:rPr lang="de-DE" sz="1867" dirty="0">
                <a:latin typeface="+mn-lt"/>
                <a:ea typeface="Verdana" panose="020B0604030504040204" pitchFamily="34" charset="0"/>
              </a:rPr>
              <a:t>		~ 60.000 </a:t>
            </a:r>
            <a:r>
              <a:rPr lang="de-DE" sz="1867" dirty="0" err="1">
                <a:latin typeface="+mn-lt"/>
                <a:ea typeface="Verdana" panose="020B0604030504040204" pitchFamily="34" charset="0"/>
              </a:rPr>
              <a:t>students</a:t>
            </a:r>
            <a:endParaRPr lang="de-AT" sz="1867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649" y="3994864"/>
            <a:ext cx="6173583" cy="157343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9668" y="1305328"/>
            <a:ext cx="2976060" cy="15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de-DE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Center </a:t>
            </a:r>
            <a:r>
              <a:rPr lang="de-DE" sz="1867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Austrian </a:t>
            </a:r>
          </a:p>
          <a:p>
            <a:pPr lvl="1" eaLnBrk="1" hangingPunct="1">
              <a:spcBef>
                <a:spcPct val="30000"/>
              </a:spcBef>
              <a:buFont typeface="Symbol" panose="05050102010706020507" pitchFamily="18" charset="2"/>
              <a:buChar char="-"/>
            </a:pPr>
            <a:r>
              <a:rPr lang="de-DE" sz="1867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automotive</a:t>
            </a:r>
            <a:r>
              <a:rPr lang="de-DE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eaLnBrk="1" hangingPunct="1">
              <a:spcBef>
                <a:spcPct val="30000"/>
              </a:spcBef>
              <a:buFont typeface="Symbol" panose="05050102010706020507" pitchFamily="18" charset="2"/>
              <a:buChar char="-"/>
            </a:pPr>
            <a:r>
              <a:rPr lang="de-DE" sz="1867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microelectronics</a:t>
            </a:r>
            <a:endParaRPr lang="de-DE" sz="1867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ct val="30000"/>
              </a:spcBef>
              <a:buFont typeface="Symbol" panose="05050102010706020507" pitchFamily="18" charset="2"/>
              <a:buChar char="-"/>
            </a:pPr>
            <a:r>
              <a:rPr lang="de-DE" sz="1867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wellness</a:t>
            </a:r>
            <a:r>
              <a:rPr lang="de-DE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67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industries</a:t>
            </a:r>
            <a:endParaRPr lang="de-DE" sz="1867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09" y="2719143"/>
            <a:ext cx="3049819" cy="19690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168" y="1305328"/>
            <a:ext cx="2505266" cy="172621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835" y="1484279"/>
            <a:ext cx="1855409" cy="262002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15" y="2719143"/>
            <a:ext cx="1921219" cy="1075883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9668" y="647214"/>
            <a:ext cx="11362267" cy="6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lvl="0" algn="l" defTabSz="914400" rtl="0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5B9F"/>
              </a:buClr>
              <a:buSzPts val="2800"/>
              <a:buNone/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lvl="1" indent="-28575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2pPr>
            <a:lvl3pPr marL="1143000" lvl="2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3pPr>
            <a:lvl4pPr marL="1600200" lvl="3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4pPr>
            <a:lvl5pPr marL="2057400" lvl="4" indent="-22860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5pPr>
            <a:lvl6pPr marL="2514600" lvl="5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6pPr>
            <a:lvl7pPr marL="2971800" lvl="6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7pPr>
            <a:lvl8pPr marL="3429000" lvl="7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8pPr>
            <a:lvl9pPr marL="3886200" lvl="8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City </a:t>
            </a:r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Graz</a:t>
            </a:r>
            <a:endParaRPr lang="de-AT" sz="3200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825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5781" y="699929"/>
            <a:ext cx="11360800" cy="6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FH JOANNEUM</a:t>
            </a:r>
            <a:endParaRPr lang="de-AT" sz="3200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 descr="standort_gleich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064" y="903823"/>
            <a:ext cx="2582331" cy="22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01106" y="1377007"/>
            <a:ext cx="5045075" cy="181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0013" indent="-1000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0990" indent="-38099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GB" sz="1867" baseline="30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GB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largest University of Applied Sciences</a:t>
            </a:r>
          </a:p>
          <a:p>
            <a:pPr marL="380990" indent="-38099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Start 1995; 3 locations, main campus in Graz</a:t>
            </a:r>
          </a:p>
          <a:p>
            <a:pPr marL="380990" indent="-38099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2020: &gt; 53 programmes (Bachelor/Master) </a:t>
            </a:r>
          </a:p>
          <a:p>
            <a:pPr marL="380990" indent="-38099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67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~5,500 students, 300 full-time faculty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  <p:pic>
        <p:nvPicPr>
          <p:cNvPr id="10" name="Picture 2" descr="standort_graz">
            <a:extLst>
              <a:ext uri="{FF2B5EF4-FFF2-40B4-BE49-F238E27FC236}">
                <a16:creationId xmlns:a16="http://schemas.microsoft.com/office/drawing/2014/main" id="{789A89D5-1BDF-82D6-0B89-6B48E973FD3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81"/>
          <a:stretch/>
        </p:blipFill>
        <p:spPr bwMode="auto">
          <a:xfrm>
            <a:off x="1490387" y="3305948"/>
            <a:ext cx="2592000" cy="22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SC_3051">
            <a:extLst>
              <a:ext uri="{FF2B5EF4-FFF2-40B4-BE49-F238E27FC236}">
                <a16:creationId xmlns:a16="http://schemas.microsoft.com/office/drawing/2014/main" id="{9CCC8F78-0A7C-0106-E965-FB130D950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00" t="-129" b="-129"/>
          <a:stretch/>
        </p:blipFill>
        <p:spPr bwMode="auto">
          <a:xfrm>
            <a:off x="4038600" y="3305948"/>
            <a:ext cx="3364767" cy="22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tandort_kapf">
            <a:extLst>
              <a:ext uri="{FF2B5EF4-FFF2-40B4-BE49-F238E27FC236}">
                <a16:creationId xmlns:a16="http://schemas.microsoft.com/office/drawing/2014/main" id="{AAB7BE73-E701-0E33-6A97-8A35676FABC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304" y="3305949"/>
            <a:ext cx="2589869" cy="22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8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415600" y="703134"/>
            <a:ext cx="11360800" cy="763600"/>
          </a:xfrm>
        </p:spPr>
        <p:txBody>
          <a:bodyPr>
            <a:noAutofit/>
          </a:bodyPr>
          <a:lstStyle/>
          <a:p>
            <a:pPr algn="l"/>
            <a:r>
              <a:rPr lang="de-DE" sz="3200" dirty="0">
                <a:latin typeface="+mn-lt"/>
              </a:rPr>
              <a:t>Structure FH JOANNEUM Gesellschaft mbH (Ltd.)</a:t>
            </a:r>
            <a:endParaRPr lang="de-AT" sz="3200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91800" y="5624513"/>
            <a:ext cx="1600200" cy="274637"/>
          </a:xfrm>
        </p:spPr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354657" y="4521022"/>
            <a:ext cx="2176210" cy="211778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Innovation Committee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62197" y="3312408"/>
            <a:ext cx="2177429" cy="1005884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College: 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Head </a:t>
            </a:r>
            <a:r>
              <a:rPr lang="de-AT" sz="975" b="1" dirty="0" err="1">
                <a:solidFill>
                  <a:schemeClr val="bg1"/>
                </a:solidFill>
              </a:rPr>
              <a:t>of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academic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board</a:t>
            </a:r>
            <a:r>
              <a:rPr lang="de-AT" sz="975" b="1" dirty="0">
                <a:solidFill>
                  <a:schemeClr val="bg1"/>
                </a:solidFill>
              </a:rPr>
              <a:t> (</a:t>
            </a:r>
            <a:r>
              <a:rPr lang="de-AT" sz="975" b="1" dirty="0" err="1">
                <a:solidFill>
                  <a:schemeClr val="bg1"/>
                </a:solidFill>
              </a:rPr>
              <a:t>college</a:t>
            </a:r>
            <a:r>
              <a:rPr lang="de-AT" sz="975" b="1" dirty="0">
                <a:solidFill>
                  <a:schemeClr val="bg1"/>
                </a:solidFill>
              </a:rPr>
              <a:t>)</a:t>
            </a:r>
          </a:p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6 Heads </a:t>
            </a:r>
            <a:r>
              <a:rPr lang="de-AT" sz="975" b="1" dirty="0" err="1">
                <a:solidFill>
                  <a:schemeClr val="bg1"/>
                </a:solidFill>
              </a:rPr>
              <a:t>of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degree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programs</a:t>
            </a:r>
            <a:r>
              <a:rPr lang="de-AT" sz="975" b="1" dirty="0">
                <a:solidFill>
                  <a:schemeClr val="bg1"/>
                </a:solidFill>
              </a:rPr>
              <a:t>.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 6 </a:t>
            </a:r>
            <a:r>
              <a:rPr lang="de-AT" sz="975" b="1" dirty="0" err="1">
                <a:solidFill>
                  <a:schemeClr val="bg1"/>
                </a:solidFill>
              </a:rPr>
              <a:t>Representatives</a:t>
            </a:r>
            <a:r>
              <a:rPr lang="de-AT" sz="975" b="1" dirty="0">
                <a:solidFill>
                  <a:schemeClr val="bg1"/>
                </a:solidFill>
              </a:rPr>
              <a:t> of teaching 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and research staff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4 </a:t>
            </a:r>
            <a:r>
              <a:rPr lang="de-AT" sz="975" b="1" dirty="0" err="1">
                <a:solidFill>
                  <a:schemeClr val="bg1"/>
                </a:solidFill>
              </a:rPr>
              <a:t>Students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representatives</a:t>
            </a:r>
            <a:endParaRPr lang="de-AT" sz="975" b="1" dirty="0">
              <a:solidFill>
                <a:schemeClr val="bg1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354657" y="4752168"/>
            <a:ext cx="2176208" cy="54329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en-GB" sz="975" b="1" dirty="0">
                <a:solidFill>
                  <a:schemeClr val="bg1"/>
                </a:solidFill>
              </a:rPr>
              <a:t>Working groups on </a:t>
            </a:r>
            <a:r>
              <a:rPr lang="en-GB" sz="975" b="1" dirty="0" err="1">
                <a:solidFill>
                  <a:schemeClr val="bg1"/>
                </a:solidFill>
              </a:rPr>
              <a:t>nostrification</a:t>
            </a:r>
            <a:endParaRPr lang="en-GB" sz="975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975" b="1" dirty="0">
                <a:solidFill>
                  <a:schemeClr val="bg1"/>
                </a:solidFill>
              </a:rPr>
              <a:t>examination regulations, evaluations, ...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10827" y="2827112"/>
            <a:ext cx="1424109" cy="32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6 Departments 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 rot="16200000">
            <a:off x="2683732" y="3772183"/>
            <a:ext cx="2198186" cy="32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12 (</a:t>
            </a:r>
            <a:r>
              <a:rPr lang="de-AT" sz="975" b="1" dirty="0" err="1">
                <a:solidFill>
                  <a:schemeClr val="bg1"/>
                </a:solidFill>
              </a:rPr>
              <a:t>facility</a:t>
            </a:r>
            <a:r>
              <a:rPr lang="de-AT" sz="975" b="1" dirty="0">
                <a:solidFill>
                  <a:schemeClr val="bg1"/>
                </a:solidFill>
              </a:rPr>
              <a:t>) </a:t>
            </a:r>
            <a:r>
              <a:rPr lang="de-AT" sz="975" b="1" dirty="0" err="1">
                <a:solidFill>
                  <a:schemeClr val="bg1"/>
                </a:solidFill>
              </a:rPr>
              <a:t>management</a:t>
            </a:r>
            <a:r>
              <a:rPr lang="de-AT" sz="975" b="1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354657" y="4333437"/>
            <a:ext cx="2176210" cy="17086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Budget Committee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620824" y="2321524"/>
            <a:ext cx="4918802" cy="444796"/>
          </a:xfrm>
          <a:prstGeom prst="rect">
            <a:avLst/>
          </a:prstGeom>
          <a:solidFill>
            <a:srgbClr val="00AFCB"/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de-AT" sz="975" b="1" dirty="0">
                <a:solidFill>
                  <a:schemeClr val="bg1"/>
                </a:solidFill>
              </a:rPr>
              <a:t>Scientific CEO: 	Univ.-Prof. DI Dr. Karl P. Pfeiffer</a:t>
            </a:r>
          </a:p>
          <a:p>
            <a:pPr eaLnBrk="1" hangingPunct="1"/>
            <a:r>
              <a:rPr lang="de-AT" sz="975" b="1" dirty="0">
                <a:solidFill>
                  <a:schemeClr val="bg1"/>
                </a:solidFill>
              </a:rPr>
              <a:t>Financial CEO: 	Mag. Martin Payer 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366994" y="2808370"/>
            <a:ext cx="2177248" cy="444552"/>
          </a:xfrm>
          <a:prstGeom prst="rect">
            <a:avLst/>
          </a:prstGeom>
          <a:solidFill>
            <a:srgbClr val="00AFCB"/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Head </a:t>
            </a:r>
            <a:r>
              <a:rPr lang="de-AT" sz="975" b="1" dirty="0" err="1">
                <a:solidFill>
                  <a:schemeClr val="bg1"/>
                </a:solidFill>
              </a:rPr>
              <a:t>of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academic</a:t>
            </a:r>
            <a:r>
              <a:rPr lang="de-AT" sz="975" b="1" dirty="0">
                <a:solidFill>
                  <a:schemeClr val="bg1"/>
                </a:solidFill>
              </a:rPr>
              <a:t> </a:t>
            </a:r>
            <a:r>
              <a:rPr lang="de-AT" sz="975" b="1" dirty="0" err="1">
                <a:solidFill>
                  <a:schemeClr val="bg1"/>
                </a:solidFill>
              </a:rPr>
              <a:t>board</a:t>
            </a:r>
            <a:r>
              <a:rPr lang="de-AT" sz="975" b="1" dirty="0">
                <a:solidFill>
                  <a:schemeClr val="bg1"/>
                </a:solidFill>
              </a:rPr>
              <a:t>  </a:t>
            </a:r>
          </a:p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DI Uwe </a:t>
            </a:r>
            <a:r>
              <a:rPr lang="de-AT" sz="975" b="1" dirty="0" err="1">
                <a:solidFill>
                  <a:schemeClr val="bg1"/>
                </a:solidFill>
              </a:rPr>
              <a:t>Trattnig</a:t>
            </a:r>
            <a:endParaRPr lang="de-AT" sz="975" b="1" dirty="0">
              <a:solidFill>
                <a:schemeClr val="bg1"/>
              </a:solidFill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510829" y="3157305"/>
            <a:ext cx="1424351" cy="330887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25 Institutes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630810" y="1541480"/>
            <a:ext cx="4919963" cy="432197"/>
          </a:xfrm>
          <a:prstGeom prst="rect">
            <a:avLst/>
          </a:prstGeom>
          <a:solidFill>
            <a:srgbClr val="00AFCB"/>
          </a:solidFill>
          <a:ln w="0" cap="rnd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 prst="slope"/>
          </a:sp3d>
        </p:spPr>
        <p:txBody>
          <a:bodyPr wrap="none" anchor="ctr"/>
          <a:lstStyle/>
          <a:p>
            <a:pPr algn="ctr" eaLnBrk="1" hangingPunct="1"/>
            <a:r>
              <a:rPr lang="de-AT" sz="1050" b="1" dirty="0" err="1">
                <a:solidFill>
                  <a:schemeClr val="bg1"/>
                </a:solidFill>
              </a:rPr>
              <a:t>Province</a:t>
            </a:r>
            <a:r>
              <a:rPr lang="de-AT" sz="1050" b="1" dirty="0">
                <a:solidFill>
                  <a:schemeClr val="bg1"/>
                </a:solidFill>
              </a:rPr>
              <a:t> </a:t>
            </a:r>
            <a:r>
              <a:rPr lang="de-AT" sz="1050" b="1" dirty="0" err="1">
                <a:solidFill>
                  <a:schemeClr val="bg1"/>
                </a:solidFill>
              </a:rPr>
              <a:t>of</a:t>
            </a:r>
            <a:r>
              <a:rPr lang="de-AT" sz="1050" b="1" dirty="0">
                <a:solidFill>
                  <a:schemeClr val="bg1"/>
                </a:solidFill>
              </a:rPr>
              <a:t> </a:t>
            </a:r>
            <a:r>
              <a:rPr lang="de-AT" sz="1050" b="1" dirty="0" err="1">
                <a:solidFill>
                  <a:schemeClr val="bg1"/>
                </a:solidFill>
              </a:rPr>
              <a:t>Styria</a:t>
            </a:r>
            <a:r>
              <a:rPr lang="de-AT" sz="1050" b="1" dirty="0">
                <a:solidFill>
                  <a:schemeClr val="bg1"/>
                </a:solidFill>
              </a:rPr>
              <a:t> (Main owner)</a:t>
            </a:r>
            <a:br>
              <a:rPr lang="de-AT" sz="1050" b="1" dirty="0">
                <a:solidFill>
                  <a:schemeClr val="bg1"/>
                </a:solidFill>
              </a:rPr>
            </a:br>
            <a:r>
              <a:rPr lang="de-AT" sz="900" b="1" dirty="0">
                <a:solidFill>
                  <a:schemeClr val="bg1"/>
                </a:solidFill>
              </a:rPr>
              <a:t>(75.1% </a:t>
            </a:r>
            <a:r>
              <a:rPr lang="de-AT" sz="900" b="1" dirty="0" err="1">
                <a:solidFill>
                  <a:schemeClr val="bg1"/>
                </a:solidFill>
              </a:rPr>
              <a:t>province</a:t>
            </a:r>
            <a:r>
              <a:rPr lang="de-AT" sz="900" b="1" dirty="0">
                <a:solidFill>
                  <a:schemeClr val="bg1"/>
                </a:solidFill>
              </a:rPr>
              <a:t> </a:t>
            </a:r>
            <a:r>
              <a:rPr lang="de-AT" sz="900" b="1" dirty="0" err="1">
                <a:solidFill>
                  <a:schemeClr val="bg1"/>
                </a:solidFill>
              </a:rPr>
              <a:t>of</a:t>
            </a:r>
            <a:r>
              <a:rPr lang="de-AT" sz="900" b="1" dirty="0">
                <a:solidFill>
                  <a:schemeClr val="bg1"/>
                </a:solidFill>
              </a:rPr>
              <a:t> </a:t>
            </a:r>
            <a:r>
              <a:rPr lang="de-AT" sz="900" b="1" dirty="0" err="1">
                <a:solidFill>
                  <a:schemeClr val="bg1"/>
                </a:solidFill>
              </a:rPr>
              <a:t>Styria</a:t>
            </a:r>
            <a:r>
              <a:rPr lang="de-AT" sz="900" b="1" dirty="0">
                <a:solidFill>
                  <a:schemeClr val="bg1"/>
                </a:solidFill>
              </a:rPr>
              <a:t>, 14.9% JOANNEUM RESEARCH, 10% SFG)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3620826" y="1992122"/>
            <a:ext cx="4929947" cy="324000"/>
          </a:xfrm>
          <a:prstGeom prst="rect">
            <a:avLst/>
          </a:prstGeom>
          <a:solidFill>
            <a:srgbClr val="00AFCB"/>
          </a:solidFill>
          <a:ln w="3175" cap="rnd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Board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511707" y="3504519"/>
            <a:ext cx="1424351" cy="81546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 cap="rnd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53 Bachelor and 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Master programs </a:t>
            </a:r>
            <a:br>
              <a:rPr lang="de-AT" sz="975" b="1" dirty="0">
                <a:solidFill>
                  <a:schemeClr val="bg1"/>
                </a:solidFill>
              </a:rPr>
            </a:br>
            <a:r>
              <a:rPr lang="de-AT" sz="975" b="1" dirty="0">
                <a:solidFill>
                  <a:schemeClr val="bg1"/>
                </a:solidFill>
              </a:rPr>
              <a:t>Transfer centers</a:t>
            </a:r>
          </a:p>
          <a:p>
            <a:pPr algn="ctr" eaLnBrk="1" hangingPunct="1"/>
            <a:r>
              <a:rPr lang="de-AT" sz="975" b="1" dirty="0">
                <a:solidFill>
                  <a:schemeClr val="bg1"/>
                </a:solidFill>
              </a:rPr>
              <a:t>7 postgraduate courses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213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2011" y="20074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b="1" dirty="0"/>
          </a:p>
        </p:txBody>
      </p:sp>
      <p:sp>
        <p:nvSpPr>
          <p:cNvPr id="8" name="Titel 22"/>
          <p:cNvSpPr>
            <a:spLocks noGrp="1"/>
          </p:cNvSpPr>
          <p:nvPr>
            <p:ph type="title"/>
          </p:nvPr>
        </p:nvSpPr>
        <p:spPr>
          <a:xfrm>
            <a:off x="415600" y="702926"/>
            <a:ext cx="11360800" cy="763600"/>
          </a:xfrm>
        </p:spPr>
        <p:txBody>
          <a:bodyPr anchor="ctr">
            <a:normAutofit/>
          </a:bodyPr>
          <a:lstStyle/>
          <a:p>
            <a:pPr algn="l"/>
            <a:r>
              <a:rPr lang="de-AT" sz="2800" dirty="0">
                <a:solidFill>
                  <a:srgbClr val="1F4E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Financing of studies</a:t>
            </a:r>
            <a:endParaRPr lang="de-AT" sz="400" dirty="0">
              <a:solidFill>
                <a:srgbClr val="1F4E79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591800" y="5624513"/>
            <a:ext cx="1600200" cy="274637"/>
          </a:xfrm>
        </p:spPr>
        <p:txBody>
          <a:bodyPr/>
          <a:lstStyle/>
          <a:p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223" y="1271486"/>
            <a:ext cx="5513787" cy="32556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65083" y="1391977"/>
            <a:ext cx="469526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Austrian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endParaRPr lang="de-AT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Styrian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provincial</a:t>
            </a:r>
            <a:r>
              <a:rPr lang="de-A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endParaRPr lang="de-AT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18717" y="2286276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[ x 10</a:t>
            </a:r>
            <a:r>
              <a:rPr lang="de-AT" sz="1500" baseline="30000" dirty="0"/>
              <a:t>6</a:t>
            </a:r>
            <a:r>
              <a:rPr lang="de-AT" sz="1500" dirty="0"/>
              <a:t> € ]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923903" y="2814613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[ x 10</a:t>
            </a:r>
            <a:r>
              <a:rPr lang="de-AT" sz="1500" baseline="30000" dirty="0"/>
              <a:t>6</a:t>
            </a:r>
            <a:r>
              <a:rPr lang="de-AT" sz="1500" dirty="0"/>
              <a:t> € ]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18327" y="3306394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[ x 10</a:t>
            </a:r>
            <a:r>
              <a:rPr lang="de-AT" sz="1500" baseline="30000" dirty="0"/>
              <a:t>6</a:t>
            </a:r>
            <a:r>
              <a:rPr lang="de-AT" sz="1500" dirty="0"/>
              <a:t> € ]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37377" y="3823998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[ x 10</a:t>
            </a:r>
            <a:r>
              <a:rPr lang="de-AT" sz="1500" baseline="30000" dirty="0"/>
              <a:t>6</a:t>
            </a:r>
            <a:r>
              <a:rPr lang="de-AT" sz="1500" dirty="0"/>
              <a:t> € ]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4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444" y="719858"/>
            <a:ext cx="11360800" cy="763600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chemeClr val="accent1">
                    <a:lumMod val="50000"/>
                  </a:schemeClr>
                </a:solidFill>
              </a:rPr>
              <a:t>Study </a:t>
            </a:r>
            <a:r>
              <a:rPr lang="de-AT" dirty="0" err="1">
                <a:solidFill>
                  <a:schemeClr val="accent1">
                    <a:lumMod val="50000"/>
                  </a:schemeClr>
                </a:solidFill>
              </a:rPr>
              <a:t>programs</a:t>
            </a:r>
            <a:r>
              <a:rPr lang="de-AT" dirty="0">
                <a:solidFill>
                  <a:schemeClr val="accent1">
                    <a:lumMod val="50000"/>
                  </a:schemeClr>
                </a:solidFill>
              </a:rPr>
              <a:t> at FH JOANNEUM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91" y="3980225"/>
            <a:ext cx="3494663" cy="138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5424" y="3665062"/>
            <a:ext cx="2718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AT" sz="2400" b="1" dirty="0">
                <a:solidFill>
                  <a:srgbClr val="00C9EA"/>
                </a:solidFill>
              </a:rPr>
              <a:t>Engineering</a:t>
            </a:r>
          </a:p>
          <a:p>
            <a:endParaRPr lang="de-AT" sz="2000" b="1" dirty="0">
              <a:solidFill>
                <a:srgbClr val="00C9EA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421" y="4325877"/>
            <a:ext cx="2754571" cy="96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63906" y="3667150"/>
            <a:ext cx="2021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AT" sz="2400" b="1" dirty="0">
                <a:solidFill>
                  <a:srgbClr val="0070C0"/>
                </a:solidFill>
              </a:rPr>
              <a:t>Management</a:t>
            </a:r>
          </a:p>
          <a:p>
            <a:endParaRPr lang="de-AT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020" y="4167258"/>
            <a:ext cx="2390402" cy="12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25" y="1995496"/>
            <a:ext cx="2719743" cy="13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860333" y="1609805"/>
            <a:ext cx="327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AT" sz="2400" b="1" dirty="0">
                <a:solidFill>
                  <a:schemeClr val="accent4">
                    <a:lumMod val="75000"/>
                  </a:schemeClr>
                </a:solidFill>
              </a:rPr>
              <a:t>Building, </a:t>
            </a:r>
            <a:r>
              <a:rPr lang="de-AT" sz="2400" b="1" dirty="0" err="1">
                <a:solidFill>
                  <a:schemeClr val="accent4">
                    <a:lumMod val="75000"/>
                  </a:schemeClr>
                </a:solidFill>
              </a:rPr>
              <a:t>Energy</a:t>
            </a:r>
            <a:r>
              <a:rPr lang="de-AT" sz="2400" b="1" dirty="0">
                <a:solidFill>
                  <a:schemeClr val="accent4">
                    <a:lumMod val="75000"/>
                  </a:schemeClr>
                </a:solidFill>
              </a:rPr>
              <a:t>, Society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2710" y="2027173"/>
            <a:ext cx="2151956" cy="133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8263658" y="1594059"/>
            <a:ext cx="301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e-AT" sz="2400" b="1" dirty="0" err="1">
                <a:solidFill>
                  <a:srgbClr val="FFCC66"/>
                </a:solidFill>
              </a:rPr>
              <a:t>Health</a:t>
            </a:r>
            <a:r>
              <a:rPr lang="de-AT" sz="2400" b="1" dirty="0">
                <a:solidFill>
                  <a:srgbClr val="FFCC66"/>
                </a:solidFill>
              </a:rPr>
              <a:t> Studies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666524" y="3689012"/>
            <a:ext cx="2604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AT" sz="2400" b="1" dirty="0">
                <a:solidFill>
                  <a:srgbClr val="AF127D"/>
                </a:solidFill>
              </a:rPr>
              <a:t>Media &amp; Design</a:t>
            </a:r>
          </a:p>
          <a:p>
            <a:endParaRPr lang="de-AT" sz="2000" b="1" dirty="0">
              <a:solidFill>
                <a:srgbClr val="AF127D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863" y="2094930"/>
            <a:ext cx="2280767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1896" y="1594059"/>
            <a:ext cx="42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AT" sz="2400" b="1" dirty="0">
                <a:solidFill>
                  <a:srgbClr val="79B635"/>
                </a:solidFill>
              </a:rPr>
              <a:t>Applied Computer </a:t>
            </a:r>
            <a:r>
              <a:rPr lang="de-AT" sz="2400" b="1" dirty="0" err="1">
                <a:solidFill>
                  <a:srgbClr val="79B635"/>
                </a:solidFill>
              </a:rPr>
              <a:t>Sciences</a:t>
            </a:r>
            <a:endParaRPr lang="de-AT" sz="2400" b="1" dirty="0">
              <a:solidFill>
                <a:srgbClr val="79B635"/>
              </a:solidFill>
            </a:endParaRPr>
          </a:p>
          <a:p>
            <a:endParaRPr lang="de-AT" sz="2400" b="1" dirty="0">
              <a:solidFill>
                <a:srgbClr val="79B635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4"/>
          </p:nvPr>
        </p:nvSpPr>
        <p:spPr>
          <a:xfrm>
            <a:off x="11296611" y="621762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Kickoff meeting MicroGuide, 2022-07-11./12.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53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996</Words>
  <Application>Microsoft Office PowerPoint</Application>
  <PresentationFormat>Widescreen</PresentationFormat>
  <Paragraphs>235</Paragraphs>
  <Slides>18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FreeSans</vt:lpstr>
      <vt:lpstr>Symbol</vt:lpstr>
      <vt:lpstr>Verdana</vt:lpstr>
      <vt:lpstr>Office</vt:lpstr>
      <vt:lpstr>Bild</vt:lpstr>
      <vt:lpstr>MicroGuide </vt:lpstr>
      <vt:lpstr>About us  - Study your dream…</vt:lpstr>
      <vt:lpstr>Picture speaks for itself…</vt:lpstr>
      <vt:lpstr>The City of Graz</vt:lpstr>
      <vt:lpstr>PowerPoint Presentation</vt:lpstr>
      <vt:lpstr>FH JOANNEUM</vt:lpstr>
      <vt:lpstr>Structure FH JOANNEUM Gesellschaft mbH (Ltd.)</vt:lpstr>
      <vt:lpstr>Financing of studies</vt:lpstr>
      <vt:lpstr>Study programs at FH JOANNEUM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Expectations and challenges</vt:lpstr>
      <vt:lpstr>PowerPoint Presentation</vt:lpstr>
      <vt:lpstr>PowerPoint Presentation</vt:lpstr>
      <vt:lpstr>PowerPoint Presentation</vt:lpstr>
    </vt:vector>
  </TitlesOfParts>
  <Company>FH Joanneum Gesellschaft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Hochrinner Hagen</dc:creator>
  <cp:lastModifiedBy>Sinisa Djurasevic</cp:lastModifiedBy>
  <cp:revision>36</cp:revision>
  <dcterms:created xsi:type="dcterms:W3CDTF">2022-01-17T10:11:16Z</dcterms:created>
  <dcterms:modified xsi:type="dcterms:W3CDTF">2022-07-22T07:57:12Z</dcterms:modified>
</cp:coreProperties>
</file>