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9" r:id="rId1"/>
  </p:sldMasterIdLst>
  <p:notesMasterIdLst>
    <p:notesMasterId r:id="rId15"/>
  </p:notesMasterIdLst>
  <p:sldIdLst>
    <p:sldId id="256" r:id="rId2"/>
    <p:sldId id="257" r:id="rId3"/>
    <p:sldId id="353" r:id="rId4"/>
    <p:sldId id="260" r:id="rId5"/>
    <p:sldId id="258" r:id="rId6"/>
    <p:sldId id="333" r:id="rId7"/>
    <p:sldId id="337" r:id="rId8"/>
    <p:sldId id="340" r:id="rId9"/>
    <p:sldId id="354" r:id="rId10"/>
    <p:sldId id="346" r:id="rId11"/>
    <p:sldId id="335" r:id="rId12"/>
    <p:sldId id="342" r:id="rId13"/>
    <p:sldId id="34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CE2C"/>
    <a:srgbClr val="1F4255"/>
    <a:srgbClr val="265068"/>
    <a:srgbClr val="2A5872"/>
    <a:srgbClr val="316079"/>
    <a:srgbClr val="3A667E"/>
    <a:srgbClr val="40708B"/>
    <a:srgbClr val="497B95"/>
    <a:srgbClr val="477993"/>
    <a:srgbClr val="2D62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38" autoAdjust="0"/>
    <p:restoredTop sz="95388" autoAdjust="0"/>
  </p:normalViewPr>
  <p:slideViewPr>
    <p:cSldViewPr snapToGrid="0">
      <p:cViewPr>
        <p:scale>
          <a:sx n="60" d="100"/>
          <a:sy n="60" d="100"/>
        </p:scale>
        <p:origin x="1108" y="80"/>
      </p:cViewPr>
      <p:guideLst/>
    </p:cSldViewPr>
  </p:slideViewPr>
  <p:outlineViewPr>
    <p:cViewPr>
      <p:scale>
        <a:sx n="33" d="100"/>
        <a:sy n="33" d="100"/>
      </p:scale>
      <p:origin x="0" y="-438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B5181-5E59-412A-A5B2-FEC1F201CCE8}" type="datetimeFigureOut">
              <a:rPr lang="en-US" smtClean="0"/>
              <a:t>11/29/2022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46EF2-333B-4906-B381-0A67BC0552F3}" type="slidenum">
              <a:rPr lang="en-US" smtClean="0"/>
              <a:t>‹Nr.›</a:t>
            </a:fld>
            <a:endParaRPr lang="en-US" dirty="0"/>
          </a:p>
        </p:txBody>
      </p:sp>
    </p:spTree>
    <p:extLst>
      <p:ext uri="{BB962C8B-B14F-4D97-AF65-F5344CB8AC3E}">
        <p14:creationId xmlns:p14="http://schemas.microsoft.com/office/powerpoint/2010/main" val="275392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de-DE"/>
              <a:t>2022-11-30</a:t>
            </a:r>
            <a:endParaRPr lang="ca-ES"/>
          </a:p>
        </p:txBody>
      </p:sp>
      <p:sp>
        <p:nvSpPr>
          <p:cNvPr id="5" name="Footer Placeholder 4"/>
          <p:cNvSpPr>
            <a:spLocks noGrp="1"/>
          </p:cNvSpPr>
          <p:nvPr>
            <p:ph type="ftr" sz="quarter" idx="11"/>
          </p:nvPr>
        </p:nvSpPr>
        <p:spPr/>
        <p:txBody>
          <a:bodyPr/>
          <a:lstStyle/>
          <a:p>
            <a:r>
              <a:rPr lang="ca-ES"/>
              <a:t>H.Hochrinner&amp;M.Dragan</a:t>
            </a:r>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‹Nr.›</a:t>
            </a:fld>
            <a:endParaRPr lang="ca-ES"/>
          </a:p>
        </p:txBody>
      </p:sp>
    </p:spTree>
    <p:extLst>
      <p:ext uri="{BB962C8B-B14F-4D97-AF65-F5344CB8AC3E}">
        <p14:creationId xmlns:p14="http://schemas.microsoft.com/office/powerpoint/2010/main" val="2620674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de-DE"/>
              <a:t>2022-11-30</a:t>
            </a:r>
            <a:endParaRPr lang="ca-ES"/>
          </a:p>
        </p:txBody>
      </p:sp>
      <p:sp>
        <p:nvSpPr>
          <p:cNvPr id="5" name="Footer Placeholder 4"/>
          <p:cNvSpPr>
            <a:spLocks noGrp="1"/>
          </p:cNvSpPr>
          <p:nvPr>
            <p:ph type="ftr" sz="quarter" idx="11"/>
          </p:nvPr>
        </p:nvSpPr>
        <p:spPr/>
        <p:txBody>
          <a:bodyPr/>
          <a:lstStyle/>
          <a:p>
            <a:r>
              <a:rPr lang="ca-ES"/>
              <a:t>H.Hochrinner&amp;M.Dragan</a:t>
            </a:r>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‹Nr.›</a:t>
            </a:fld>
            <a:endParaRPr lang="ca-ES"/>
          </a:p>
        </p:txBody>
      </p:sp>
    </p:spTree>
    <p:extLst>
      <p:ext uri="{BB962C8B-B14F-4D97-AF65-F5344CB8AC3E}">
        <p14:creationId xmlns:p14="http://schemas.microsoft.com/office/powerpoint/2010/main" val="2536129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de-DE"/>
              <a:t>2022-11-30</a:t>
            </a:r>
            <a:endParaRPr lang="ca-ES"/>
          </a:p>
        </p:txBody>
      </p:sp>
      <p:sp>
        <p:nvSpPr>
          <p:cNvPr id="5" name="Footer Placeholder 4"/>
          <p:cNvSpPr>
            <a:spLocks noGrp="1"/>
          </p:cNvSpPr>
          <p:nvPr>
            <p:ph type="ftr" sz="quarter" idx="11"/>
          </p:nvPr>
        </p:nvSpPr>
        <p:spPr/>
        <p:txBody>
          <a:bodyPr/>
          <a:lstStyle/>
          <a:p>
            <a:r>
              <a:rPr lang="ca-ES"/>
              <a:t>H.Hochrinner&amp;M.Dragan</a:t>
            </a:r>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‹Nr.›</a:t>
            </a:fld>
            <a:endParaRPr lang="ca-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22504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4" y="1391215"/>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4" y="4212509"/>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de-DE"/>
              <a:t>2022-11-30</a:t>
            </a:r>
            <a:endParaRPr lang="ca-ES"/>
          </a:p>
        </p:txBody>
      </p:sp>
      <p:sp>
        <p:nvSpPr>
          <p:cNvPr id="5" name="Footer Placeholder 4"/>
          <p:cNvSpPr>
            <a:spLocks noGrp="1"/>
          </p:cNvSpPr>
          <p:nvPr>
            <p:ph type="ftr" sz="quarter" idx="11"/>
          </p:nvPr>
        </p:nvSpPr>
        <p:spPr>
          <a:xfrm>
            <a:off x="670726" y="5712828"/>
            <a:ext cx="6297612" cy="365125"/>
          </a:xfrm>
        </p:spPr>
        <p:txBody>
          <a:bodyPr/>
          <a:lstStyle/>
          <a:p>
            <a:r>
              <a:rPr lang="ca-ES"/>
              <a:t>H.Hochrinner&amp;M.Dragan</a:t>
            </a:r>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‹Nr.›</a:t>
            </a:fld>
            <a:endParaRPr lang="ca-ES"/>
          </a:p>
        </p:txBody>
      </p:sp>
    </p:spTree>
    <p:extLst>
      <p:ext uri="{BB962C8B-B14F-4D97-AF65-F5344CB8AC3E}">
        <p14:creationId xmlns:p14="http://schemas.microsoft.com/office/powerpoint/2010/main" val="524453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de-DE"/>
              <a:t>2022-11-30</a:t>
            </a:r>
            <a:endParaRPr lang="ca-ES"/>
          </a:p>
        </p:txBody>
      </p:sp>
      <p:sp>
        <p:nvSpPr>
          <p:cNvPr id="5" name="Footer Placeholder 4"/>
          <p:cNvSpPr>
            <a:spLocks noGrp="1"/>
          </p:cNvSpPr>
          <p:nvPr>
            <p:ph type="ftr" sz="quarter" idx="11"/>
          </p:nvPr>
        </p:nvSpPr>
        <p:spPr/>
        <p:txBody>
          <a:bodyPr/>
          <a:lstStyle/>
          <a:p>
            <a:r>
              <a:rPr lang="ca-ES"/>
              <a:t>H.Hochrinner&amp;M.Dragan</a:t>
            </a:r>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‹Nr.›</a:t>
            </a:fld>
            <a:endParaRPr lang="ca-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06564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de-DE"/>
              <a:t>2022-11-30</a:t>
            </a:r>
            <a:endParaRPr lang="ca-ES"/>
          </a:p>
        </p:txBody>
      </p:sp>
      <p:sp>
        <p:nvSpPr>
          <p:cNvPr id="5" name="Footer Placeholder 4"/>
          <p:cNvSpPr>
            <a:spLocks noGrp="1"/>
          </p:cNvSpPr>
          <p:nvPr>
            <p:ph type="ftr" sz="quarter" idx="11"/>
          </p:nvPr>
        </p:nvSpPr>
        <p:spPr/>
        <p:txBody>
          <a:bodyPr/>
          <a:lstStyle/>
          <a:p>
            <a:r>
              <a:rPr lang="ca-ES"/>
              <a:t>H.Hochrinner&amp;M.Dragan</a:t>
            </a:r>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‹Nr.›</a:t>
            </a:fld>
            <a:endParaRPr lang="ca-ES"/>
          </a:p>
        </p:txBody>
      </p:sp>
    </p:spTree>
    <p:extLst>
      <p:ext uri="{BB962C8B-B14F-4D97-AF65-F5344CB8AC3E}">
        <p14:creationId xmlns:p14="http://schemas.microsoft.com/office/powerpoint/2010/main" val="309623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de-DE"/>
              <a:t>2022-11-30</a:t>
            </a:r>
            <a:endParaRPr lang="ca-ES"/>
          </a:p>
        </p:txBody>
      </p:sp>
      <p:sp>
        <p:nvSpPr>
          <p:cNvPr id="5" name="Footer Placeholder 4"/>
          <p:cNvSpPr>
            <a:spLocks noGrp="1"/>
          </p:cNvSpPr>
          <p:nvPr>
            <p:ph type="ftr" sz="quarter" idx="11"/>
          </p:nvPr>
        </p:nvSpPr>
        <p:spPr/>
        <p:txBody>
          <a:bodyPr/>
          <a:lstStyle/>
          <a:p>
            <a:r>
              <a:rPr lang="ca-ES"/>
              <a:t>H.Hochrinner&amp;M.Dragan</a:t>
            </a:r>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‹Nr.›</a:t>
            </a:fld>
            <a:endParaRPr lang="ca-ES"/>
          </a:p>
        </p:txBody>
      </p:sp>
    </p:spTree>
    <p:extLst>
      <p:ext uri="{BB962C8B-B14F-4D97-AF65-F5344CB8AC3E}">
        <p14:creationId xmlns:p14="http://schemas.microsoft.com/office/powerpoint/2010/main" val="825179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de-DE"/>
              <a:t>2022-11-30</a:t>
            </a:r>
            <a:endParaRPr lang="ca-ES"/>
          </a:p>
        </p:txBody>
      </p:sp>
      <p:sp>
        <p:nvSpPr>
          <p:cNvPr id="5" name="Footer Placeholder 4"/>
          <p:cNvSpPr>
            <a:spLocks noGrp="1"/>
          </p:cNvSpPr>
          <p:nvPr>
            <p:ph type="ftr" sz="quarter" idx="11"/>
          </p:nvPr>
        </p:nvSpPr>
        <p:spPr/>
        <p:txBody>
          <a:bodyPr/>
          <a:lstStyle/>
          <a:p>
            <a:r>
              <a:rPr lang="ca-ES"/>
              <a:t>H.Hochrinner&amp;M.Dragan</a:t>
            </a:r>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‹Nr.›</a:t>
            </a:fld>
            <a:endParaRPr lang="ca-ES"/>
          </a:p>
        </p:txBody>
      </p:sp>
    </p:spTree>
    <p:extLst>
      <p:ext uri="{BB962C8B-B14F-4D97-AF65-F5344CB8AC3E}">
        <p14:creationId xmlns:p14="http://schemas.microsoft.com/office/powerpoint/2010/main" val="759527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ći">
    <p:spTree>
      <p:nvGrpSpPr>
        <p:cNvPr id="1" name=""/>
        <p:cNvGrpSpPr/>
        <p:nvPr/>
      </p:nvGrpSpPr>
      <p:grpSpPr>
        <a:xfrm>
          <a:off x="0" y="0"/>
          <a:ext cx="0" cy="0"/>
          <a:chOff x="0" y="0"/>
          <a:chExt cx="0" cy="0"/>
        </a:xfrm>
      </p:grpSpPr>
      <p:sp>
        <p:nvSpPr>
          <p:cNvPr id="3" name="Marcador de contenido 2"/>
          <p:cNvSpPr>
            <a:spLocks noGrp="1"/>
          </p:cNvSpPr>
          <p:nvPr>
            <p:ph idx="1" hasCustomPrompt="1"/>
          </p:nvPr>
        </p:nvSpPr>
        <p:spPr>
          <a:xfrm>
            <a:off x="838200" y="439947"/>
            <a:ext cx="10515600" cy="5526694"/>
          </a:xfrm>
        </p:spPr>
        <p:txBody>
          <a:bodyPr/>
          <a:lstStyle>
            <a:lvl1pPr>
              <a:defRPr/>
            </a:lvl1pPr>
            <a:lvl2pPr>
              <a:defRPr/>
            </a:lvl2pPr>
            <a:lvl3pPr>
              <a:defRPr/>
            </a:lvl3pPr>
            <a:lvl4pPr>
              <a:defRPr/>
            </a:lvl4pPr>
            <a:lvl5pPr>
              <a:defRPr/>
            </a:lvl5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Marcador de fecha 3"/>
          <p:cNvSpPr>
            <a:spLocks noGrp="1"/>
          </p:cNvSpPr>
          <p:nvPr>
            <p:ph type="dt" sz="half" idx="10"/>
          </p:nvPr>
        </p:nvSpPr>
        <p:spPr/>
        <p:txBody>
          <a:bodyPr/>
          <a:lstStyle/>
          <a:p>
            <a:r>
              <a:rPr lang="de-DE"/>
              <a:t>2022-11-30</a:t>
            </a:r>
            <a:endParaRPr lang="ca-ES"/>
          </a:p>
        </p:txBody>
      </p:sp>
      <p:sp>
        <p:nvSpPr>
          <p:cNvPr id="5" name="Marcador de pie de página 4"/>
          <p:cNvSpPr>
            <a:spLocks noGrp="1"/>
          </p:cNvSpPr>
          <p:nvPr>
            <p:ph type="ftr" sz="quarter" idx="11"/>
          </p:nvPr>
        </p:nvSpPr>
        <p:spPr/>
        <p:txBody>
          <a:bodyPr/>
          <a:lstStyle/>
          <a:p>
            <a:r>
              <a:rPr lang="ca-ES"/>
              <a:t>H.Hochrinner&amp;M.Dragan</a:t>
            </a:r>
          </a:p>
        </p:txBody>
      </p:sp>
      <p:sp>
        <p:nvSpPr>
          <p:cNvPr id="6" name="Marcador de número de diapositiva 5"/>
          <p:cNvSpPr>
            <a:spLocks noGrp="1"/>
          </p:cNvSpPr>
          <p:nvPr>
            <p:ph type="sldNum" sz="quarter" idx="12"/>
          </p:nvPr>
        </p:nvSpPr>
        <p:spPr/>
        <p:txBody>
          <a:bodyPr/>
          <a:lstStyle/>
          <a:p>
            <a:fld id="{AC0BF81E-BCD6-4C3F-AAD2-3DA02DA55E41}" type="slidenum">
              <a:rPr lang="ca-ES" smtClean="0"/>
              <a:t>‹Nr.›</a:t>
            </a:fld>
            <a:endParaRPr lang="ca-ES"/>
          </a:p>
        </p:txBody>
      </p:sp>
    </p:spTree>
    <p:extLst>
      <p:ext uri="{BB962C8B-B14F-4D97-AF65-F5344CB8AC3E}">
        <p14:creationId xmlns:p14="http://schemas.microsoft.com/office/powerpoint/2010/main" val="7053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de-DE"/>
              <a:t>2022-11-30</a:t>
            </a:r>
            <a:endParaRPr lang="ca-ES"/>
          </a:p>
        </p:txBody>
      </p:sp>
      <p:sp>
        <p:nvSpPr>
          <p:cNvPr id="5" name="Footer Placeholder 4"/>
          <p:cNvSpPr>
            <a:spLocks noGrp="1"/>
          </p:cNvSpPr>
          <p:nvPr>
            <p:ph type="ftr" sz="quarter" idx="11"/>
          </p:nvPr>
        </p:nvSpPr>
        <p:spPr/>
        <p:txBody>
          <a:bodyPr/>
          <a:lstStyle/>
          <a:p>
            <a:r>
              <a:rPr lang="ca-ES"/>
              <a:t>H.Hochrinner&amp;M.Dragan</a:t>
            </a:r>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‹Nr.›</a:t>
            </a:fld>
            <a:endParaRPr lang="ca-ES"/>
          </a:p>
        </p:txBody>
      </p:sp>
    </p:spTree>
    <p:extLst>
      <p:ext uri="{BB962C8B-B14F-4D97-AF65-F5344CB8AC3E}">
        <p14:creationId xmlns:p14="http://schemas.microsoft.com/office/powerpoint/2010/main" val="2836945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de-DE"/>
              <a:t>2022-11-30</a:t>
            </a:r>
            <a:endParaRPr lang="ca-ES"/>
          </a:p>
        </p:txBody>
      </p:sp>
      <p:sp>
        <p:nvSpPr>
          <p:cNvPr id="5" name="Footer Placeholder 4"/>
          <p:cNvSpPr>
            <a:spLocks noGrp="1"/>
          </p:cNvSpPr>
          <p:nvPr>
            <p:ph type="ftr" sz="quarter" idx="11"/>
          </p:nvPr>
        </p:nvSpPr>
        <p:spPr/>
        <p:txBody>
          <a:bodyPr/>
          <a:lstStyle/>
          <a:p>
            <a:r>
              <a:rPr lang="ca-ES"/>
              <a:t>H.Hochrinner&amp;M.Dragan</a:t>
            </a:r>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‹Nr.›</a:t>
            </a:fld>
            <a:endParaRPr lang="ca-ES"/>
          </a:p>
        </p:txBody>
      </p:sp>
    </p:spTree>
    <p:extLst>
      <p:ext uri="{BB962C8B-B14F-4D97-AF65-F5344CB8AC3E}">
        <p14:creationId xmlns:p14="http://schemas.microsoft.com/office/powerpoint/2010/main" val="846977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de-DE"/>
              <a:t>2022-11-30</a:t>
            </a:r>
            <a:endParaRPr lang="ca-ES"/>
          </a:p>
        </p:txBody>
      </p:sp>
      <p:sp>
        <p:nvSpPr>
          <p:cNvPr id="6" name="Footer Placeholder 5"/>
          <p:cNvSpPr>
            <a:spLocks noGrp="1"/>
          </p:cNvSpPr>
          <p:nvPr>
            <p:ph type="ftr" sz="quarter" idx="11"/>
          </p:nvPr>
        </p:nvSpPr>
        <p:spPr/>
        <p:txBody>
          <a:bodyPr/>
          <a:lstStyle/>
          <a:p>
            <a:r>
              <a:rPr lang="ca-ES"/>
              <a:t>H.Hochrinner&amp;M.Dragan</a:t>
            </a:r>
            <a:endParaRPr lang="ca-ES" dirty="0"/>
          </a:p>
        </p:txBody>
      </p:sp>
      <p:sp>
        <p:nvSpPr>
          <p:cNvPr id="7" name="Slide Number Placeholder 6"/>
          <p:cNvSpPr>
            <a:spLocks noGrp="1"/>
          </p:cNvSpPr>
          <p:nvPr>
            <p:ph type="sldNum" sz="quarter" idx="12"/>
          </p:nvPr>
        </p:nvSpPr>
        <p:spPr/>
        <p:txBody>
          <a:bodyPr/>
          <a:lstStyle/>
          <a:p>
            <a:fld id="{AC0BF81E-BCD6-4C3F-AAD2-3DA02DA55E41}" type="slidenum">
              <a:rPr lang="ca-ES" smtClean="0"/>
              <a:t>‹Nr.›</a:t>
            </a:fld>
            <a:endParaRPr lang="ca-ES"/>
          </a:p>
        </p:txBody>
      </p:sp>
    </p:spTree>
    <p:extLst>
      <p:ext uri="{BB962C8B-B14F-4D97-AF65-F5344CB8AC3E}">
        <p14:creationId xmlns:p14="http://schemas.microsoft.com/office/powerpoint/2010/main" val="542384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de-DE"/>
              <a:t>2022-11-30</a:t>
            </a:r>
            <a:endParaRPr lang="ca-ES"/>
          </a:p>
        </p:txBody>
      </p:sp>
      <p:sp>
        <p:nvSpPr>
          <p:cNvPr id="8" name="Footer Placeholder 7"/>
          <p:cNvSpPr>
            <a:spLocks noGrp="1"/>
          </p:cNvSpPr>
          <p:nvPr>
            <p:ph type="ftr" sz="quarter" idx="11"/>
          </p:nvPr>
        </p:nvSpPr>
        <p:spPr/>
        <p:txBody>
          <a:bodyPr/>
          <a:lstStyle/>
          <a:p>
            <a:r>
              <a:rPr lang="ca-ES"/>
              <a:t>H.Hochrinner&amp;M.Dragan</a:t>
            </a:r>
            <a:endParaRPr lang="ca-ES" dirty="0"/>
          </a:p>
        </p:txBody>
      </p:sp>
      <p:sp>
        <p:nvSpPr>
          <p:cNvPr id="9" name="Slide Number Placeholder 8"/>
          <p:cNvSpPr>
            <a:spLocks noGrp="1"/>
          </p:cNvSpPr>
          <p:nvPr>
            <p:ph type="sldNum" sz="quarter" idx="12"/>
          </p:nvPr>
        </p:nvSpPr>
        <p:spPr/>
        <p:txBody>
          <a:bodyPr/>
          <a:lstStyle/>
          <a:p>
            <a:fld id="{AC0BF81E-BCD6-4C3F-AAD2-3DA02DA55E41}" type="slidenum">
              <a:rPr lang="ca-ES" smtClean="0"/>
              <a:t>‹Nr.›</a:t>
            </a:fld>
            <a:endParaRPr lang="ca-ES"/>
          </a:p>
        </p:txBody>
      </p:sp>
    </p:spTree>
    <p:extLst>
      <p:ext uri="{BB962C8B-B14F-4D97-AF65-F5344CB8AC3E}">
        <p14:creationId xmlns:p14="http://schemas.microsoft.com/office/powerpoint/2010/main" val="267898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de-DE"/>
              <a:t>2022-11-30</a:t>
            </a:r>
            <a:endParaRPr lang="ca-ES"/>
          </a:p>
        </p:txBody>
      </p:sp>
      <p:sp>
        <p:nvSpPr>
          <p:cNvPr id="4" name="Footer Placeholder 3"/>
          <p:cNvSpPr>
            <a:spLocks noGrp="1"/>
          </p:cNvSpPr>
          <p:nvPr>
            <p:ph type="ftr" sz="quarter" idx="11"/>
          </p:nvPr>
        </p:nvSpPr>
        <p:spPr/>
        <p:txBody>
          <a:bodyPr/>
          <a:lstStyle/>
          <a:p>
            <a:r>
              <a:rPr lang="ca-ES"/>
              <a:t>H.Hochrinner&amp;M.Dragan</a:t>
            </a:r>
            <a:endParaRPr lang="ca-ES" dirty="0"/>
          </a:p>
        </p:txBody>
      </p:sp>
      <p:sp>
        <p:nvSpPr>
          <p:cNvPr id="5" name="Slide Number Placeholder 4"/>
          <p:cNvSpPr>
            <a:spLocks noGrp="1"/>
          </p:cNvSpPr>
          <p:nvPr>
            <p:ph type="sldNum" sz="quarter" idx="12"/>
          </p:nvPr>
        </p:nvSpPr>
        <p:spPr/>
        <p:txBody>
          <a:bodyPr/>
          <a:lstStyle/>
          <a:p>
            <a:fld id="{AC0BF81E-BCD6-4C3F-AAD2-3DA02DA55E41}" type="slidenum">
              <a:rPr lang="ca-ES" smtClean="0"/>
              <a:t>‹Nr.›</a:t>
            </a:fld>
            <a:endParaRPr lang="ca-ES"/>
          </a:p>
        </p:txBody>
      </p:sp>
    </p:spTree>
    <p:extLst>
      <p:ext uri="{BB962C8B-B14F-4D97-AF65-F5344CB8AC3E}">
        <p14:creationId xmlns:p14="http://schemas.microsoft.com/office/powerpoint/2010/main" val="1822267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a:t>2022-11-30</a:t>
            </a:r>
            <a:endParaRPr lang="ca-ES"/>
          </a:p>
        </p:txBody>
      </p:sp>
      <p:sp>
        <p:nvSpPr>
          <p:cNvPr id="3" name="Footer Placeholder 2"/>
          <p:cNvSpPr>
            <a:spLocks noGrp="1"/>
          </p:cNvSpPr>
          <p:nvPr>
            <p:ph type="ftr" sz="quarter" idx="11"/>
          </p:nvPr>
        </p:nvSpPr>
        <p:spPr/>
        <p:txBody>
          <a:bodyPr/>
          <a:lstStyle/>
          <a:p>
            <a:r>
              <a:rPr lang="ca-ES"/>
              <a:t>H.Hochrinner&amp;M.Dragan</a:t>
            </a:r>
            <a:endParaRPr lang="ca-ES" dirty="0"/>
          </a:p>
        </p:txBody>
      </p:sp>
      <p:sp>
        <p:nvSpPr>
          <p:cNvPr id="4" name="Slide Number Placeholder 3"/>
          <p:cNvSpPr>
            <a:spLocks noGrp="1"/>
          </p:cNvSpPr>
          <p:nvPr>
            <p:ph type="sldNum" sz="quarter" idx="12"/>
          </p:nvPr>
        </p:nvSpPr>
        <p:spPr/>
        <p:txBody>
          <a:bodyPr/>
          <a:lstStyle/>
          <a:p>
            <a:fld id="{AC0BF81E-BCD6-4C3F-AAD2-3DA02DA55E41}" type="slidenum">
              <a:rPr lang="ca-ES" smtClean="0"/>
              <a:t>‹Nr.›</a:t>
            </a:fld>
            <a:endParaRPr lang="ca-ES"/>
          </a:p>
        </p:txBody>
      </p:sp>
    </p:spTree>
    <p:extLst>
      <p:ext uri="{BB962C8B-B14F-4D97-AF65-F5344CB8AC3E}">
        <p14:creationId xmlns:p14="http://schemas.microsoft.com/office/powerpoint/2010/main" val="19849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de-DE"/>
              <a:t>2022-11-30</a:t>
            </a:r>
            <a:endParaRPr lang="ca-ES"/>
          </a:p>
        </p:txBody>
      </p:sp>
      <p:sp>
        <p:nvSpPr>
          <p:cNvPr id="6" name="Footer Placeholder 5"/>
          <p:cNvSpPr>
            <a:spLocks noGrp="1"/>
          </p:cNvSpPr>
          <p:nvPr>
            <p:ph type="ftr" sz="quarter" idx="11"/>
          </p:nvPr>
        </p:nvSpPr>
        <p:spPr/>
        <p:txBody>
          <a:bodyPr/>
          <a:lstStyle/>
          <a:p>
            <a:r>
              <a:rPr lang="ca-ES"/>
              <a:t>H.Hochrinner&amp;M.Dragan</a:t>
            </a:r>
            <a:endParaRPr lang="ca-ES" dirty="0"/>
          </a:p>
        </p:txBody>
      </p:sp>
      <p:sp>
        <p:nvSpPr>
          <p:cNvPr id="7" name="Slide Number Placeholder 6"/>
          <p:cNvSpPr>
            <a:spLocks noGrp="1"/>
          </p:cNvSpPr>
          <p:nvPr>
            <p:ph type="sldNum" sz="quarter" idx="12"/>
          </p:nvPr>
        </p:nvSpPr>
        <p:spPr/>
        <p:txBody>
          <a:bodyPr/>
          <a:lstStyle/>
          <a:p>
            <a:fld id="{AC0BF81E-BCD6-4C3F-AAD2-3DA02DA55E41}" type="slidenum">
              <a:rPr lang="ca-ES" smtClean="0"/>
              <a:t>‹Nr.›</a:t>
            </a:fld>
            <a:endParaRPr lang="ca-ES"/>
          </a:p>
        </p:txBody>
      </p:sp>
    </p:spTree>
    <p:extLst>
      <p:ext uri="{BB962C8B-B14F-4D97-AF65-F5344CB8AC3E}">
        <p14:creationId xmlns:p14="http://schemas.microsoft.com/office/powerpoint/2010/main" val="2461565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ca-ES"/>
              <a:t>H.Hochrinner&amp;M.Dragan</a:t>
            </a:r>
            <a:endParaRPr lang="ca-ES" dirty="0"/>
          </a:p>
        </p:txBody>
      </p:sp>
      <p:sp>
        <p:nvSpPr>
          <p:cNvPr id="7" name="Slide Number Placeholder 6"/>
          <p:cNvSpPr>
            <a:spLocks noGrp="1"/>
          </p:cNvSpPr>
          <p:nvPr>
            <p:ph type="sldNum" sz="quarter" idx="12"/>
          </p:nvPr>
        </p:nvSpPr>
        <p:spPr/>
        <p:txBody>
          <a:bodyPr/>
          <a:lstStyle/>
          <a:p>
            <a:fld id="{AC0BF81E-BCD6-4C3F-AAD2-3DA02DA55E41}" type="slidenum">
              <a:rPr lang="ca-ES" smtClean="0"/>
              <a:t>‹Nr.›</a:t>
            </a:fld>
            <a:endParaRPr lang="ca-ES"/>
          </a:p>
        </p:txBody>
      </p:sp>
      <p:sp>
        <p:nvSpPr>
          <p:cNvPr id="5" name="Date Placeholder 4"/>
          <p:cNvSpPr>
            <a:spLocks noGrp="1"/>
          </p:cNvSpPr>
          <p:nvPr>
            <p:ph type="dt" sz="half" idx="10"/>
          </p:nvPr>
        </p:nvSpPr>
        <p:spPr/>
        <p:txBody>
          <a:bodyPr/>
          <a:lstStyle/>
          <a:p>
            <a:r>
              <a:rPr lang="de-DE"/>
              <a:t>2022-11-30</a:t>
            </a:r>
            <a:endParaRPr lang="ca-ES"/>
          </a:p>
        </p:txBody>
      </p:sp>
    </p:spTree>
    <p:extLst>
      <p:ext uri="{BB962C8B-B14F-4D97-AF65-F5344CB8AC3E}">
        <p14:creationId xmlns:p14="http://schemas.microsoft.com/office/powerpoint/2010/main" val="261818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jp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3A667E"/>
            </a:gs>
            <a:gs pos="80000">
              <a:srgbClr val="1F4255"/>
            </a:gs>
            <a:gs pos="0">
              <a:srgbClr val="265068"/>
            </a:gs>
            <a:gs pos="21000">
              <a:srgbClr val="2A5872"/>
            </a:gs>
            <a:gs pos="99000">
              <a:srgbClr val="1F4255"/>
            </a:gs>
          </a:gsLst>
          <a:lin ang="2700000" scaled="0"/>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B623E-731B-7D15-7EB9-BA938D75221D}"/>
              </a:ext>
            </a:extLst>
          </p:cNvPr>
          <p:cNvSpPr/>
          <p:nvPr userDrawn="1"/>
        </p:nvSpPr>
        <p:spPr>
          <a:xfrm>
            <a:off x="-62061" y="-131618"/>
            <a:ext cx="12192000" cy="6858000"/>
          </a:xfrm>
          <a:prstGeom prst="rect">
            <a:avLst/>
          </a:prstGeom>
          <a:solidFill>
            <a:srgbClr val="6193AD">
              <a:alpha val="40784"/>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199506" y="240915"/>
            <a:ext cx="12192000" cy="6866467"/>
            <a:chOff x="0" y="-8467"/>
            <a:chExt cx="12192000" cy="6866467"/>
          </a:xfrm>
          <a:noFill/>
        </p:grpSpPr>
        <p:cxnSp>
          <p:nvCxnSpPr>
            <p:cNvPr id="20" name="Straight Connector 19"/>
            <p:cNvCxnSpPr>
              <a:cxnSpLocks/>
            </p:cNvCxnSpPr>
            <p:nvPr/>
          </p:nvCxnSpPr>
          <p:spPr>
            <a:xfrm>
              <a:off x="10371666" y="503562"/>
              <a:ext cx="0" cy="5719313"/>
            </a:xfrm>
            <a:prstGeom prst="line">
              <a:avLst/>
            </a:prstGeom>
            <a:grpFill/>
            <a:ln w="9525">
              <a:no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grp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grp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5771" y="2138731"/>
            <a:ext cx="8596668"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012041" y="5635047"/>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de-DE" dirty="0"/>
              <a:t>2022-11-30</a:t>
            </a:r>
            <a:endParaRPr lang="ca-ES" dirty="0"/>
          </a:p>
        </p:txBody>
      </p:sp>
      <p:sp>
        <p:nvSpPr>
          <p:cNvPr id="5" name="Footer Placeholder 4"/>
          <p:cNvSpPr>
            <a:spLocks noGrp="1"/>
          </p:cNvSpPr>
          <p:nvPr>
            <p:ph type="ftr" sz="quarter" idx="3"/>
          </p:nvPr>
        </p:nvSpPr>
        <p:spPr>
          <a:xfrm>
            <a:off x="674160" y="564001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ca-ES"/>
              <a:t>H.Hochrinner&amp;M.Dragan</a:t>
            </a:r>
            <a:endParaRPr lang="ca-ES" dirty="0"/>
          </a:p>
        </p:txBody>
      </p:sp>
      <p:sp>
        <p:nvSpPr>
          <p:cNvPr id="6" name="Slide Number Placeholder 5"/>
          <p:cNvSpPr>
            <a:spLocks noGrp="1"/>
          </p:cNvSpPr>
          <p:nvPr>
            <p:ph type="sldNum" sz="quarter" idx="4"/>
          </p:nvPr>
        </p:nvSpPr>
        <p:spPr>
          <a:xfrm>
            <a:off x="8581004" y="5635046"/>
            <a:ext cx="683339" cy="365125"/>
          </a:xfrm>
          <a:prstGeom prst="rect">
            <a:avLst/>
          </a:prstGeom>
        </p:spPr>
        <p:txBody>
          <a:bodyPr vert="horz" lIns="91440" tIns="45720" rIns="91440" bIns="45720" rtlCol="0" anchor="ctr"/>
          <a:lstStyle>
            <a:lvl1pPr algn="r">
              <a:defRPr sz="900">
                <a:solidFill>
                  <a:schemeClr val="accent1"/>
                </a:solidFill>
              </a:defRPr>
            </a:lvl1pPr>
          </a:lstStyle>
          <a:p>
            <a:fld id="{AC0BF81E-BCD6-4C3F-AAD2-3DA02DA55E41}" type="slidenum">
              <a:rPr lang="ca-ES" smtClean="0"/>
              <a:t>‹Nr.›</a:t>
            </a:fld>
            <a:endParaRPr lang="ca-ES"/>
          </a:p>
        </p:txBody>
      </p:sp>
      <p:pic>
        <p:nvPicPr>
          <p:cNvPr id="30" name="Picture 29">
            <a:extLst>
              <a:ext uri="{FF2B5EF4-FFF2-40B4-BE49-F238E27FC236}">
                <a16:creationId xmlns:a16="http://schemas.microsoft.com/office/drawing/2014/main" id="{73DDD7A7-7C3B-F2B7-F21D-5614B6B74FD0}"/>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p:blipFill>
        <p:spPr>
          <a:xfrm>
            <a:off x="850815" y="6254519"/>
            <a:ext cx="1485455" cy="508356"/>
          </a:xfrm>
          <a:prstGeom prst="rect">
            <a:avLst/>
          </a:prstGeom>
        </p:spPr>
      </p:pic>
      <p:pic>
        <p:nvPicPr>
          <p:cNvPr id="31" name="Picture 30">
            <a:extLst>
              <a:ext uri="{FF2B5EF4-FFF2-40B4-BE49-F238E27FC236}">
                <a16:creationId xmlns:a16="http://schemas.microsoft.com/office/drawing/2014/main" id="{D86DF643-B66A-4566-B8B7-912BAEEF1296}"/>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p:blipFill>
        <p:spPr>
          <a:xfrm>
            <a:off x="3064621" y="6257026"/>
            <a:ext cx="1485456" cy="508356"/>
          </a:xfrm>
          <a:prstGeom prst="rect">
            <a:avLst/>
          </a:prstGeom>
        </p:spPr>
      </p:pic>
      <p:pic>
        <p:nvPicPr>
          <p:cNvPr id="29" name="Picture 28">
            <a:extLst>
              <a:ext uri="{FF2B5EF4-FFF2-40B4-BE49-F238E27FC236}">
                <a16:creationId xmlns:a16="http://schemas.microsoft.com/office/drawing/2014/main" id="{C8588B27-954E-1828-A904-68E5AEE6BF7B}"/>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p:blipFill>
        <p:spPr>
          <a:xfrm>
            <a:off x="5286568" y="6257026"/>
            <a:ext cx="1491819" cy="510533"/>
          </a:xfrm>
          <a:prstGeom prst="rect">
            <a:avLst/>
          </a:prstGeom>
        </p:spPr>
      </p:pic>
      <p:pic>
        <p:nvPicPr>
          <p:cNvPr id="18" name="Picture 17">
            <a:extLst>
              <a:ext uri="{FF2B5EF4-FFF2-40B4-BE49-F238E27FC236}">
                <a16:creationId xmlns:a16="http://schemas.microsoft.com/office/drawing/2014/main" id="{9C4A77A9-4063-5F26-E0BF-F96209A95AA1}"/>
              </a:ext>
            </a:extLst>
          </p:cNvPr>
          <p:cNvPicPr>
            <a:picLocks noChangeAspect="1"/>
          </p:cNvPicPr>
          <p:nvPr userDrawn="1"/>
        </p:nvPicPr>
        <p:blipFill>
          <a:blip r:embed="rId22">
            <a:extLst>
              <a:ext uri="{28A0092B-C50C-407E-A947-70E740481C1C}">
                <a14:useLocalDpi xmlns:a14="http://schemas.microsoft.com/office/drawing/2010/main" val="0"/>
              </a:ext>
            </a:extLst>
          </a:blip>
          <a:srcRect l="10417" r="10417"/>
          <a:stretch/>
        </p:blipFill>
        <p:spPr>
          <a:xfrm>
            <a:off x="7501332" y="6270093"/>
            <a:ext cx="1352587" cy="500340"/>
          </a:xfrm>
          <a:prstGeom prst="rect">
            <a:avLst/>
          </a:prstGeom>
        </p:spPr>
      </p:pic>
      <p:pic>
        <p:nvPicPr>
          <p:cNvPr id="32" name="Picture 31">
            <a:extLst>
              <a:ext uri="{FF2B5EF4-FFF2-40B4-BE49-F238E27FC236}">
                <a16:creationId xmlns:a16="http://schemas.microsoft.com/office/drawing/2014/main" id="{A689136E-8FF2-5CAF-4C47-BC979DA97222}"/>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p:blipFill>
        <p:spPr>
          <a:xfrm>
            <a:off x="9650773" y="6248675"/>
            <a:ext cx="1491819" cy="520043"/>
          </a:xfrm>
          <a:prstGeom prst="rect">
            <a:avLst/>
          </a:prstGeom>
        </p:spPr>
      </p:pic>
    </p:spTree>
    <p:extLst>
      <p:ext uri="{BB962C8B-B14F-4D97-AF65-F5344CB8AC3E}">
        <p14:creationId xmlns:p14="http://schemas.microsoft.com/office/powerpoint/2010/main" val="1232836724"/>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659" r:id="rId17"/>
  </p:sldLayoutIdLst>
  <p:hf sldNum="0"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s://bildung.bmbwf.gv.at/schulen/unterricht/nostrifikationen.html#heading_Nostrifikation_auslaendischer_Zeugnisse" TargetMode="External"/><Relationship Id="rId2" Type="http://schemas.openxmlformats.org/officeDocument/2006/relationships/hyperlink" Target="https://www.berufsanerkennung.at/en/professional-recognition/key-term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nostrifizierung.a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aais.a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bmbwf.gv.at/studium/academic-mobility/enic-naric-austria/staatsvertraege/" TargetMode="External"/><Relationship Id="rId2" Type="http://schemas.openxmlformats.org/officeDocument/2006/relationships/hyperlink" Target="https://www.berufsanerkennung.at/en/professional-recognition/key-term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mbwf.gv.at/Themen/HS-Uni/Europ%C3%A4ischer-Hochschulraum/Die-Themen-des-Europ%C3%A4ischen-Hochschulraums/Microcred.html" TargetMode="External"/><Relationship Id="rId2" Type="http://schemas.openxmlformats.org/officeDocument/2006/relationships/hyperlink" Target="../../Documents%20on%20MC/Position%20paper%20of%20Austrian%20higher%20education.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is.bka.gv.at/NormDokument.wxe?Abfrage=Bundesnormen&amp;Gesetzesnummer=20002128&amp;Artikel=&amp;Paragraf=78&amp;Anlage=&amp;Uebergangsrecht" TargetMode="External"/><Relationship Id="rId2" Type="http://schemas.openxmlformats.org/officeDocument/2006/relationships/hyperlink" Target="https://www.ris.bka.gv.at/NormDokument.wxe?Abfrage=Bundesnormen&amp;Gesetzesnummer=20002128&amp;Artikel=&amp;Paragraf=51&amp;Anlage=&amp;Uebergangsrecht" TargetMode="External"/><Relationship Id="rId1" Type="http://schemas.openxmlformats.org/officeDocument/2006/relationships/slideLayout" Target="../slideLayouts/slideLayout6.xml"/><Relationship Id="rId5" Type="http://schemas.openxmlformats.org/officeDocument/2006/relationships/hyperlink" Target="https://www.ris.bka.gv.at/eli/bgbl/i/2011/74/P27b/NOR40225354" TargetMode="External"/><Relationship Id="rId4" Type="http://schemas.openxmlformats.org/officeDocument/2006/relationships/hyperlink" Target="https://www.ris.bka.gv.at/GeltendeFassung.wxe?Abfrage=Bundesnormen&amp;Gesetzesnummer=10009895&amp;FassungVom=2014-07-09"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eurydice.eacea.ec.europa.eu/national-education-systems/austria/legislation-and-official-policy-documents#HZV" TargetMode="External"/><Relationship Id="rId13" Type="http://schemas.openxmlformats.org/officeDocument/2006/relationships/hyperlink" Target="https://eurydice.eacea.ec.europa.eu/fpfis/mwikis/eurydice/index.php/Austria:Legislation#leg58a" TargetMode="External"/><Relationship Id="rId3" Type="http://schemas.openxmlformats.org/officeDocument/2006/relationships/hyperlink" Target="https://eurydice.eacea.ec.europa.eu/fpfis/mwikis/eurydice/index.php/Austria:Legislation#leg88" TargetMode="External"/><Relationship Id="rId7" Type="http://schemas.openxmlformats.org/officeDocument/2006/relationships/hyperlink" Target="https://eurydice.eacea.ec.europa.eu/fpfis/mwikis/eurydice/index.php/Austria:Legislation#leg90a" TargetMode="External"/><Relationship Id="rId12" Type="http://schemas.openxmlformats.org/officeDocument/2006/relationships/hyperlink" Target="https://eurydice.eacea.ec.europa.eu/national-education-systems/austria/legislation-and-official-policy-documents#PrivHG" TargetMode="External"/><Relationship Id="rId17" Type="http://schemas.openxmlformats.org/officeDocument/2006/relationships/hyperlink" Target="https://www.berufsanerkennung.at/en/professional-recognition/austrian-recognition-and-evaluation-act/" TargetMode="External"/><Relationship Id="rId2" Type="http://schemas.openxmlformats.org/officeDocument/2006/relationships/hyperlink" Target="https://eurydice.eacea.ec.europa.eu/national-education-systems/austria/legislation-and-official-policy-documents#FHG" TargetMode="External"/><Relationship Id="rId16" Type="http://schemas.openxmlformats.org/officeDocument/2006/relationships/hyperlink" Target="https://eurydice.eacea.ec.europa.eu/national-education-systems/austria/legislation-and-official-policy-documents#UG_2002" TargetMode="External"/><Relationship Id="rId1" Type="http://schemas.openxmlformats.org/officeDocument/2006/relationships/slideLayout" Target="../slideLayouts/slideLayout7.xml"/><Relationship Id="rId6" Type="http://schemas.openxmlformats.org/officeDocument/2006/relationships/hyperlink" Target="https://eurydice.eacea.ec.europa.eu/national-education-systems/austria/legislation-and-official-policy-documents#HS-QSG" TargetMode="External"/><Relationship Id="rId11" Type="http://schemas.openxmlformats.org/officeDocument/2006/relationships/hyperlink" Target="https://eurydice.eacea.ec.europa.eu/fpfis/mwikis/eurydice/index.php/Austria:Legislation#leg58b" TargetMode="External"/><Relationship Id="rId5" Type="http://schemas.openxmlformats.org/officeDocument/2006/relationships/hyperlink" Target="https://eurydice.eacea.ec.europa.eu/fpfis/mwikis/eurydice/index.php/Austria:Legislation#leg87" TargetMode="External"/><Relationship Id="rId15" Type="http://schemas.openxmlformats.org/officeDocument/2006/relationships/hyperlink" Target="https://eurydice.eacea.ec.europa.eu/fpfis/mwikis/eurydice/index.php/Austria:Legislation#leg90" TargetMode="External"/><Relationship Id="rId10" Type="http://schemas.openxmlformats.org/officeDocument/2006/relationships/hyperlink" Target="https://eurydice.eacea.ec.europa.eu/national-education-systems/austria/legislation-and-official-policy-documents#HCV_2013" TargetMode="External"/><Relationship Id="rId4" Type="http://schemas.openxmlformats.org/officeDocument/2006/relationships/hyperlink" Target="https://eurydice.eacea.ec.europa.eu/national-education-systems/austria/legislation-and-official-policy-documents#HSG_2014" TargetMode="External"/><Relationship Id="rId9" Type="http://schemas.openxmlformats.org/officeDocument/2006/relationships/hyperlink" Target="https://eurydice.eacea.ec.europa.eu/fpfis/mwikis/eurydice/index.php/Austria:Legislation#leg58c" TargetMode="External"/><Relationship Id="rId14" Type="http://schemas.openxmlformats.org/officeDocument/2006/relationships/hyperlink" Target="https://eurydice.eacea.ec.europa.eu/national-education-systems/austria/legislation-and-official-policy-documents#QS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erufsanerkennung.at/en/professional-recognition/key-terms/#c742" TargetMode="External"/><Relationship Id="rId2" Type="http://schemas.openxmlformats.org/officeDocument/2006/relationships/hyperlink" Target="https://www.berufsanerkennung.at/en/professional-recognition/key-terms/#c740" TargetMode="External"/><Relationship Id="rId1" Type="http://schemas.openxmlformats.org/officeDocument/2006/relationships/slideLayout" Target="../slideLayouts/slideLayout2.xml"/><Relationship Id="rId4" Type="http://schemas.openxmlformats.org/officeDocument/2006/relationships/hyperlink" Target="https://www.berufsanerkennung.at/en/professional-recognition/key-terms/#c177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berufsanerkennung.at/en/professional-recognition/key-terms/#c73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8872614" y="258250"/>
            <a:ext cx="3095121" cy="81902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82698" y="96712"/>
            <a:ext cx="3267171" cy="886220"/>
          </a:xfrm>
          <a:prstGeom prst="rect">
            <a:avLst/>
          </a:prstGeom>
        </p:spPr>
      </p:pic>
      <p:sp>
        <p:nvSpPr>
          <p:cNvPr id="7" name="Title 6">
            <a:extLst>
              <a:ext uri="{FF2B5EF4-FFF2-40B4-BE49-F238E27FC236}">
                <a16:creationId xmlns:a16="http://schemas.microsoft.com/office/drawing/2014/main" id="{F5BA604D-957E-93F8-E496-E166AEDBF1D0}"/>
              </a:ext>
            </a:extLst>
          </p:cNvPr>
          <p:cNvSpPr>
            <a:spLocks noGrp="1"/>
          </p:cNvSpPr>
          <p:nvPr>
            <p:ph type="title"/>
          </p:nvPr>
        </p:nvSpPr>
        <p:spPr>
          <a:xfrm>
            <a:off x="153927" y="-629966"/>
            <a:ext cx="6456364" cy="2595460"/>
          </a:xfrm>
        </p:spPr>
        <p:txBody>
          <a:bodyPr>
            <a:normAutofit/>
          </a:bodyPr>
          <a:lstStyle/>
          <a:p>
            <a:r>
              <a:rPr lang="en-US" sz="1200" baseline="0" dirty="0">
                <a:solidFill>
                  <a:schemeClr val="bg1"/>
                </a:solidFill>
                <a:latin typeface="Calibri" panose="020F0502020204030204" pitchFamily="34" charset="0"/>
                <a:cs typeface="Calibri" panose="020F0502020204030204" pitchFamily="34" charset="0"/>
              </a:rPr>
              <a:t>Project acronym: MICROGUIDE</a:t>
            </a:r>
            <a:br>
              <a:rPr lang="en-US" sz="1200" baseline="0" dirty="0">
                <a:solidFill>
                  <a:schemeClr val="bg1"/>
                </a:solidFill>
                <a:latin typeface="Calibri" panose="020F0502020204030204" pitchFamily="34" charset="0"/>
                <a:cs typeface="Calibri" panose="020F0502020204030204" pitchFamily="34" charset="0"/>
              </a:rPr>
            </a:br>
            <a:r>
              <a:rPr lang="en-US" sz="1200" baseline="0" dirty="0">
                <a:solidFill>
                  <a:schemeClr val="bg1"/>
                </a:solidFill>
                <a:latin typeface="Calibri" panose="020F0502020204030204" pitchFamily="34" charset="0"/>
                <a:cs typeface="Calibri" panose="020F0502020204030204" pitchFamily="34" charset="0"/>
              </a:rPr>
              <a:t>Project full title: DEVELOPING GUIDELINES FOR THE IMPLEMENTATION OF MICRO-CREDENTIALS IN HIGHER EDUCATION </a:t>
            </a:r>
            <a:br>
              <a:rPr lang="en-US" sz="1200" baseline="0" dirty="0">
                <a:solidFill>
                  <a:schemeClr val="bg1"/>
                </a:solidFill>
                <a:latin typeface="Calibri" panose="020F0502020204030204" pitchFamily="34" charset="0"/>
                <a:cs typeface="Calibri" panose="020F0502020204030204" pitchFamily="34" charset="0"/>
              </a:rPr>
            </a:br>
            <a:r>
              <a:rPr lang="en-US" sz="1200" baseline="0" dirty="0">
                <a:solidFill>
                  <a:schemeClr val="bg1"/>
                </a:solidFill>
                <a:latin typeface="Calibri" panose="020F0502020204030204" pitchFamily="34" charset="0"/>
                <a:cs typeface="Calibri" panose="020F0502020204030204" pitchFamily="34" charset="0"/>
              </a:rPr>
              <a:t>Project No. 2021-1-</a:t>
            </a:r>
            <a:r>
              <a:rPr lang="en-US" sz="1200" dirty="0">
                <a:solidFill>
                  <a:schemeClr val="bg1"/>
                </a:solidFill>
                <a:latin typeface="Calibri" panose="020F0502020204030204" pitchFamily="34" charset="0"/>
                <a:cs typeface="Calibri" panose="020F0502020204030204" pitchFamily="34" charset="0"/>
              </a:rPr>
              <a:t>Project</a:t>
            </a:r>
            <a:r>
              <a:rPr lang="en-US" sz="1200" baseline="0" dirty="0">
                <a:solidFill>
                  <a:schemeClr val="bg1"/>
                </a:solidFill>
                <a:latin typeface="Calibri" panose="020F0502020204030204" pitchFamily="34" charset="0"/>
                <a:cs typeface="Calibri" panose="020F0502020204030204" pitchFamily="34" charset="0"/>
              </a:rPr>
              <a:t>RS01-KA220-HED-000027585</a:t>
            </a:r>
            <a:br>
              <a:rPr lang="en-US" sz="1200" baseline="0" dirty="0">
                <a:solidFill>
                  <a:schemeClr val="bg1"/>
                </a:solidFill>
                <a:latin typeface="Calibri" panose="020F0502020204030204" pitchFamily="34" charset="0"/>
                <a:cs typeface="Calibri" panose="020F0502020204030204" pitchFamily="34" charset="0"/>
              </a:rPr>
            </a:br>
            <a:r>
              <a:rPr lang="en-US" sz="1200" baseline="0" dirty="0">
                <a:solidFill>
                  <a:schemeClr val="bg1"/>
                </a:solidFill>
                <a:latin typeface="Calibri" panose="020F0502020204030204" pitchFamily="34" charset="0"/>
                <a:cs typeface="Calibri" panose="020F0502020204030204" pitchFamily="34" charset="0"/>
              </a:rPr>
              <a:t>Funding Scheme: Erasmus+</a:t>
            </a:r>
            <a:endParaRPr lang="en-US" sz="1200" dirty="0">
              <a:solidFill>
                <a:schemeClr val="bg1"/>
              </a:solidFill>
              <a:latin typeface="Calibri" panose="020F0502020204030204" pitchFamily="34" charset="0"/>
              <a:cs typeface="Calibri" panose="020F0502020204030204" pitchFamily="34" charset="0"/>
            </a:endParaRPr>
          </a:p>
        </p:txBody>
      </p:sp>
      <p:sp>
        <p:nvSpPr>
          <p:cNvPr id="12" name="Text Placeholder 11"/>
          <p:cNvSpPr>
            <a:spLocks noGrp="1"/>
          </p:cNvSpPr>
          <p:nvPr>
            <p:ph type="body" idx="1"/>
          </p:nvPr>
        </p:nvSpPr>
        <p:spPr>
          <a:xfrm>
            <a:off x="2623679" y="2883059"/>
            <a:ext cx="6944641" cy="1513914"/>
          </a:xfrm>
        </p:spPr>
        <p:txBody>
          <a:bodyPr>
            <a:normAutofit/>
          </a:bodyPr>
          <a:lstStyle/>
          <a:p>
            <a:pPr algn="ctr">
              <a:lnSpc>
                <a:spcPct val="75000"/>
              </a:lnSpc>
              <a:spcBef>
                <a:spcPts val="0"/>
              </a:spcBef>
            </a:pPr>
            <a:r>
              <a:rPr lang="en-GB" sz="6500" dirty="0">
                <a:solidFill>
                  <a:schemeClr val="bg1"/>
                </a:solidFill>
                <a:latin typeface="Calibri Light" panose="020F0302020204030204" pitchFamily="34" charset="0"/>
                <a:cs typeface="Calibri Light" panose="020F0302020204030204" pitchFamily="34" charset="0"/>
              </a:rPr>
              <a:t> </a:t>
            </a:r>
            <a:endParaRPr lang="en-US" sz="3500" dirty="0">
              <a:latin typeface="Calibri Light" panose="020F0302020204030204" pitchFamily="34" charset="0"/>
              <a:cs typeface="Calibri Light" panose="020F0302020204030204" pitchFamily="34" charset="0"/>
            </a:endParaRPr>
          </a:p>
        </p:txBody>
      </p:sp>
      <p:sp>
        <p:nvSpPr>
          <p:cNvPr id="8" name="Textfeld 7">
            <a:extLst>
              <a:ext uri="{FF2B5EF4-FFF2-40B4-BE49-F238E27FC236}">
                <a16:creationId xmlns:a16="http://schemas.microsoft.com/office/drawing/2014/main" id="{19391E67-56CE-F1FF-E9B4-719C799401A1}"/>
              </a:ext>
            </a:extLst>
          </p:cNvPr>
          <p:cNvSpPr txBox="1"/>
          <p:nvPr/>
        </p:nvSpPr>
        <p:spPr>
          <a:xfrm>
            <a:off x="680224" y="2514647"/>
            <a:ext cx="4081346" cy="2998257"/>
          </a:xfrm>
          <a:prstGeom prst="rect">
            <a:avLst/>
          </a:prstGeom>
          <a:noFill/>
        </p:spPr>
        <p:txBody>
          <a:bodyPr wrap="square">
            <a:spAutoFit/>
          </a:bodyPr>
          <a:lstStyle/>
          <a:p>
            <a:pPr algn="l" rtl="0"/>
            <a:r>
              <a:rPr lang="en-US" sz="2800" dirty="0">
                <a:solidFill>
                  <a:schemeClr val="bg1"/>
                </a:solidFill>
              </a:rPr>
              <a:t>PR 6 Micro-credentials:</a:t>
            </a:r>
          </a:p>
          <a:p>
            <a:pPr algn="l" rtl="0"/>
            <a:r>
              <a:rPr lang="en-US" sz="2800" dirty="0">
                <a:solidFill>
                  <a:schemeClr val="bg1"/>
                </a:solidFill>
              </a:rPr>
              <a:t>Legal Framework in Austria </a:t>
            </a:r>
          </a:p>
          <a:p>
            <a:pPr algn="l" rtl="0"/>
            <a:endParaRPr lang="en-US" sz="2800" dirty="0">
              <a:solidFill>
                <a:schemeClr val="bg1"/>
              </a:solidFill>
            </a:endParaRPr>
          </a:p>
          <a:p>
            <a:pPr algn="l" rtl="0"/>
            <a:r>
              <a:rPr lang="en-US" sz="1200" dirty="0">
                <a:solidFill>
                  <a:schemeClr val="bg1"/>
                </a:solidFill>
              </a:rPr>
              <a:t>Lleida, 29</a:t>
            </a:r>
            <a:r>
              <a:rPr lang="en-US" sz="1200" baseline="30000" dirty="0">
                <a:solidFill>
                  <a:schemeClr val="bg1"/>
                </a:solidFill>
              </a:rPr>
              <a:t>th</a:t>
            </a:r>
            <a:r>
              <a:rPr lang="en-US" sz="1200" dirty="0">
                <a:solidFill>
                  <a:schemeClr val="bg1"/>
                </a:solidFill>
              </a:rPr>
              <a:t> November – 3</a:t>
            </a:r>
            <a:r>
              <a:rPr lang="en-US" sz="1200" baseline="30000" dirty="0">
                <a:solidFill>
                  <a:schemeClr val="bg1"/>
                </a:solidFill>
              </a:rPr>
              <a:t>rd</a:t>
            </a:r>
            <a:r>
              <a:rPr lang="en-US" sz="1200" dirty="0">
                <a:solidFill>
                  <a:schemeClr val="bg1"/>
                </a:solidFill>
              </a:rPr>
              <a:t> December 2022</a:t>
            </a:r>
          </a:p>
          <a:p>
            <a:pPr algn="l" rtl="0"/>
            <a:endParaRPr lang="en-US" sz="1200" dirty="0">
              <a:solidFill>
                <a:schemeClr val="bg1"/>
              </a:solidFill>
            </a:endParaRPr>
          </a:p>
          <a:p>
            <a:pPr algn="l" rtl="0"/>
            <a:r>
              <a:rPr lang="en-US" sz="1200" dirty="0">
                <a:solidFill>
                  <a:schemeClr val="bg1"/>
                </a:solidFill>
              </a:rPr>
              <a:t>DI Hagen H. Hochrinner </a:t>
            </a:r>
          </a:p>
          <a:p>
            <a:pPr algn="l" rtl="0"/>
            <a:r>
              <a:rPr lang="en-US" sz="1200" dirty="0">
                <a:solidFill>
                  <a:schemeClr val="bg1"/>
                </a:solidFill>
              </a:rPr>
              <a:t>Mag. Maja Dragan</a:t>
            </a:r>
            <a:endParaRPr lang="de-AT" sz="1200" dirty="0">
              <a:solidFill>
                <a:schemeClr val="bg1"/>
              </a:solidFill>
            </a:endParaRPr>
          </a:p>
          <a:p>
            <a:pPr marL="608965" marR="521970" algn="ctr">
              <a:spcBef>
                <a:spcPts val="140"/>
              </a:spcBef>
              <a:spcAft>
                <a:spcPts val="0"/>
              </a:spcAft>
            </a:pPr>
            <a:endParaRPr lang="de-AT" sz="2800" b="1" dirty="0">
              <a:solidFill>
                <a:schemeClr val="bg1"/>
              </a:solidFill>
              <a:effectLst/>
              <a:latin typeface="Calibri" panose="020F0502020204030204" pitchFamily="34" charset="0"/>
              <a:ea typeface="Calibri" panose="020F0502020204030204" pitchFamily="34" charset="0"/>
            </a:endParaRPr>
          </a:p>
        </p:txBody>
      </p:sp>
      <p:pic>
        <p:nvPicPr>
          <p:cNvPr id="9" name="Grafik 8">
            <a:extLst>
              <a:ext uri="{FF2B5EF4-FFF2-40B4-BE49-F238E27FC236}">
                <a16:creationId xmlns:a16="http://schemas.microsoft.com/office/drawing/2014/main" id="{C733BE77-AAD0-3DBA-BF19-4486A516EDA3}"/>
              </a:ext>
            </a:extLst>
          </p:cNvPr>
          <p:cNvPicPr>
            <a:picLocks noChangeAspect="1"/>
          </p:cNvPicPr>
          <p:nvPr/>
        </p:nvPicPr>
        <p:blipFill>
          <a:blip r:embed="rId5"/>
          <a:stretch>
            <a:fillRect/>
          </a:stretch>
        </p:blipFill>
        <p:spPr>
          <a:xfrm>
            <a:off x="6465183" y="1449658"/>
            <a:ext cx="5355350" cy="3713043"/>
          </a:xfrm>
          <a:prstGeom prst="rect">
            <a:avLst/>
          </a:prstGeom>
        </p:spPr>
      </p:pic>
      <p:sp>
        <p:nvSpPr>
          <p:cNvPr id="2" name="Datumsplatzhalter 1">
            <a:extLst>
              <a:ext uri="{FF2B5EF4-FFF2-40B4-BE49-F238E27FC236}">
                <a16:creationId xmlns:a16="http://schemas.microsoft.com/office/drawing/2014/main" id="{E6EC8290-4BA1-CA07-5BE5-4DF733477205}"/>
              </a:ext>
            </a:extLst>
          </p:cNvPr>
          <p:cNvSpPr>
            <a:spLocks noGrp="1"/>
          </p:cNvSpPr>
          <p:nvPr>
            <p:ph type="dt" sz="half" idx="10"/>
          </p:nvPr>
        </p:nvSpPr>
        <p:spPr/>
        <p:txBody>
          <a:bodyPr/>
          <a:lstStyle/>
          <a:p>
            <a:r>
              <a:rPr lang="de-DE"/>
              <a:t>2022-11-30</a:t>
            </a:r>
            <a:endParaRPr lang="ca-ES"/>
          </a:p>
        </p:txBody>
      </p:sp>
      <p:sp>
        <p:nvSpPr>
          <p:cNvPr id="10" name="Fußzeilenplatzhalter 9">
            <a:extLst>
              <a:ext uri="{FF2B5EF4-FFF2-40B4-BE49-F238E27FC236}">
                <a16:creationId xmlns:a16="http://schemas.microsoft.com/office/drawing/2014/main" id="{429ECDB4-F000-B398-9572-174CA232BC96}"/>
              </a:ext>
            </a:extLst>
          </p:cNvPr>
          <p:cNvSpPr>
            <a:spLocks noGrp="1"/>
          </p:cNvSpPr>
          <p:nvPr>
            <p:ph type="ftr" sz="quarter" idx="11"/>
          </p:nvPr>
        </p:nvSpPr>
        <p:spPr/>
        <p:txBody>
          <a:bodyPr/>
          <a:lstStyle/>
          <a:p>
            <a:r>
              <a:rPr lang="ca-ES"/>
              <a:t>H.Hochrinner&amp;M.Dragan</a:t>
            </a:r>
            <a:endParaRPr lang="ca-ES" dirty="0"/>
          </a:p>
        </p:txBody>
      </p:sp>
    </p:spTree>
    <p:extLst>
      <p:ext uri="{BB962C8B-B14F-4D97-AF65-F5344CB8AC3E}">
        <p14:creationId xmlns:p14="http://schemas.microsoft.com/office/powerpoint/2010/main" val="3736819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75F6058B-3BF2-38A8-33C8-35CB248DB301}"/>
              </a:ext>
            </a:extLst>
          </p:cNvPr>
          <p:cNvSpPr>
            <a:spLocks noGrp="1" noChangeArrowheads="1"/>
          </p:cNvSpPr>
          <p:nvPr>
            <p:ph idx="1"/>
          </p:nvPr>
        </p:nvSpPr>
        <p:spPr bwMode="auto">
          <a:xfrm>
            <a:off x="677334" y="1446402"/>
            <a:ext cx="9443644" cy="3965196"/>
          </a:xfrm>
          <a:prstGeom prst="rect">
            <a:avLst/>
          </a:prstGeom>
          <a:noFill/>
          <a:ln>
            <a:noFill/>
          </a:ln>
          <a:effectLst/>
        </p:spPr>
        <p:txBody>
          <a:bodyPr vert="horz" wrap="square" lIns="0" tIns="-12696" rIns="0" bIns="-12696" numCol="1" rtlCol="0" anchor="ctr" anchorCtr="0" compatLnSpc="1">
            <a:prstTxWarp prst="textNoShape">
              <a:avLst/>
            </a:prstTxWarp>
            <a:spAutoFit/>
          </a:bodyPr>
          <a:lstStyle/>
          <a:p>
            <a:pPr marL="0" indent="0">
              <a:buNone/>
            </a:pPr>
            <a:r>
              <a:rPr lang="de-DE" altLang="de-DE" sz="2400" dirty="0">
                <a:solidFill>
                  <a:schemeClr val="bg1"/>
                </a:solidFill>
                <a:latin typeface="Calibri" panose="020F0502020204030204" pitchFamily="34" charset="0"/>
                <a:cs typeface="Calibri" panose="020F0502020204030204" pitchFamily="34" charset="0"/>
              </a:rPr>
              <a:t>Ad 2. </a:t>
            </a:r>
            <a:r>
              <a:rPr lang="en-US" sz="2400" b="1" cap="all" dirty="0">
                <a:solidFill>
                  <a:schemeClr val="bg1"/>
                </a:solidFill>
                <a:latin typeface="Calibri" panose="020F0502020204030204" pitchFamily="34" charset="0"/>
                <a:cs typeface="Calibri" panose="020F0502020204030204" pitchFamily="34" charset="0"/>
              </a:rPr>
              <a:t>NOSTRIFICATION – RECOGNITION OF COLLEGE AND UNIVERSITY ADMISSION CERTIFICATES</a:t>
            </a:r>
          </a:p>
          <a:p>
            <a:pPr marL="0" indent="0">
              <a:buNone/>
            </a:pPr>
            <a:endParaRPr lang="en-US" sz="2400" b="1" cap="all" dirty="0">
              <a:solidFill>
                <a:schemeClr val="bg1"/>
              </a:solidFill>
              <a:latin typeface="Calibri" panose="020F0502020204030204" pitchFamily="34" charset="0"/>
              <a:cs typeface="Calibri" panose="020F0502020204030204" pitchFamily="34" charset="0"/>
            </a:endParaRPr>
          </a:p>
          <a:p>
            <a:pPr algn="l"/>
            <a:r>
              <a:rPr lang="en-US" sz="2400" dirty="0" err="1">
                <a:solidFill>
                  <a:schemeClr val="bg1"/>
                </a:solidFill>
                <a:latin typeface="Calibri" panose="020F0502020204030204" pitchFamily="34" charset="0"/>
                <a:cs typeface="Calibri" panose="020F0502020204030204" pitchFamily="34" charset="0"/>
              </a:rPr>
              <a:t>Nostrification</a:t>
            </a:r>
            <a:r>
              <a:rPr lang="en-US" sz="2400" dirty="0">
                <a:solidFill>
                  <a:schemeClr val="bg1"/>
                </a:solidFill>
                <a:latin typeface="Calibri" panose="020F0502020204030204" pitchFamily="34" charset="0"/>
                <a:cs typeface="Calibri" panose="020F0502020204030204" pitchFamily="34" charset="0"/>
              </a:rPr>
              <a:t> of foreign college and school-leaving certificates aims to ensure the most extensive </a:t>
            </a:r>
            <a:r>
              <a:rPr lang="en-US" sz="2400"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accreditation</a:t>
            </a:r>
            <a:r>
              <a:rPr lang="en-US" sz="2400" dirty="0">
                <a:solidFill>
                  <a:schemeClr val="bg1"/>
                </a:solidFill>
                <a:latin typeface="Calibri" panose="020F0502020204030204" pitchFamily="34" charset="0"/>
                <a:cs typeface="Calibri" panose="020F0502020204030204" pitchFamily="34" charset="0"/>
              </a:rPr>
              <a:t> possible by matching the content of the certificates submitted with Austrian curricula. Greater differences must be balanced out using supplementary examinations.</a:t>
            </a:r>
          </a:p>
          <a:p>
            <a:pPr marL="0" indent="0">
              <a:buNone/>
            </a:pPr>
            <a:endParaRPr lang="en-US" sz="2000" i="1" dirty="0">
              <a:solidFill>
                <a:schemeClr val="bg1"/>
              </a:solidFill>
              <a:latin typeface="Calibri" panose="020F0502020204030204" pitchFamily="34" charset="0"/>
              <a:cs typeface="Calibri" panose="020F0502020204030204" pitchFamily="34" charset="0"/>
            </a:endParaRPr>
          </a:p>
          <a:p>
            <a:pPr marL="0" indent="0">
              <a:buNone/>
            </a:pPr>
            <a:r>
              <a:rPr lang="en-US" sz="2000" i="1" dirty="0">
                <a:solidFill>
                  <a:schemeClr val="bg1"/>
                </a:solidFill>
                <a:latin typeface="Calibri" panose="020F0502020204030204" pitchFamily="34" charset="0"/>
                <a:cs typeface="Calibri" panose="020F0502020204030204" pitchFamily="34" charset="0"/>
              </a:rPr>
              <a:t>Responsibility</a:t>
            </a:r>
            <a:r>
              <a:rPr lang="en-US" sz="2000" dirty="0">
                <a:solidFill>
                  <a:schemeClr val="bg1"/>
                </a:solidFill>
                <a:latin typeface="Calibri" panose="020F0502020204030204" pitchFamily="34" charset="0"/>
                <a:cs typeface="Calibri" panose="020F0502020204030204" pitchFamily="34" charset="0"/>
              </a:rPr>
              <a:t>: </a:t>
            </a:r>
            <a:r>
              <a:rPr lang="en-US" sz="2000" u="sng" dirty="0">
                <a:solidFill>
                  <a:srgbClr val="EF3339"/>
                </a:solidFill>
                <a:latin typeface="Calibri" panose="020F0502020204030204" pitchFamily="34" charset="0"/>
                <a:cs typeface="Calibri" panose="020F0502020204030204" pitchFamily="34" charset="0"/>
                <a:hlinkClick r:id="rId3"/>
              </a:rPr>
              <a:t>Austrian Federal Ministry of Education, Science and Research</a:t>
            </a:r>
            <a:endParaRPr lang="en-US" sz="2000" dirty="0">
              <a:solidFill>
                <a:srgbClr val="546670"/>
              </a:solidFill>
              <a:latin typeface="Calibri" panose="020F0502020204030204" pitchFamily="34" charset="0"/>
              <a:cs typeface="Calibri" panose="020F0502020204030204" pitchFamily="34" charset="0"/>
            </a:endParaRPr>
          </a:p>
          <a:p>
            <a:pPr marL="0" indent="0" defTabSz="914400" eaLnBrk="0" fontAlgn="base" hangingPunct="0">
              <a:spcBef>
                <a:spcPct val="0"/>
              </a:spcBef>
              <a:spcAft>
                <a:spcPct val="0"/>
              </a:spcAft>
              <a:buClrTx/>
              <a:buSzTx/>
              <a:buNone/>
            </a:pPr>
            <a:endParaRPr lang="de-DE" altLang="de-DE" dirty="0">
              <a:solidFill>
                <a:schemeClr val="tx1"/>
              </a:solidFill>
              <a:latin typeface="Arial" panose="020B0604020202020204" pitchFamily="34" charset="0"/>
            </a:endParaRPr>
          </a:p>
        </p:txBody>
      </p:sp>
      <p:sp>
        <p:nvSpPr>
          <p:cNvPr id="6" name="Titel 1">
            <a:extLst>
              <a:ext uri="{FF2B5EF4-FFF2-40B4-BE49-F238E27FC236}">
                <a16:creationId xmlns:a16="http://schemas.microsoft.com/office/drawing/2014/main" id="{6A009D34-8C5C-8C66-797B-F87DDF96B26E}"/>
              </a:ext>
            </a:extLst>
          </p:cNvPr>
          <p:cNvSpPr txBox="1">
            <a:spLocks/>
          </p:cNvSpPr>
          <p:nvPr/>
        </p:nvSpPr>
        <p:spPr>
          <a:xfrm>
            <a:off x="677334" y="6096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b="1" dirty="0">
                <a:latin typeface="Calibri" panose="020F0502020204030204" pitchFamily="34" charset="0"/>
                <a:ea typeface="Calibri" panose="020F0502020204030204" pitchFamily="34" charset="0"/>
              </a:rPr>
              <a:t>Opinions and recommendations</a:t>
            </a:r>
            <a:endParaRPr lang="de-AT" sz="5400" dirty="0"/>
          </a:p>
        </p:txBody>
      </p:sp>
    </p:spTree>
    <p:extLst>
      <p:ext uri="{BB962C8B-B14F-4D97-AF65-F5344CB8AC3E}">
        <p14:creationId xmlns:p14="http://schemas.microsoft.com/office/powerpoint/2010/main" val="1761074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75F6058B-3BF2-38A8-33C8-35CB248DB301}"/>
              </a:ext>
            </a:extLst>
          </p:cNvPr>
          <p:cNvSpPr>
            <a:spLocks noGrp="1" noChangeArrowheads="1"/>
          </p:cNvSpPr>
          <p:nvPr>
            <p:ph idx="1"/>
          </p:nvPr>
        </p:nvSpPr>
        <p:spPr bwMode="auto">
          <a:xfrm>
            <a:off x="385011" y="710303"/>
            <a:ext cx="11610473" cy="5437394"/>
          </a:xfrm>
          <a:prstGeom prst="rect">
            <a:avLst/>
          </a:prstGeom>
          <a:noFill/>
          <a:ln>
            <a:noFill/>
          </a:ln>
          <a:effectLst/>
        </p:spPr>
        <p:txBody>
          <a:bodyPr vert="horz" wrap="square" lIns="0" tIns="-12696" rIns="0" bIns="-12696" numCol="1" rtlCol="0" anchor="ctr" anchorCtr="0" compatLnSpc="1">
            <a:prstTxWarp prst="textNoShape">
              <a:avLst/>
            </a:prstTxWarp>
            <a:spAutoFit/>
          </a:bodyPr>
          <a:lstStyle/>
          <a:p>
            <a:pPr marL="0" indent="0">
              <a:buNone/>
            </a:pPr>
            <a:r>
              <a:rPr lang="de-DE" altLang="de-DE" sz="2400">
                <a:solidFill>
                  <a:schemeClr val="bg1"/>
                </a:solidFill>
                <a:latin typeface="Calibri" panose="020F0502020204030204" pitchFamily="34" charset="0"/>
                <a:cs typeface="Calibri" panose="020F0502020204030204" pitchFamily="34" charset="0"/>
              </a:rPr>
              <a:t>Ad 3. </a:t>
            </a:r>
            <a:r>
              <a:rPr lang="en-US" sz="2400" b="1" cap="all" dirty="0">
                <a:solidFill>
                  <a:schemeClr val="bg1"/>
                </a:solidFill>
                <a:latin typeface="Calibri" panose="020F0502020204030204" pitchFamily="34" charset="0"/>
                <a:cs typeface="Calibri" panose="020F0502020204030204" pitchFamily="34" charset="0"/>
              </a:rPr>
              <a:t>VALIDATION – RECOGNITION AT THE UNIVERSITY LEVEL</a:t>
            </a:r>
          </a:p>
          <a:p>
            <a:pPr marL="0" indent="0">
              <a:buNone/>
            </a:pPr>
            <a:r>
              <a:rPr lang="en-US" sz="2400" dirty="0">
                <a:solidFill>
                  <a:schemeClr val="bg1"/>
                </a:solidFill>
                <a:latin typeface="Calibri" panose="020F0502020204030204" pitchFamily="34" charset="0"/>
                <a:cs typeface="Calibri" panose="020F0502020204030204" pitchFamily="34" charset="0"/>
              </a:rPr>
              <a:t>The goal in the recognition of foreign academic diplomas and degrees is to establish the most precise compatibility possible with Austrian degrees. Evidence for the need for formal recognition must be provided in Austria in order to be able to submit a recognition application. No recognition (= validation) is normally required for university degrees acquired within the EU. This is the case for example if you are aiming to undertake work in the public or statutorily regulated area (e.g., as a civil engineer, lawyer, teacher or in certain trades), or you have gained your degree in an EU or EEA country or in Switzerland and already have a similar right to exercise the profession there.</a:t>
            </a:r>
          </a:p>
          <a:p>
            <a:pPr marL="0" indent="0">
              <a:buNone/>
            </a:pPr>
            <a:endParaRPr lang="en-US" sz="2400" i="1" dirty="0">
              <a:solidFill>
                <a:schemeClr val="bg1"/>
              </a:solidFill>
              <a:latin typeface="Calibri" panose="020F0502020204030204" pitchFamily="34" charset="0"/>
              <a:cs typeface="Calibri" panose="020F0502020204030204" pitchFamily="34" charset="0"/>
            </a:endParaRPr>
          </a:p>
          <a:p>
            <a:pPr marL="0" indent="0">
              <a:buNone/>
            </a:pPr>
            <a:r>
              <a:rPr lang="en-US" sz="2400" i="1" dirty="0">
                <a:solidFill>
                  <a:schemeClr val="bg1"/>
                </a:solidFill>
                <a:latin typeface="Calibri" panose="020F0502020204030204" pitchFamily="34" charset="0"/>
                <a:cs typeface="Calibri" panose="020F0502020204030204" pitchFamily="34" charset="0"/>
              </a:rPr>
              <a:t>Responsibility</a:t>
            </a:r>
            <a:r>
              <a:rPr lang="en-US" sz="2400" dirty="0">
                <a:solidFill>
                  <a:schemeClr val="bg1"/>
                </a:solidFill>
                <a:latin typeface="Calibri" panose="020F0502020204030204" pitchFamily="34" charset="0"/>
                <a:cs typeface="Calibri" panose="020F0502020204030204" pitchFamily="34" charset="0"/>
              </a:rPr>
              <a:t>: the university, university of applied sciences or teaching college with whose degree a foreign academic degree is supposed to be equated. You can find more precise details about this process at </a:t>
            </a:r>
            <a:r>
              <a:rPr lang="en-US" sz="2400" u="sng" dirty="0">
                <a:solidFill>
                  <a:srgbClr val="EF3339"/>
                </a:solidFill>
                <a:latin typeface="Calibri" panose="020F0502020204030204" pitchFamily="34" charset="0"/>
                <a:cs typeface="Calibri" panose="020F0502020204030204" pitchFamily="34" charset="0"/>
                <a:hlinkClick r:id="rId2"/>
              </a:rPr>
              <a:t>www.nostrifizierung.at</a:t>
            </a:r>
            <a:r>
              <a:rPr lang="en-US" sz="2400" dirty="0">
                <a:solidFill>
                  <a:srgbClr val="546670"/>
                </a:solidFill>
                <a:latin typeface="Calibri" panose="020F0502020204030204" pitchFamily="34" charset="0"/>
                <a:cs typeface="Calibri" panose="020F0502020204030204" pitchFamily="34" charset="0"/>
              </a:rPr>
              <a:t>. </a:t>
            </a:r>
          </a:p>
          <a:p>
            <a:pPr marL="0" indent="0" defTabSz="914400" eaLnBrk="0" fontAlgn="base" hangingPunct="0">
              <a:spcBef>
                <a:spcPct val="0"/>
              </a:spcBef>
              <a:spcAft>
                <a:spcPct val="0"/>
              </a:spcAft>
              <a:buClrTx/>
              <a:buSzTx/>
              <a:buNone/>
            </a:pPr>
            <a:r>
              <a:rPr lang="de-DE" altLang="de-DE" dirty="0">
                <a:solidFill>
                  <a:schemeClr val="tx1"/>
                </a:solidFill>
                <a:latin typeface="Arial" panose="020B0604020202020204" pitchFamily="34" charset="0"/>
              </a:rPr>
              <a:t> </a:t>
            </a:r>
          </a:p>
        </p:txBody>
      </p:sp>
      <p:sp>
        <p:nvSpPr>
          <p:cNvPr id="6" name="Titel 1">
            <a:extLst>
              <a:ext uri="{FF2B5EF4-FFF2-40B4-BE49-F238E27FC236}">
                <a16:creationId xmlns:a16="http://schemas.microsoft.com/office/drawing/2014/main" id="{0E6B105B-DD0A-7C45-DC28-2EDB30A8AB93}"/>
              </a:ext>
            </a:extLst>
          </p:cNvPr>
          <p:cNvSpPr txBox="1">
            <a:spLocks/>
          </p:cNvSpPr>
          <p:nvPr/>
        </p:nvSpPr>
        <p:spPr>
          <a:xfrm>
            <a:off x="385011" y="140368"/>
            <a:ext cx="8596668" cy="66574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b="1" dirty="0">
                <a:latin typeface="Calibri" panose="020F0502020204030204" pitchFamily="34" charset="0"/>
                <a:ea typeface="Calibri" panose="020F0502020204030204" pitchFamily="34" charset="0"/>
              </a:rPr>
              <a:t>Opinions and recommendations</a:t>
            </a:r>
            <a:endParaRPr lang="de-AT" sz="5400" dirty="0"/>
          </a:p>
        </p:txBody>
      </p:sp>
    </p:spTree>
    <p:extLst>
      <p:ext uri="{BB962C8B-B14F-4D97-AF65-F5344CB8AC3E}">
        <p14:creationId xmlns:p14="http://schemas.microsoft.com/office/powerpoint/2010/main" val="3478459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75F6058B-3BF2-38A8-33C8-35CB248DB301}"/>
              </a:ext>
            </a:extLst>
          </p:cNvPr>
          <p:cNvSpPr>
            <a:spLocks noGrp="1" noChangeArrowheads="1"/>
          </p:cNvSpPr>
          <p:nvPr>
            <p:ph idx="1"/>
          </p:nvPr>
        </p:nvSpPr>
        <p:spPr bwMode="auto">
          <a:xfrm>
            <a:off x="641239" y="1174279"/>
            <a:ext cx="10909522" cy="4744897"/>
          </a:xfrm>
          <a:prstGeom prst="rect">
            <a:avLst/>
          </a:prstGeom>
          <a:noFill/>
          <a:ln>
            <a:noFill/>
          </a:ln>
          <a:effectLst/>
        </p:spPr>
        <p:txBody>
          <a:bodyPr vert="horz" wrap="square" lIns="0" tIns="-12696" rIns="0" bIns="-12696" numCol="1" rtlCol="0" anchor="ctr" anchorCtr="0" compatLnSpc="1">
            <a:prstTxWarp prst="textNoShape">
              <a:avLst/>
            </a:prstTxWarp>
            <a:spAutoFit/>
          </a:bodyPr>
          <a:lstStyle/>
          <a:p>
            <a:pPr marL="0" indent="0">
              <a:buNone/>
            </a:pPr>
            <a:r>
              <a:rPr lang="en-US" sz="2000" b="1" cap="all" dirty="0">
                <a:solidFill>
                  <a:schemeClr val="bg1"/>
                </a:solidFill>
                <a:latin typeface="Calibri" panose="020F0502020204030204" pitchFamily="34" charset="0"/>
                <a:cs typeface="Calibri" panose="020F0502020204030204" pitchFamily="34" charset="0"/>
              </a:rPr>
              <a:t>POSSIBILITY OF ASSESSING FOREIGN UNIVERSITY DEGREES</a:t>
            </a:r>
          </a:p>
          <a:p>
            <a:pPr marL="0" indent="0">
              <a:buNone/>
            </a:pPr>
            <a:r>
              <a:rPr lang="en-US" sz="2000" dirty="0">
                <a:solidFill>
                  <a:schemeClr val="bg1"/>
                </a:solidFill>
                <a:latin typeface="Calibri" panose="020F0502020204030204" pitchFamily="34" charset="0"/>
                <a:cs typeface="Calibri" panose="020F0502020204030204" pitchFamily="34" charset="0"/>
              </a:rPr>
              <a:t>An evaluation is an official recommendation or certificate that is used for better assessment and comparison of your diploma for employers or the </a:t>
            </a:r>
            <a:r>
              <a:rPr lang="en-US" sz="2000" dirty="0" err="1">
                <a:solidFill>
                  <a:schemeClr val="bg1"/>
                </a:solidFill>
                <a:latin typeface="Calibri" panose="020F0502020204030204" pitchFamily="34" charset="0"/>
                <a:cs typeface="Calibri" panose="020F0502020204030204" pitchFamily="34" charset="0"/>
              </a:rPr>
              <a:t>Labour</a:t>
            </a:r>
            <a:r>
              <a:rPr lang="en-US" sz="2000" dirty="0">
                <a:solidFill>
                  <a:schemeClr val="bg1"/>
                </a:solidFill>
                <a:latin typeface="Calibri" panose="020F0502020204030204" pitchFamily="34" charset="0"/>
                <a:cs typeface="Calibri" panose="020F0502020204030204" pitchFamily="34" charset="0"/>
              </a:rPr>
              <a:t> Market Service. The evaluation is not a decision and not a formal recognition, therefore it has no direct legal effect. </a:t>
            </a:r>
          </a:p>
          <a:p>
            <a:pPr marL="0" indent="0">
              <a:buNone/>
            </a:pPr>
            <a:r>
              <a:rPr lang="en-US" sz="2000" dirty="0">
                <a:solidFill>
                  <a:schemeClr val="bg1"/>
                </a:solidFill>
                <a:latin typeface="Calibri" panose="020F0502020204030204" pitchFamily="34" charset="0"/>
                <a:cs typeface="Calibri" panose="020F0502020204030204" pitchFamily="34" charset="0"/>
              </a:rPr>
              <a:t>Evaluation reports contain (to give an example) the following contents: Information on the training institution, basic classification (level, scope of training, etc.) and correlation with Austrian academic degrees. </a:t>
            </a:r>
          </a:p>
          <a:p>
            <a:r>
              <a:rPr lang="en-US" sz="2000" dirty="0">
                <a:solidFill>
                  <a:schemeClr val="bg1"/>
                </a:solidFill>
                <a:latin typeface="Calibri" panose="020F0502020204030204" pitchFamily="34" charset="0"/>
                <a:cs typeface="Calibri" panose="020F0502020204030204" pitchFamily="34" charset="0"/>
              </a:rPr>
              <a:t>Requesting an evaluation is often useful when no validation is necessary or possible. It can make entry into the </a:t>
            </a:r>
            <a:r>
              <a:rPr lang="en-US" sz="2000" dirty="0" err="1">
                <a:solidFill>
                  <a:schemeClr val="bg1"/>
                </a:solidFill>
                <a:latin typeface="Calibri" panose="020F0502020204030204" pitchFamily="34" charset="0"/>
                <a:cs typeface="Calibri" panose="020F0502020204030204" pitchFamily="34" charset="0"/>
              </a:rPr>
              <a:t>labour</a:t>
            </a:r>
            <a:r>
              <a:rPr lang="en-US" sz="2000" dirty="0">
                <a:solidFill>
                  <a:schemeClr val="bg1"/>
                </a:solidFill>
                <a:latin typeface="Calibri" panose="020F0502020204030204" pitchFamily="34" charset="0"/>
                <a:cs typeface="Calibri" panose="020F0502020204030204" pitchFamily="34" charset="0"/>
              </a:rPr>
              <a:t> market easier. A fee is charged for the issuance:</a:t>
            </a:r>
          </a:p>
          <a:p>
            <a:r>
              <a:rPr lang="en-US" sz="2000" dirty="0">
                <a:solidFill>
                  <a:schemeClr val="bg1"/>
                </a:solidFill>
                <a:latin typeface="Calibri" panose="020F0502020204030204" pitchFamily="34" charset="0"/>
                <a:cs typeface="Calibri" panose="020F0502020204030204" pitchFamily="34" charset="0"/>
              </a:rPr>
              <a:t>€150 for the assessment of up to two qualifications per application</a:t>
            </a:r>
          </a:p>
          <a:p>
            <a:r>
              <a:rPr lang="en-US" sz="2000" dirty="0">
                <a:solidFill>
                  <a:schemeClr val="bg1"/>
                </a:solidFill>
                <a:latin typeface="Calibri" panose="020F0502020204030204" pitchFamily="34" charset="0"/>
                <a:cs typeface="Calibri" panose="020F0502020204030204" pitchFamily="34" charset="0"/>
              </a:rPr>
              <a:t>€200 for the assessment of three or more qualifications per application</a:t>
            </a:r>
          </a:p>
          <a:p>
            <a:r>
              <a:rPr lang="en-US" sz="2000" i="1" dirty="0">
                <a:solidFill>
                  <a:schemeClr val="bg1"/>
                </a:solidFill>
                <a:latin typeface="Calibri" panose="020F0502020204030204" pitchFamily="34" charset="0"/>
                <a:cs typeface="Calibri" panose="020F0502020204030204" pitchFamily="34" charset="0"/>
              </a:rPr>
              <a:t>Responsibility</a:t>
            </a:r>
            <a:r>
              <a:rPr lang="en-US" sz="2000" dirty="0">
                <a:solidFill>
                  <a:schemeClr val="bg1"/>
                </a:solidFill>
                <a:latin typeface="Calibri" panose="020F0502020204030204" pitchFamily="34" charset="0"/>
                <a:cs typeface="Calibri" panose="020F0502020204030204" pitchFamily="34" charset="0"/>
              </a:rPr>
              <a:t>: Federal Ministry of Science, Research and Economy (ENIC NARIC AUSTRIA – National Academic Recognition Information Centre). Applications are made online at </a:t>
            </a:r>
            <a:r>
              <a:rPr lang="en-US" sz="2000" u="sng" dirty="0">
                <a:latin typeface="Calibri" panose="020F0502020204030204" pitchFamily="34" charset="0"/>
                <a:cs typeface="Calibri" panose="020F0502020204030204" pitchFamily="34" charset="0"/>
                <a:hlinkClick r:id="rId2"/>
              </a:rPr>
              <a:t>www.aais.at</a:t>
            </a:r>
            <a:r>
              <a:rPr lang="en-US" sz="2000" dirty="0">
                <a:latin typeface="Calibri" panose="020F0502020204030204" pitchFamily="34" charset="0"/>
                <a:cs typeface="Calibri" panose="020F0502020204030204" pitchFamily="34" charset="0"/>
              </a:rPr>
              <a:t>.</a:t>
            </a:r>
          </a:p>
        </p:txBody>
      </p:sp>
      <p:sp>
        <p:nvSpPr>
          <p:cNvPr id="6" name="Titel 1">
            <a:extLst>
              <a:ext uri="{FF2B5EF4-FFF2-40B4-BE49-F238E27FC236}">
                <a16:creationId xmlns:a16="http://schemas.microsoft.com/office/drawing/2014/main" id="{D1239738-9463-B1CA-7194-D57ED27E994E}"/>
              </a:ext>
            </a:extLst>
          </p:cNvPr>
          <p:cNvSpPr txBox="1">
            <a:spLocks/>
          </p:cNvSpPr>
          <p:nvPr/>
        </p:nvSpPr>
        <p:spPr>
          <a:xfrm>
            <a:off x="641239" y="1524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b="1" dirty="0">
                <a:latin typeface="Calibri" panose="020F0502020204030204" pitchFamily="34" charset="0"/>
                <a:ea typeface="Calibri" panose="020F0502020204030204" pitchFamily="34" charset="0"/>
              </a:rPr>
              <a:t>Opinions and recommendations</a:t>
            </a:r>
            <a:endParaRPr lang="de-AT" sz="5400" dirty="0"/>
          </a:p>
        </p:txBody>
      </p:sp>
    </p:spTree>
    <p:extLst>
      <p:ext uri="{BB962C8B-B14F-4D97-AF65-F5344CB8AC3E}">
        <p14:creationId xmlns:p14="http://schemas.microsoft.com/office/powerpoint/2010/main" val="621922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75F6058B-3BF2-38A8-33C8-35CB248DB301}"/>
              </a:ext>
            </a:extLst>
          </p:cNvPr>
          <p:cNvSpPr>
            <a:spLocks noGrp="1" noChangeArrowheads="1"/>
          </p:cNvSpPr>
          <p:nvPr>
            <p:ph idx="1"/>
          </p:nvPr>
        </p:nvSpPr>
        <p:spPr bwMode="auto">
          <a:xfrm>
            <a:off x="677334" y="1598903"/>
            <a:ext cx="10536098" cy="4098566"/>
          </a:xfrm>
          <a:prstGeom prst="rect">
            <a:avLst/>
          </a:prstGeom>
          <a:noFill/>
          <a:ln>
            <a:noFill/>
          </a:ln>
          <a:effectLst/>
        </p:spPr>
        <p:txBody>
          <a:bodyPr vert="horz" wrap="square" lIns="0" tIns="-12696" rIns="0" bIns="-12696" numCol="1" rtlCol="0" anchor="ctr" anchorCtr="0" compatLnSpc="1">
            <a:prstTxWarp prst="textNoShape">
              <a:avLst/>
            </a:prstTxWarp>
            <a:spAutoFit/>
          </a:bodyPr>
          <a:lstStyle/>
          <a:p>
            <a:pPr marL="0" indent="0">
              <a:buNone/>
            </a:pPr>
            <a:r>
              <a:rPr lang="en-US" sz="2000" b="1" cap="all" dirty="0">
                <a:solidFill>
                  <a:schemeClr val="bg1"/>
                </a:solidFill>
                <a:latin typeface="Calibri" panose="020F0502020204030204" pitchFamily="34" charset="0"/>
                <a:cs typeface="Calibri" panose="020F0502020204030204" pitchFamily="34" charset="0"/>
              </a:rPr>
              <a:t>EQUIVALENCE BASED ON AGREEMENTS</a:t>
            </a:r>
          </a:p>
          <a:p>
            <a:pPr marL="0" indent="0">
              <a:buNone/>
            </a:pPr>
            <a:r>
              <a:rPr lang="en-US" sz="2000" dirty="0">
                <a:solidFill>
                  <a:schemeClr val="bg1"/>
                </a:solidFill>
                <a:latin typeface="Calibri" panose="020F0502020204030204" pitchFamily="34" charset="0"/>
                <a:cs typeface="Calibri" panose="020F0502020204030204" pitchFamily="34" charset="0"/>
              </a:rPr>
              <a:t>There are bilateral agreements in place with some countries that guarantee equivalence for degrees. In this event no validation is required. Determining </a:t>
            </a:r>
            <a:r>
              <a:rPr lang="en-US" sz="2000" u="sng" dirty="0">
                <a:solidFill>
                  <a:srgbClr val="EF3339"/>
                </a:solidFill>
                <a:latin typeface="Calibri" panose="020F0502020204030204" pitchFamily="34" charset="0"/>
                <a:cs typeface="Calibri" panose="020F0502020204030204" pitchFamily="34" charset="0"/>
                <a:hlinkClick r:id="rId2"/>
              </a:rPr>
              <a:t>equivalence</a:t>
            </a:r>
            <a:r>
              <a:rPr lang="en-US" sz="2000" dirty="0">
                <a:solidFill>
                  <a:srgbClr val="546670"/>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is an administrative procedure. </a:t>
            </a:r>
          </a:p>
          <a:p>
            <a:pPr marL="0" indent="0">
              <a:buNone/>
            </a:pPr>
            <a:r>
              <a:rPr lang="en-US" sz="2000" i="1" dirty="0">
                <a:solidFill>
                  <a:schemeClr val="bg1"/>
                </a:solidFill>
                <a:latin typeface="Calibri" panose="020F0502020204030204" pitchFamily="34" charset="0"/>
                <a:cs typeface="Calibri" panose="020F0502020204030204" pitchFamily="34" charset="0"/>
              </a:rPr>
              <a:t>Responsibility</a:t>
            </a:r>
            <a:r>
              <a:rPr lang="en-US" sz="2000" dirty="0">
                <a:solidFill>
                  <a:schemeClr val="bg1"/>
                </a:solidFill>
                <a:latin typeface="Calibri" panose="020F0502020204030204" pitchFamily="34" charset="0"/>
                <a:cs typeface="Calibri" panose="020F0502020204030204" pitchFamily="34" charset="0"/>
              </a:rPr>
              <a:t>: </a:t>
            </a:r>
            <a:r>
              <a:rPr lang="en-US" sz="2000" u="sng" dirty="0">
                <a:solidFill>
                  <a:srgbClr val="EF3339"/>
                </a:solidFill>
                <a:latin typeface="Calibri" panose="020F0502020204030204" pitchFamily="34" charset="0"/>
                <a:cs typeface="Calibri" panose="020F0502020204030204" pitchFamily="34" charset="0"/>
                <a:hlinkClick r:id="rId3"/>
              </a:rPr>
              <a:t>Federal Ministry of Education, Science and Research</a:t>
            </a:r>
            <a:endParaRPr lang="en-US" sz="2000" dirty="0">
              <a:solidFill>
                <a:srgbClr val="546670"/>
              </a:solidFill>
              <a:latin typeface="Calibri" panose="020F0502020204030204" pitchFamily="34" charset="0"/>
              <a:cs typeface="Calibri" panose="020F0502020204030204" pitchFamily="34" charset="0"/>
            </a:endParaRPr>
          </a:p>
          <a:p>
            <a:pPr marL="0" indent="0">
              <a:buNone/>
            </a:pPr>
            <a:endParaRPr lang="en-US" sz="2000" b="1" cap="all" dirty="0">
              <a:solidFill>
                <a:srgbClr val="546670"/>
              </a:solidFill>
              <a:latin typeface="Calibri" panose="020F0502020204030204" pitchFamily="34" charset="0"/>
              <a:cs typeface="Calibri" panose="020F0502020204030204" pitchFamily="34" charset="0"/>
            </a:endParaRPr>
          </a:p>
          <a:p>
            <a:pPr marL="0" indent="0">
              <a:buNone/>
            </a:pPr>
            <a:r>
              <a:rPr lang="en-US" sz="2000" b="1" cap="all" dirty="0">
                <a:solidFill>
                  <a:schemeClr val="bg1"/>
                </a:solidFill>
                <a:latin typeface="Calibri" panose="020F0502020204030204" pitchFamily="34" charset="0"/>
                <a:cs typeface="Calibri" panose="020F0502020204030204" pitchFamily="34" charset="0"/>
              </a:rPr>
              <a:t>RECOGNITION FOR STUDIES</a:t>
            </a:r>
          </a:p>
          <a:p>
            <a:pPr marL="0" indent="0">
              <a:buNone/>
            </a:pPr>
            <a:r>
              <a:rPr lang="en-US" sz="2000" dirty="0">
                <a:solidFill>
                  <a:schemeClr val="bg1"/>
                </a:solidFill>
                <a:latin typeface="Calibri" panose="020F0502020204030204" pitchFamily="34" charset="0"/>
                <a:cs typeface="Calibri" panose="020F0502020204030204" pitchFamily="34" charset="0"/>
              </a:rPr>
              <a:t>There is an option to have degrees gained abroad </a:t>
            </a:r>
            <a:r>
              <a:rPr lang="en-US" sz="2000" dirty="0" err="1">
                <a:solidFill>
                  <a:schemeClr val="bg1"/>
                </a:solidFill>
                <a:latin typeface="Calibri" panose="020F0502020204030204" pitchFamily="34" charset="0"/>
                <a:cs typeface="Calibri" panose="020F0502020204030204" pitchFamily="34" charset="0"/>
              </a:rPr>
              <a:t>recognised</a:t>
            </a:r>
            <a:r>
              <a:rPr lang="en-US" sz="2000" dirty="0">
                <a:solidFill>
                  <a:schemeClr val="bg1"/>
                </a:solidFill>
                <a:latin typeface="Calibri" panose="020F0502020204030204" pitchFamily="34" charset="0"/>
                <a:cs typeface="Calibri" panose="020F0502020204030204" pitchFamily="34" charset="0"/>
              </a:rPr>
              <a:t> as a prerequisite for admission to (further) studies. </a:t>
            </a:r>
          </a:p>
          <a:p>
            <a:pPr marL="0" indent="0">
              <a:buNone/>
            </a:pPr>
            <a:r>
              <a:rPr lang="en-US" sz="2000" i="1" dirty="0">
                <a:solidFill>
                  <a:schemeClr val="bg1"/>
                </a:solidFill>
                <a:latin typeface="Calibri" panose="020F0502020204030204" pitchFamily="34" charset="0"/>
                <a:cs typeface="Calibri" panose="020F0502020204030204" pitchFamily="34" charset="0"/>
              </a:rPr>
              <a:t>Responsibility</a:t>
            </a:r>
            <a:r>
              <a:rPr lang="en-US" sz="2000" dirty="0">
                <a:solidFill>
                  <a:schemeClr val="bg1"/>
                </a:solidFill>
                <a:latin typeface="Calibri" panose="020F0502020204030204" pitchFamily="34" charset="0"/>
                <a:cs typeface="Calibri" panose="020F0502020204030204" pitchFamily="34" charset="0"/>
              </a:rPr>
              <a:t>: the university, university of applied sciences or teaching college where the student is to be enrolled.</a:t>
            </a:r>
          </a:p>
          <a:p>
            <a:pPr marL="0" indent="0" defTabSz="914400" eaLnBrk="0" fontAlgn="base" hangingPunct="0">
              <a:spcBef>
                <a:spcPct val="0"/>
              </a:spcBef>
              <a:spcAft>
                <a:spcPct val="0"/>
              </a:spcAft>
              <a:buClrTx/>
              <a:buSzTx/>
              <a:buNone/>
            </a:pPr>
            <a:endParaRPr lang="de-DE" altLang="de-DE" dirty="0">
              <a:solidFill>
                <a:schemeClr val="tx1"/>
              </a:solidFill>
              <a:latin typeface="Arial" panose="020B0604020202020204" pitchFamily="34" charset="0"/>
            </a:endParaRPr>
          </a:p>
        </p:txBody>
      </p:sp>
      <p:sp>
        <p:nvSpPr>
          <p:cNvPr id="6" name="Titel 1">
            <a:extLst>
              <a:ext uri="{FF2B5EF4-FFF2-40B4-BE49-F238E27FC236}">
                <a16:creationId xmlns:a16="http://schemas.microsoft.com/office/drawing/2014/main" id="{E221F724-D5D2-2158-19C1-1D471AFE02AB}"/>
              </a:ext>
            </a:extLst>
          </p:cNvPr>
          <p:cNvSpPr txBox="1">
            <a:spLocks/>
          </p:cNvSpPr>
          <p:nvPr/>
        </p:nvSpPr>
        <p:spPr>
          <a:xfrm>
            <a:off x="677334" y="6096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b="1" dirty="0">
                <a:latin typeface="Calibri" panose="020F0502020204030204" pitchFamily="34" charset="0"/>
                <a:ea typeface="Calibri" panose="020F0502020204030204" pitchFamily="34" charset="0"/>
              </a:rPr>
              <a:t>Opinions and recommendations</a:t>
            </a:r>
            <a:endParaRPr lang="de-AT" sz="5400" dirty="0"/>
          </a:p>
        </p:txBody>
      </p:sp>
    </p:spTree>
    <p:extLst>
      <p:ext uri="{BB962C8B-B14F-4D97-AF65-F5344CB8AC3E}">
        <p14:creationId xmlns:p14="http://schemas.microsoft.com/office/powerpoint/2010/main" val="2810069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168125-AED4-9607-1206-0C446C4DA34F}"/>
              </a:ext>
            </a:extLst>
          </p:cNvPr>
          <p:cNvSpPr>
            <a:spLocks noGrp="1"/>
          </p:cNvSpPr>
          <p:nvPr>
            <p:ph type="title"/>
          </p:nvPr>
        </p:nvSpPr>
        <p:spPr/>
        <p:txBody>
          <a:bodyPr>
            <a:normAutofit/>
          </a:bodyPr>
          <a:lstStyle/>
          <a:p>
            <a:r>
              <a:rPr lang="en-GB" sz="3200" b="1" dirty="0">
                <a:effectLst/>
                <a:latin typeface="Calibri" panose="020F0502020204030204" pitchFamily="34" charset="0"/>
                <a:ea typeface="Calibri" panose="020F0502020204030204" pitchFamily="34" charset="0"/>
              </a:rPr>
              <a:t>Legal framework in AT</a:t>
            </a:r>
            <a:endParaRPr lang="de-AT" sz="5400" dirty="0"/>
          </a:p>
        </p:txBody>
      </p:sp>
      <p:sp>
        <p:nvSpPr>
          <p:cNvPr id="3" name="Inhaltsplatzhalter 2">
            <a:extLst>
              <a:ext uri="{FF2B5EF4-FFF2-40B4-BE49-F238E27FC236}">
                <a16:creationId xmlns:a16="http://schemas.microsoft.com/office/drawing/2014/main" id="{11F38AD5-96A1-6298-733B-5048A80A64C2}"/>
              </a:ext>
            </a:extLst>
          </p:cNvPr>
          <p:cNvSpPr>
            <a:spLocks noGrp="1"/>
          </p:cNvSpPr>
          <p:nvPr>
            <p:ph idx="1"/>
          </p:nvPr>
        </p:nvSpPr>
        <p:spPr>
          <a:xfrm>
            <a:off x="677334" y="1351697"/>
            <a:ext cx="9987735" cy="3880773"/>
          </a:xfrm>
        </p:spPr>
        <p:txBody>
          <a:bodyPr>
            <a:normAutofit/>
          </a:bodyPr>
          <a:lstStyle/>
          <a:p>
            <a:pPr marL="0" indent="0">
              <a:lnSpc>
                <a:spcPct val="150000"/>
              </a:lnSpc>
              <a:buNone/>
            </a:pPr>
            <a:r>
              <a:rPr lang="en-US" sz="2400" dirty="0">
                <a:solidFill>
                  <a:schemeClr val="bg1"/>
                </a:solidFill>
              </a:rPr>
              <a:t>Working Group on Micro-credentials in AT</a:t>
            </a:r>
          </a:p>
          <a:p>
            <a:pPr>
              <a:lnSpc>
                <a:spcPct val="150000"/>
              </a:lnSpc>
            </a:pPr>
            <a:r>
              <a:rPr lang="en-US" sz="2400" b="1" dirty="0">
                <a:solidFill>
                  <a:schemeClr val="bg1"/>
                </a:solidFill>
              </a:rPr>
              <a:t>representatives</a:t>
            </a:r>
            <a:r>
              <a:rPr lang="en-US" sz="2400" dirty="0">
                <a:solidFill>
                  <a:schemeClr val="bg1"/>
                </a:solidFill>
              </a:rPr>
              <a:t> from all four higher education sectors (public and private universities, universities of applied science and university colleges of teacher education)</a:t>
            </a:r>
          </a:p>
          <a:p>
            <a:pPr>
              <a:lnSpc>
                <a:spcPct val="150000"/>
              </a:lnSpc>
            </a:pPr>
            <a:r>
              <a:rPr lang="en-US" sz="2400" b="1" dirty="0">
                <a:solidFill>
                  <a:schemeClr val="bg1"/>
                </a:solidFill>
              </a:rPr>
              <a:t>AQ Austria </a:t>
            </a:r>
            <a:r>
              <a:rPr lang="en-US" sz="2400" dirty="0">
                <a:solidFill>
                  <a:schemeClr val="bg1"/>
                </a:solidFill>
              </a:rPr>
              <a:t>(Agency for Quality Assurance and Accreditation Austria)</a:t>
            </a:r>
          </a:p>
          <a:p>
            <a:pPr>
              <a:lnSpc>
                <a:spcPct val="150000"/>
              </a:lnSpc>
            </a:pPr>
            <a:r>
              <a:rPr lang="en-US" sz="2400" dirty="0">
                <a:solidFill>
                  <a:schemeClr val="bg1"/>
                </a:solidFill>
              </a:rPr>
              <a:t>and the </a:t>
            </a:r>
            <a:r>
              <a:rPr lang="en-US" sz="2400" b="1" dirty="0">
                <a:solidFill>
                  <a:schemeClr val="bg1"/>
                </a:solidFill>
              </a:rPr>
              <a:t>ministry</a:t>
            </a:r>
            <a:endParaRPr lang="de-AT" sz="2400" b="1" dirty="0">
              <a:solidFill>
                <a:schemeClr val="bg1"/>
              </a:solidFill>
            </a:endParaRPr>
          </a:p>
        </p:txBody>
      </p:sp>
      <p:sp>
        <p:nvSpPr>
          <p:cNvPr id="7" name="Datumsplatzhalter 6">
            <a:extLst>
              <a:ext uri="{FF2B5EF4-FFF2-40B4-BE49-F238E27FC236}">
                <a16:creationId xmlns:a16="http://schemas.microsoft.com/office/drawing/2014/main" id="{A8983346-2F7D-B4BE-BE2C-F5E04CECDB44}"/>
              </a:ext>
            </a:extLst>
          </p:cNvPr>
          <p:cNvSpPr>
            <a:spLocks noGrp="1"/>
          </p:cNvSpPr>
          <p:nvPr>
            <p:ph type="dt" sz="half" idx="10"/>
          </p:nvPr>
        </p:nvSpPr>
        <p:spPr/>
        <p:txBody>
          <a:bodyPr/>
          <a:lstStyle/>
          <a:p>
            <a:r>
              <a:rPr lang="de-DE"/>
              <a:t>2022-11-30</a:t>
            </a:r>
            <a:endParaRPr lang="ca-ES"/>
          </a:p>
        </p:txBody>
      </p:sp>
      <p:sp>
        <p:nvSpPr>
          <p:cNvPr id="8" name="Fußzeilenplatzhalter 7">
            <a:extLst>
              <a:ext uri="{FF2B5EF4-FFF2-40B4-BE49-F238E27FC236}">
                <a16:creationId xmlns:a16="http://schemas.microsoft.com/office/drawing/2014/main" id="{00177A97-9073-24D3-93ED-D4FA65D6AA4A}"/>
              </a:ext>
            </a:extLst>
          </p:cNvPr>
          <p:cNvSpPr>
            <a:spLocks noGrp="1"/>
          </p:cNvSpPr>
          <p:nvPr>
            <p:ph type="ftr" sz="quarter" idx="11"/>
          </p:nvPr>
        </p:nvSpPr>
        <p:spPr/>
        <p:txBody>
          <a:bodyPr/>
          <a:lstStyle/>
          <a:p>
            <a:r>
              <a:rPr lang="ca-ES"/>
              <a:t>H.Hochrinner&amp;M.Dragan</a:t>
            </a:r>
            <a:endParaRPr lang="ca-ES" dirty="0"/>
          </a:p>
        </p:txBody>
      </p:sp>
    </p:spTree>
    <p:extLst>
      <p:ext uri="{BB962C8B-B14F-4D97-AF65-F5344CB8AC3E}">
        <p14:creationId xmlns:p14="http://schemas.microsoft.com/office/powerpoint/2010/main" val="3473340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168125-AED4-9607-1206-0C446C4DA34F}"/>
              </a:ext>
            </a:extLst>
          </p:cNvPr>
          <p:cNvSpPr>
            <a:spLocks noGrp="1"/>
          </p:cNvSpPr>
          <p:nvPr>
            <p:ph type="title"/>
          </p:nvPr>
        </p:nvSpPr>
        <p:spPr/>
        <p:txBody>
          <a:bodyPr>
            <a:normAutofit/>
          </a:bodyPr>
          <a:lstStyle/>
          <a:p>
            <a:r>
              <a:rPr lang="en-GB" sz="3200" b="1" dirty="0">
                <a:effectLst/>
                <a:latin typeface="Calibri" panose="020F0502020204030204" pitchFamily="34" charset="0"/>
                <a:ea typeface="Calibri" panose="020F0502020204030204" pitchFamily="34" charset="0"/>
              </a:rPr>
              <a:t>Legal framework in AT</a:t>
            </a:r>
            <a:endParaRPr lang="de-AT" sz="5400" dirty="0"/>
          </a:p>
        </p:txBody>
      </p:sp>
      <p:sp>
        <p:nvSpPr>
          <p:cNvPr id="3" name="Inhaltsplatzhalter 2">
            <a:extLst>
              <a:ext uri="{FF2B5EF4-FFF2-40B4-BE49-F238E27FC236}">
                <a16:creationId xmlns:a16="http://schemas.microsoft.com/office/drawing/2014/main" id="{11F38AD5-96A1-6298-733B-5048A80A64C2}"/>
              </a:ext>
            </a:extLst>
          </p:cNvPr>
          <p:cNvSpPr>
            <a:spLocks noGrp="1"/>
          </p:cNvSpPr>
          <p:nvPr>
            <p:ph idx="1"/>
          </p:nvPr>
        </p:nvSpPr>
        <p:spPr>
          <a:xfrm>
            <a:off x="677334" y="1351697"/>
            <a:ext cx="10668445" cy="4399398"/>
          </a:xfrm>
        </p:spPr>
        <p:txBody>
          <a:bodyPr>
            <a:normAutofit fontScale="92500" lnSpcReduction="10000"/>
          </a:bodyPr>
          <a:lstStyle/>
          <a:p>
            <a:pPr marL="0" indent="0">
              <a:lnSpc>
                <a:spcPct val="150000"/>
              </a:lnSpc>
              <a:buNone/>
            </a:pPr>
            <a:r>
              <a:rPr lang="en-GB" sz="2800" dirty="0">
                <a:solidFill>
                  <a:schemeClr val="bg1"/>
                </a:solidFill>
                <a:effectLst/>
                <a:latin typeface="Calibri" panose="020F0502020204030204" pitchFamily="34" charset="0"/>
                <a:ea typeface="SimSun" panose="02010600030101010101" pitchFamily="2" charset="-122"/>
                <a:cs typeface="Calibri" panose="020F0502020204030204" pitchFamily="34" charset="0"/>
              </a:rPr>
              <a:t>According to the Austrian Ministry of Education, Science and Research the responsibility for the recognition of micro-credentials lies with the respective universities or the responsible program managers. </a:t>
            </a:r>
          </a:p>
          <a:p>
            <a:pPr marL="0" indent="0">
              <a:lnSpc>
                <a:spcPct val="150000"/>
              </a:lnSpc>
              <a:buNone/>
            </a:pPr>
            <a:r>
              <a:rPr lang="en-GB" sz="2800" dirty="0">
                <a:solidFill>
                  <a:schemeClr val="bg1"/>
                </a:solidFill>
                <a:effectLst/>
                <a:latin typeface="Calibri" panose="020F0502020204030204" pitchFamily="34" charset="0"/>
                <a:ea typeface="SimSun" panose="02010600030101010101" pitchFamily="2" charset="-122"/>
                <a:cs typeface="Calibri" panose="020F0502020204030204" pitchFamily="34" charset="0"/>
              </a:rPr>
              <a:t>There is no legal entitlement to recognition and, as a rule, a case-by-case decision by the university is required.</a:t>
            </a:r>
          </a:p>
          <a:p>
            <a:pPr marL="0" indent="0">
              <a:lnSpc>
                <a:spcPct val="150000"/>
              </a:lnSpc>
              <a:buNone/>
            </a:pPr>
            <a:r>
              <a:rPr lang="en-US" sz="2800" dirty="0">
                <a:solidFill>
                  <a:schemeClr val="bg1"/>
                </a:solidFill>
                <a:effectLst/>
                <a:latin typeface="Calibri" panose="020F0502020204030204" pitchFamily="34" charset="0"/>
                <a:ea typeface="SimSun" panose="02010600030101010101" pitchFamily="2" charset="-122"/>
                <a:cs typeface="Calibri" panose="020F0502020204030204" pitchFamily="34" charset="0"/>
              </a:rPr>
              <a:t>"Micro Credentials“ </a:t>
            </a:r>
            <a:r>
              <a:rPr lang="en-US" sz="2800" dirty="0">
                <a:solidFill>
                  <a:schemeClr val="bg1"/>
                </a:solidFill>
                <a:effectLst/>
                <a:latin typeface="Calibri" panose="020F0502020204030204" pitchFamily="34" charset="0"/>
                <a:ea typeface="SimSun" panose="02010600030101010101" pitchFamily="2" charset="-122"/>
                <a:cs typeface="Calibri" panose="020F0502020204030204" pitchFamily="34" charset="0"/>
                <a:hlinkClick r:id="rId2" action="ppaction://hlinkfile"/>
              </a:rPr>
              <a:t>Position paper of Austrian higher education</a:t>
            </a:r>
            <a:endParaRPr lang="en-US" sz="2800" dirty="0">
              <a:solidFill>
                <a:schemeClr val="bg1"/>
              </a:solidFill>
              <a:effectLst/>
              <a:latin typeface="Calibri" panose="020F0502020204030204" pitchFamily="34" charset="0"/>
              <a:ea typeface="SimSun" panose="02010600030101010101" pitchFamily="2" charset="-122"/>
              <a:cs typeface="Calibri" panose="020F0502020204030204" pitchFamily="34" charset="0"/>
            </a:endParaRPr>
          </a:p>
          <a:p>
            <a:pPr marL="0" indent="0">
              <a:lnSpc>
                <a:spcPct val="150000"/>
              </a:lnSpc>
              <a:buNone/>
            </a:pPr>
            <a:r>
              <a:rPr lang="en-US" sz="2800" dirty="0">
                <a:solidFill>
                  <a:schemeClr val="bg1"/>
                </a:solidFill>
                <a:effectLst/>
                <a:latin typeface="Calibri" panose="020F0502020204030204" pitchFamily="34" charset="0"/>
                <a:ea typeface="SimSun" panose="02010600030101010101" pitchFamily="2" charset="-122"/>
                <a:cs typeface="Calibri" panose="020F0502020204030204" pitchFamily="34" charset="0"/>
              </a:rPr>
              <a:t>Source: </a:t>
            </a:r>
            <a:r>
              <a:rPr lang="de-AT" sz="2800" dirty="0">
                <a:hlinkClick r:id="rId3"/>
              </a:rPr>
              <a:t>Micro-</a:t>
            </a:r>
            <a:r>
              <a:rPr lang="de-AT" sz="2800" dirty="0" err="1">
                <a:hlinkClick r:id="rId3"/>
              </a:rPr>
              <a:t>credentials</a:t>
            </a:r>
            <a:r>
              <a:rPr lang="de-AT" sz="2800" dirty="0">
                <a:hlinkClick r:id="rId3"/>
              </a:rPr>
              <a:t> (bmbwf.gv.at)</a:t>
            </a:r>
            <a:endParaRPr lang="en-GB" sz="2800" dirty="0">
              <a:solidFill>
                <a:schemeClr val="bg1"/>
              </a:solidFill>
              <a:effectLst/>
              <a:latin typeface="Calibri" panose="020F0502020204030204" pitchFamily="34" charset="0"/>
              <a:ea typeface="SimSun" panose="02010600030101010101" pitchFamily="2" charset="-122"/>
              <a:cs typeface="Calibri" panose="020F0502020204030204" pitchFamily="34" charset="0"/>
            </a:endParaRPr>
          </a:p>
          <a:p>
            <a:pPr marL="0" indent="0">
              <a:lnSpc>
                <a:spcPct val="150000"/>
              </a:lnSpc>
              <a:buNone/>
            </a:pPr>
            <a:endParaRPr lang="de-AT" sz="28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p>
            <a:endParaRPr lang="de-AT" dirty="0">
              <a:solidFill>
                <a:schemeClr val="bg1"/>
              </a:solidFill>
            </a:endParaRPr>
          </a:p>
        </p:txBody>
      </p:sp>
      <p:sp>
        <p:nvSpPr>
          <p:cNvPr id="7" name="Datumsplatzhalter 6">
            <a:extLst>
              <a:ext uri="{FF2B5EF4-FFF2-40B4-BE49-F238E27FC236}">
                <a16:creationId xmlns:a16="http://schemas.microsoft.com/office/drawing/2014/main" id="{A8983346-2F7D-B4BE-BE2C-F5E04CECDB44}"/>
              </a:ext>
            </a:extLst>
          </p:cNvPr>
          <p:cNvSpPr>
            <a:spLocks noGrp="1"/>
          </p:cNvSpPr>
          <p:nvPr>
            <p:ph type="dt" sz="half" idx="10"/>
          </p:nvPr>
        </p:nvSpPr>
        <p:spPr/>
        <p:txBody>
          <a:bodyPr/>
          <a:lstStyle/>
          <a:p>
            <a:r>
              <a:rPr lang="de-DE"/>
              <a:t>2022-11-30</a:t>
            </a:r>
            <a:endParaRPr lang="ca-ES"/>
          </a:p>
        </p:txBody>
      </p:sp>
      <p:sp>
        <p:nvSpPr>
          <p:cNvPr id="8" name="Fußzeilenplatzhalter 7">
            <a:extLst>
              <a:ext uri="{FF2B5EF4-FFF2-40B4-BE49-F238E27FC236}">
                <a16:creationId xmlns:a16="http://schemas.microsoft.com/office/drawing/2014/main" id="{00177A97-9073-24D3-93ED-D4FA65D6AA4A}"/>
              </a:ext>
            </a:extLst>
          </p:cNvPr>
          <p:cNvSpPr>
            <a:spLocks noGrp="1"/>
          </p:cNvSpPr>
          <p:nvPr>
            <p:ph type="ftr" sz="quarter" idx="11"/>
          </p:nvPr>
        </p:nvSpPr>
        <p:spPr/>
        <p:txBody>
          <a:bodyPr/>
          <a:lstStyle/>
          <a:p>
            <a:r>
              <a:rPr lang="ca-ES"/>
              <a:t>H.Hochrinner&amp;M.Dragan</a:t>
            </a:r>
            <a:endParaRPr lang="ca-ES" dirty="0"/>
          </a:p>
        </p:txBody>
      </p:sp>
    </p:spTree>
    <p:extLst>
      <p:ext uri="{BB962C8B-B14F-4D97-AF65-F5344CB8AC3E}">
        <p14:creationId xmlns:p14="http://schemas.microsoft.com/office/powerpoint/2010/main" val="1307646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9D1628F-BC88-1523-FC95-FB8A3CC1718F}"/>
              </a:ext>
            </a:extLst>
          </p:cNvPr>
          <p:cNvSpPr>
            <a:spLocks noGrp="1"/>
          </p:cNvSpPr>
          <p:nvPr>
            <p:ph type="title"/>
          </p:nvPr>
        </p:nvSpPr>
        <p:spPr/>
        <p:txBody>
          <a:bodyPr>
            <a:normAutofit/>
          </a:bodyPr>
          <a:lstStyle/>
          <a:p>
            <a:r>
              <a:rPr lang="de-DE" sz="3200" b="1" dirty="0"/>
              <a:t>Laws </a:t>
            </a:r>
            <a:r>
              <a:rPr lang="de-DE" sz="3200" b="1" dirty="0" err="1"/>
              <a:t>for</a:t>
            </a:r>
            <a:r>
              <a:rPr lang="de-DE" sz="3200" b="1" dirty="0"/>
              <a:t> </a:t>
            </a:r>
            <a:r>
              <a:rPr lang="de-DE" sz="3200" b="1" dirty="0" err="1"/>
              <a:t>recognition</a:t>
            </a:r>
            <a:endParaRPr lang="de-AT" sz="3200" b="1" dirty="0"/>
          </a:p>
        </p:txBody>
      </p:sp>
      <p:sp>
        <p:nvSpPr>
          <p:cNvPr id="7" name="Textfeld 6">
            <a:extLst>
              <a:ext uri="{FF2B5EF4-FFF2-40B4-BE49-F238E27FC236}">
                <a16:creationId xmlns:a16="http://schemas.microsoft.com/office/drawing/2014/main" id="{78F9D49C-ADC1-8928-3889-55364DCEDBA0}"/>
              </a:ext>
            </a:extLst>
          </p:cNvPr>
          <p:cNvSpPr txBox="1"/>
          <p:nvPr/>
        </p:nvSpPr>
        <p:spPr>
          <a:xfrm>
            <a:off x="838200" y="1191816"/>
            <a:ext cx="10515600" cy="1969770"/>
          </a:xfrm>
          <a:prstGeom prst="rect">
            <a:avLst/>
          </a:prstGeom>
          <a:noFill/>
        </p:spPr>
        <p:txBody>
          <a:bodyPr wrap="square">
            <a:spAutoFit/>
          </a:bodyPr>
          <a:lstStyle/>
          <a:p>
            <a:r>
              <a:rPr lang="de-AT" sz="2600" b="1" dirty="0">
                <a:solidFill>
                  <a:schemeClr val="bg1"/>
                </a:solidFill>
              </a:rPr>
              <a:t>University Law (Universitätsgesetz)</a:t>
            </a:r>
            <a:endParaRPr lang="de-AT" sz="2600" b="1" i="0" dirty="0">
              <a:solidFill>
                <a:schemeClr val="bg1"/>
              </a:solidFill>
              <a:effectLst/>
            </a:endParaRPr>
          </a:p>
          <a:p>
            <a:endParaRPr lang="de-DE" sz="1600" b="1" dirty="0">
              <a:solidFill>
                <a:schemeClr val="bg1"/>
              </a:solidFill>
            </a:endParaRPr>
          </a:p>
          <a:p>
            <a:r>
              <a:rPr lang="de-DE" sz="1600" b="1" dirty="0">
                <a:solidFill>
                  <a:schemeClr val="bg1"/>
                </a:solidFill>
              </a:rPr>
              <a:t>II. Teil, Studienrecht, 1.Abschnitt, Allgemeine Bestimmungen, Begriffsbestimmungen</a:t>
            </a:r>
          </a:p>
          <a:p>
            <a:r>
              <a:rPr lang="de-DE" sz="1600" dirty="0">
                <a:hlinkClick r:id="rId2"/>
              </a:rPr>
              <a:t>RIS - Universitätsgesetz 2002 § 51 - Bundesrecht konsolidiert, tagesaktuelle Fassung (bka.gv.at)</a:t>
            </a:r>
            <a:endParaRPr lang="de-DE" sz="1600" dirty="0"/>
          </a:p>
          <a:p>
            <a:endParaRPr lang="de-AT" sz="1600" b="0" i="0" dirty="0">
              <a:solidFill>
                <a:srgbClr val="000000"/>
              </a:solidFill>
              <a:effectLst/>
            </a:endParaRPr>
          </a:p>
          <a:p>
            <a:r>
              <a:rPr lang="de-DE" sz="1600" b="1" i="0" dirty="0">
                <a:solidFill>
                  <a:schemeClr val="bg1"/>
                </a:solidFill>
                <a:effectLst/>
              </a:rPr>
              <a:t>Anerkennung von Prüfungen, anderen Studienleistungen, Tätigkeiten und Qualifikationen</a:t>
            </a:r>
          </a:p>
          <a:p>
            <a:r>
              <a:rPr lang="de-DE" sz="1600" dirty="0">
                <a:hlinkClick r:id="rId3"/>
              </a:rPr>
              <a:t>RIS - Universitätsgesetz 2002 § 78 - Bundesrecht konsolidiert, tagesaktuelle Fassung (bka.gv.at)</a:t>
            </a:r>
            <a:endParaRPr lang="de-AT" sz="1600" b="0" i="0" dirty="0">
              <a:solidFill>
                <a:srgbClr val="000000"/>
              </a:solidFill>
              <a:effectLst/>
            </a:endParaRPr>
          </a:p>
        </p:txBody>
      </p:sp>
      <p:sp>
        <p:nvSpPr>
          <p:cNvPr id="8" name="Textfeld 7">
            <a:extLst>
              <a:ext uri="{FF2B5EF4-FFF2-40B4-BE49-F238E27FC236}">
                <a16:creationId xmlns:a16="http://schemas.microsoft.com/office/drawing/2014/main" id="{6DB601B6-3E36-D006-A8BE-DD1D60B817AC}"/>
              </a:ext>
            </a:extLst>
          </p:cNvPr>
          <p:cNvSpPr txBox="1"/>
          <p:nvPr/>
        </p:nvSpPr>
        <p:spPr>
          <a:xfrm>
            <a:off x="838200" y="3161586"/>
            <a:ext cx="10515600" cy="2031325"/>
          </a:xfrm>
          <a:prstGeom prst="rect">
            <a:avLst/>
          </a:prstGeom>
          <a:noFill/>
        </p:spPr>
        <p:txBody>
          <a:bodyPr wrap="square">
            <a:spAutoFit/>
          </a:bodyPr>
          <a:lstStyle/>
          <a:p>
            <a:r>
              <a:rPr lang="de-AT" sz="2600" b="1" dirty="0">
                <a:solidFill>
                  <a:schemeClr val="bg1"/>
                </a:solidFill>
              </a:rPr>
              <a:t>Law for </a:t>
            </a:r>
            <a:r>
              <a:rPr lang="de-AT" sz="2600" b="1" dirty="0" err="1">
                <a:solidFill>
                  <a:schemeClr val="bg1"/>
                </a:solidFill>
              </a:rPr>
              <a:t>Universities</a:t>
            </a:r>
            <a:r>
              <a:rPr lang="de-AT" sz="2600" b="1" dirty="0">
                <a:solidFill>
                  <a:schemeClr val="bg1"/>
                </a:solidFill>
              </a:rPr>
              <a:t> of Applied </a:t>
            </a:r>
            <a:r>
              <a:rPr lang="de-AT" sz="2600" b="1" dirty="0" err="1">
                <a:solidFill>
                  <a:schemeClr val="bg1"/>
                </a:solidFill>
              </a:rPr>
              <a:t>sciences</a:t>
            </a:r>
            <a:r>
              <a:rPr lang="de-AT" sz="2600" b="1" dirty="0">
                <a:solidFill>
                  <a:schemeClr val="bg1"/>
                </a:solidFill>
              </a:rPr>
              <a:t> (Fachhochschulgesetz)</a:t>
            </a:r>
          </a:p>
          <a:p>
            <a:endParaRPr lang="de-AT" sz="2600" b="1" i="0" dirty="0">
              <a:solidFill>
                <a:schemeClr val="bg1"/>
              </a:solidFill>
              <a:effectLst/>
            </a:endParaRPr>
          </a:p>
          <a:p>
            <a:pPr defTabSz="584200"/>
            <a:r>
              <a:rPr lang="de-AT" sz="1400" b="1" i="0" dirty="0">
                <a:solidFill>
                  <a:schemeClr val="bg1"/>
                </a:solidFill>
                <a:effectLst/>
              </a:rPr>
              <a:t>§ 10 (5) 2	Kollegium, Studiengangsleitung</a:t>
            </a:r>
          </a:p>
          <a:p>
            <a:pPr>
              <a:tabLst>
                <a:tab pos="1166813" algn="l"/>
              </a:tabLst>
            </a:pPr>
            <a:r>
              <a:rPr lang="de-AT" sz="1400" b="1" i="0" dirty="0">
                <a:solidFill>
                  <a:schemeClr val="bg1"/>
                </a:solidFill>
                <a:effectLst/>
              </a:rPr>
              <a:t>§ 12 (1) 	Anerkennung nachgewiesener Kenntnisse</a:t>
            </a:r>
          </a:p>
          <a:p>
            <a:r>
              <a:rPr lang="de-DE" dirty="0">
                <a:hlinkClick r:id="rId4"/>
              </a:rPr>
              <a:t>RIS - Fachhochschulgesetz - Bundesrecht konsolidiert, Fassung vom 09.07.2014 (bka.gv.at)</a:t>
            </a:r>
            <a:endParaRPr lang="de-AT" b="0" i="0" dirty="0">
              <a:solidFill>
                <a:srgbClr val="000000"/>
              </a:solidFill>
              <a:effectLst/>
            </a:endParaRPr>
          </a:p>
          <a:p>
            <a:endParaRPr lang="de-DE" sz="1400" b="1" dirty="0">
              <a:solidFill>
                <a:srgbClr val="000000"/>
              </a:solidFill>
            </a:endParaRPr>
          </a:p>
          <a:p>
            <a:endParaRPr lang="de-DE" sz="1400" b="1" dirty="0">
              <a:solidFill>
                <a:srgbClr val="000000"/>
              </a:solidFill>
              <a:latin typeface="Verdana" panose="020B0604030504040204" pitchFamily="34" charset="0"/>
            </a:endParaRPr>
          </a:p>
        </p:txBody>
      </p:sp>
      <p:sp>
        <p:nvSpPr>
          <p:cNvPr id="9" name="Textfeld 8">
            <a:extLst>
              <a:ext uri="{FF2B5EF4-FFF2-40B4-BE49-F238E27FC236}">
                <a16:creationId xmlns:a16="http://schemas.microsoft.com/office/drawing/2014/main" id="{13FC98CD-F12A-0889-6C65-7DD7765C7DF4}"/>
              </a:ext>
            </a:extLst>
          </p:cNvPr>
          <p:cNvSpPr txBox="1"/>
          <p:nvPr/>
        </p:nvSpPr>
        <p:spPr>
          <a:xfrm>
            <a:off x="838200" y="4767074"/>
            <a:ext cx="10017642" cy="1384995"/>
          </a:xfrm>
          <a:prstGeom prst="rect">
            <a:avLst/>
          </a:prstGeom>
          <a:noFill/>
        </p:spPr>
        <p:txBody>
          <a:bodyPr wrap="square">
            <a:spAutoFit/>
          </a:bodyPr>
          <a:lstStyle/>
          <a:p>
            <a:r>
              <a:rPr lang="de-AT" sz="2600" b="1" i="0" dirty="0">
                <a:solidFill>
                  <a:schemeClr val="bg1"/>
                </a:solidFill>
                <a:effectLst/>
              </a:rPr>
              <a:t>University Quality </a:t>
            </a:r>
            <a:r>
              <a:rPr lang="de-AT" sz="2600" b="1" i="0" dirty="0" err="1">
                <a:solidFill>
                  <a:schemeClr val="bg1"/>
                </a:solidFill>
                <a:effectLst/>
              </a:rPr>
              <a:t>assurance</a:t>
            </a:r>
            <a:r>
              <a:rPr lang="de-AT" sz="2600" b="1" i="0" dirty="0">
                <a:solidFill>
                  <a:schemeClr val="bg1"/>
                </a:solidFill>
                <a:effectLst/>
              </a:rPr>
              <a:t> </a:t>
            </a:r>
            <a:r>
              <a:rPr lang="de-AT" sz="2600" b="1" i="0" dirty="0" err="1">
                <a:solidFill>
                  <a:schemeClr val="bg1"/>
                </a:solidFill>
                <a:effectLst/>
              </a:rPr>
              <a:t>law</a:t>
            </a:r>
            <a:r>
              <a:rPr lang="de-AT" sz="2600" b="1" i="0" dirty="0">
                <a:solidFill>
                  <a:schemeClr val="bg1"/>
                </a:solidFill>
                <a:effectLst/>
              </a:rPr>
              <a:t> (Hochschul-Qualitätssicherungsgesetz)</a:t>
            </a:r>
          </a:p>
          <a:p>
            <a:endParaRPr lang="de-AT" sz="2600" b="0" i="0" dirty="0">
              <a:solidFill>
                <a:schemeClr val="bg1"/>
              </a:solidFill>
              <a:effectLst/>
            </a:endParaRPr>
          </a:p>
          <a:p>
            <a:r>
              <a:rPr lang="de-DE" sz="1400" b="1" i="0" dirty="0">
                <a:solidFill>
                  <a:schemeClr val="bg1"/>
                </a:solidFill>
                <a:effectLst/>
              </a:rPr>
              <a:t>Meldeverfahren für Bildungseinrichtungen aus Drittstaaten § 27b</a:t>
            </a:r>
          </a:p>
          <a:p>
            <a:r>
              <a:rPr lang="de-AT" dirty="0">
                <a:hlinkClick r:id="rId5"/>
              </a:rPr>
              <a:t>https://www.ris.bka.gv.at/eli/bgbl/i/2011/74/P27b/NOR40225354</a:t>
            </a:r>
            <a:endParaRPr lang="de-AT" dirty="0"/>
          </a:p>
        </p:txBody>
      </p:sp>
    </p:spTree>
    <p:extLst>
      <p:ext uri="{BB962C8B-B14F-4D97-AF65-F5344CB8AC3E}">
        <p14:creationId xmlns:p14="http://schemas.microsoft.com/office/powerpoint/2010/main" val="2402762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FDB720DB-2CA8-C53C-9D54-FC2E5E92A433}"/>
              </a:ext>
            </a:extLst>
          </p:cNvPr>
          <p:cNvSpPr txBox="1"/>
          <p:nvPr/>
        </p:nvSpPr>
        <p:spPr>
          <a:xfrm>
            <a:off x="674160" y="1569190"/>
            <a:ext cx="9750343" cy="4065857"/>
          </a:xfrm>
          <a:prstGeom prst="rect">
            <a:avLst/>
          </a:prstGeom>
          <a:noFill/>
        </p:spPr>
        <p:txBody>
          <a:bodyPr wrap="square">
            <a:spAutoFit/>
          </a:bodyPr>
          <a:lstStyle/>
          <a:p>
            <a:pPr algn="just"/>
            <a:r>
              <a:rPr lang="en-GB" sz="1800" dirty="0">
                <a:solidFill>
                  <a:schemeClr val="bg1"/>
                </a:solidFill>
                <a:effectLst/>
                <a:latin typeface="Calibri" panose="020F0502020204030204" pitchFamily="34" charset="0"/>
                <a:ea typeface="SimSun" panose="02010600030101010101" pitchFamily="2" charset="-122"/>
                <a:cs typeface="Calibri" panose="020F0502020204030204" pitchFamily="34" charset="0"/>
              </a:rPr>
              <a:t> </a:t>
            </a:r>
            <a:endParaRPr lang="de-AT" sz="14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p>
            <a:pPr fontAlgn="base">
              <a:lnSpc>
                <a:spcPct val="150000"/>
              </a:lnSpc>
            </a:pPr>
            <a:r>
              <a:rPr lang="de-AT"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Fachhochschul-Studiengesetz</a:t>
            </a:r>
            <a:r>
              <a:rPr lang="de-AT"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 (FHG) (Bundesgesetz)</a:t>
            </a:r>
            <a:endParaRPr lang="de-AT" sz="14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p>
            <a:pPr fontAlgn="base">
              <a:lnSpc>
                <a:spcPct val="150000"/>
              </a:lnSpc>
            </a:pPr>
            <a:r>
              <a:rPr lang="de-AT" sz="1800" dirty="0">
                <a:solidFill>
                  <a:srgbClr val="3FCDE7"/>
                </a:solidFill>
                <a:effectLst/>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Hochschülerinnen- und </a:t>
            </a:r>
            <a:r>
              <a:rPr lang="de-AT" sz="1800" dirty="0" err="1">
                <a:solidFill>
                  <a:srgbClr val="3FCDE7"/>
                </a:solidFill>
                <a:effectLst/>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Hochschülerschaftsgesetz</a:t>
            </a:r>
            <a:r>
              <a:rPr lang="de-AT"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 </a:t>
            </a:r>
            <a:r>
              <a:rPr lang="de-AT"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2014</a:t>
            </a:r>
            <a:r>
              <a:rPr lang="de-AT"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 (HSG_2014) (Bundesgesetz)</a:t>
            </a:r>
            <a:endParaRPr lang="de-AT" sz="14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p>
            <a:pPr fontAlgn="base">
              <a:lnSpc>
                <a:spcPct val="150000"/>
              </a:lnSpc>
            </a:pPr>
            <a:r>
              <a:rPr lang="de-AT"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Hochschul-Qualitätssicherungsgesetz</a:t>
            </a:r>
            <a:r>
              <a:rPr lang="de-AT"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hlinkClick r:id="rId7">
                  <a:extLst>
                    <a:ext uri="{A12FA001-AC4F-418D-AE19-62706E023703}">
                      <ahyp:hlinkClr xmlns:ahyp="http://schemas.microsoft.com/office/drawing/2018/hyperlinkcolor" val="tx"/>
                    </a:ext>
                  </a:extLst>
                </a:hlinkClick>
              </a:rPr>
              <a:t> (HS-QSG) (Bundesgesetz)</a:t>
            </a:r>
            <a:endParaRPr lang="de-AT" sz="14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p>
            <a:pPr fontAlgn="base">
              <a:lnSpc>
                <a:spcPct val="150000"/>
              </a:lnSpc>
            </a:pPr>
            <a:r>
              <a:rPr lang="de-AT"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hlinkClick r:id="rId8">
                  <a:extLst>
                    <a:ext uri="{A12FA001-AC4F-418D-AE19-62706E023703}">
                      <ahyp:hlinkClr xmlns:ahyp="http://schemas.microsoft.com/office/drawing/2018/hyperlinkcolor" val="tx"/>
                    </a:ext>
                  </a:extLst>
                </a:hlinkClick>
              </a:rPr>
              <a:t>Hochschul-Zulassungsverordnung</a:t>
            </a:r>
            <a:r>
              <a:rPr lang="de-AT"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hlinkClick r:id="rId9">
                  <a:extLst>
                    <a:ext uri="{A12FA001-AC4F-418D-AE19-62706E023703}">
                      <ahyp:hlinkClr xmlns:ahyp="http://schemas.microsoft.com/office/drawing/2018/hyperlinkcolor" val="tx"/>
                    </a:ext>
                  </a:extLst>
                </a:hlinkClick>
              </a:rPr>
              <a:t> (HZV) (Verordnung)</a:t>
            </a:r>
            <a:endParaRPr lang="de-AT" sz="14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p>
            <a:pPr fontAlgn="base">
              <a:lnSpc>
                <a:spcPct val="150000"/>
              </a:lnSpc>
            </a:pPr>
            <a:r>
              <a:rPr lang="de-AT"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hlinkClick r:id="rId10">
                  <a:extLst>
                    <a:ext uri="{A12FA001-AC4F-418D-AE19-62706E023703}">
                      <ahyp:hlinkClr xmlns:ahyp="http://schemas.microsoft.com/office/drawing/2018/hyperlinkcolor" val="tx"/>
                    </a:ext>
                  </a:extLst>
                </a:hlinkClick>
              </a:rPr>
              <a:t>Hochschulcurricula-Verordnung</a:t>
            </a:r>
            <a:r>
              <a:rPr lang="de-AT"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hlinkClick r:id="rId11">
                  <a:extLst>
                    <a:ext uri="{A12FA001-AC4F-418D-AE19-62706E023703}">
                      <ahyp:hlinkClr xmlns:ahyp="http://schemas.microsoft.com/office/drawing/2018/hyperlinkcolor" val="tx"/>
                    </a:ext>
                  </a:extLst>
                </a:hlinkClick>
              </a:rPr>
              <a:t> (HCV_2013) (Verordnung)</a:t>
            </a:r>
            <a:endParaRPr lang="de-AT" sz="14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p>
            <a:pPr fontAlgn="base">
              <a:lnSpc>
                <a:spcPct val="150000"/>
              </a:lnSpc>
            </a:pPr>
            <a:r>
              <a:rPr lang="de-AT"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hlinkClick r:id="rId12">
                  <a:extLst>
                    <a:ext uri="{A12FA001-AC4F-418D-AE19-62706E023703}">
                      <ahyp:hlinkClr xmlns:ahyp="http://schemas.microsoft.com/office/drawing/2018/hyperlinkcolor" val="tx"/>
                    </a:ext>
                  </a:extLst>
                </a:hlinkClick>
              </a:rPr>
              <a:t>Privathochschulgesetz</a:t>
            </a:r>
            <a:r>
              <a:rPr lang="de-AT" sz="1800" dirty="0">
                <a:solidFill>
                  <a:srgbClr val="3FCDE7"/>
                </a:solidFill>
                <a:effectLst/>
                <a:latin typeface="Calibri" panose="020F0502020204030204" pitchFamily="34" charset="0"/>
                <a:ea typeface="Times New Roman" panose="02020603050405020304" pitchFamily="18" charset="0"/>
                <a:cs typeface="Calibri" panose="020F0502020204030204" pitchFamily="34" charset="0"/>
                <a:hlinkClick r:id="rId13">
                  <a:extLst>
                    <a:ext uri="{A12FA001-AC4F-418D-AE19-62706E023703}">
                      <ahyp:hlinkClr xmlns:ahyp="http://schemas.microsoft.com/office/drawing/2018/hyperlinkcolor" val="tx"/>
                    </a:ext>
                  </a:extLst>
                </a:hlinkClick>
              </a:rPr>
              <a:t> (</a:t>
            </a:r>
            <a:r>
              <a:rPr lang="de-AT" sz="1800" dirty="0" err="1">
                <a:solidFill>
                  <a:srgbClr val="3FCDE7"/>
                </a:solidFill>
                <a:effectLst/>
                <a:latin typeface="Calibri" panose="020F0502020204030204" pitchFamily="34" charset="0"/>
                <a:ea typeface="Times New Roman" panose="02020603050405020304" pitchFamily="18" charset="0"/>
                <a:cs typeface="Calibri" panose="020F0502020204030204" pitchFamily="34" charset="0"/>
                <a:hlinkClick r:id="rId13">
                  <a:extLst>
                    <a:ext uri="{A12FA001-AC4F-418D-AE19-62706E023703}">
                      <ahyp:hlinkClr xmlns:ahyp="http://schemas.microsoft.com/office/drawing/2018/hyperlinkcolor" val="tx"/>
                    </a:ext>
                  </a:extLst>
                </a:hlinkClick>
              </a:rPr>
              <a:t>PrivHG</a:t>
            </a:r>
            <a:r>
              <a:rPr lang="de-AT"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hlinkClick r:id="rId13">
                  <a:extLst>
                    <a:ext uri="{A12FA001-AC4F-418D-AE19-62706E023703}">
                      <ahyp:hlinkClr xmlns:ahyp="http://schemas.microsoft.com/office/drawing/2018/hyperlinkcolor" val="tx"/>
                    </a:ext>
                  </a:extLst>
                </a:hlinkClick>
              </a:rPr>
              <a:t>) (Bundesgesetz)</a:t>
            </a:r>
            <a:endParaRPr lang="de-AT" sz="14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p>
            <a:pPr fontAlgn="base">
              <a:lnSpc>
                <a:spcPct val="150000"/>
              </a:lnSpc>
            </a:pPr>
            <a:r>
              <a:rPr lang="de-AT" sz="1800" u="none" strike="noStrike" dirty="0">
                <a:solidFill>
                  <a:srgbClr val="3FCDE7"/>
                </a:solidFill>
                <a:effectLst/>
                <a:latin typeface="Calibri" panose="020F0502020204030204" pitchFamily="34" charset="0"/>
                <a:ea typeface="Times New Roman" panose="02020603050405020304" pitchFamily="18" charset="0"/>
                <a:cs typeface="Calibri" panose="020F0502020204030204" pitchFamily="34" charset="0"/>
                <a:hlinkClick r:id="rId14">
                  <a:extLst>
                    <a:ext uri="{A12FA001-AC4F-418D-AE19-62706E023703}">
                      <ahyp:hlinkClr xmlns:ahyp="http://schemas.microsoft.com/office/drawing/2018/hyperlinkcolor" val="tx"/>
                    </a:ext>
                  </a:extLst>
                </a:hlinkClick>
              </a:rPr>
              <a:t>Qualitätssicherungsrahmengesetz </a:t>
            </a:r>
            <a:r>
              <a:rPr lang="de-AT"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hlinkClick r:id="rId14">
                  <a:extLst>
                    <a:ext uri="{A12FA001-AC4F-418D-AE19-62706E023703}">
                      <ahyp:hlinkClr xmlns:ahyp="http://schemas.microsoft.com/office/drawing/2018/hyperlinkcolor" val="tx"/>
                    </a:ext>
                  </a:extLst>
                </a:hlinkClick>
              </a:rPr>
              <a:t>(QSRG) (Bundesgesetz)</a:t>
            </a:r>
            <a:endParaRPr lang="de-AT" sz="14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p>
            <a:pPr fontAlgn="base">
              <a:lnSpc>
                <a:spcPct val="150000"/>
              </a:lnSpc>
            </a:pPr>
            <a:r>
              <a:rPr lang="en-GB" sz="18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hlinkClick r:id="rId15">
                  <a:extLst>
                    <a:ext uri="{A12FA001-AC4F-418D-AE19-62706E023703}">
                      <ahyp:hlinkClr xmlns:ahyp="http://schemas.microsoft.com/office/drawing/2018/hyperlinkcolor" val="tx"/>
                    </a:ext>
                  </a:extLst>
                </a:hlinkClick>
              </a:rPr>
              <a:t>U</a:t>
            </a:r>
            <a:r>
              <a:rPr lang="en-GB" sz="1800" dirty="0" err="1">
                <a:solidFill>
                  <a:srgbClr val="3FCDE7"/>
                </a:solidFill>
                <a:effectLst/>
                <a:latin typeface="Calibri" panose="020F0502020204030204" pitchFamily="34" charset="0"/>
                <a:ea typeface="Times New Roman" panose="02020603050405020304" pitchFamily="18" charset="0"/>
                <a:cs typeface="Calibri" panose="020F0502020204030204" pitchFamily="34" charset="0"/>
                <a:hlinkClick r:id="rId16">
                  <a:extLst>
                    <a:ext uri="{A12FA001-AC4F-418D-AE19-62706E023703}">
                      <ahyp:hlinkClr xmlns:ahyp="http://schemas.microsoft.com/office/drawing/2018/hyperlinkcolor" val="tx"/>
                    </a:ext>
                  </a:extLst>
                </a:hlinkClick>
              </a:rPr>
              <a:t>niversitätsgesetz</a:t>
            </a:r>
            <a:r>
              <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hlinkClick r:id="rId16">
                  <a:extLst>
                    <a:ext uri="{A12FA001-AC4F-418D-AE19-62706E023703}">
                      <ahyp:hlinkClr xmlns:ahyp="http://schemas.microsoft.com/office/drawing/2018/hyperlinkcolor" val="tx"/>
                    </a:ext>
                  </a:extLst>
                </a:hlinkClick>
              </a:rPr>
              <a:t> 2002</a:t>
            </a:r>
            <a:r>
              <a:rPr lang="en-GB" sz="1800" dirty="0">
                <a:solidFill>
                  <a:srgbClr val="3FCDE7"/>
                </a:solidFill>
                <a:effectLst/>
                <a:latin typeface="Calibri" panose="020F0502020204030204" pitchFamily="34" charset="0"/>
                <a:ea typeface="Times New Roman" panose="02020603050405020304" pitchFamily="18" charset="0"/>
                <a:cs typeface="Calibri" panose="020F0502020204030204" pitchFamily="34" charset="0"/>
                <a:hlinkClick r:id="rId15">
                  <a:extLst>
                    <a:ext uri="{A12FA001-AC4F-418D-AE19-62706E023703}">
                      <ahyp:hlinkClr xmlns:ahyp="http://schemas.microsoft.com/office/drawing/2018/hyperlinkcolor" val="tx"/>
                    </a:ext>
                  </a:extLst>
                </a:hlinkClick>
              </a:rPr>
              <a:t> (UG_2002) (</a:t>
            </a:r>
            <a:r>
              <a:rPr lang="en-GB" sz="1800" dirty="0" err="1">
                <a:solidFill>
                  <a:srgbClr val="3FCDE7"/>
                </a:solidFill>
                <a:effectLst/>
                <a:latin typeface="Calibri" panose="020F0502020204030204" pitchFamily="34" charset="0"/>
                <a:ea typeface="Times New Roman" panose="02020603050405020304" pitchFamily="18" charset="0"/>
                <a:cs typeface="Calibri" panose="020F0502020204030204" pitchFamily="34" charset="0"/>
                <a:hlinkClick r:id="rId15">
                  <a:extLst>
                    <a:ext uri="{A12FA001-AC4F-418D-AE19-62706E023703}">
                      <ahyp:hlinkClr xmlns:ahyp="http://schemas.microsoft.com/office/drawing/2018/hyperlinkcolor" val="tx"/>
                    </a:ext>
                  </a:extLst>
                </a:hlinkClick>
              </a:rPr>
              <a:t>Bundesgesetz</a:t>
            </a:r>
            <a:r>
              <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hlinkClick r:id="rId15">
                  <a:extLst>
                    <a:ext uri="{A12FA001-AC4F-418D-AE19-62706E023703}">
                      <ahyp:hlinkClr xmlns:ahyp="http://schemas.microsoft.com/office/drawing/2018/hyperlinkcolor" val="tx"/>
                    </a:ext>
                  </a:extLst>
                </a:hlinkClick>
              </a:rPr>
              <a:t>)</a:t>
            </a:r>
            <a:endPar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50000"/>
              </a:lnSpc>
            </a:pPr>
            <a:r>
              <a:rPr lang="de-DE" dirty="0">
                <a:hlinkClick r:id="rId17"/>
              </a:rPr>
              <a:t>Berufsanerkennung in Österreich : Austrian Recognition and Evaluation Act</a:t>
            </a:r>
            <a:endParaRPr lang="de-AT"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7" name="Titel 1">
            <a:extLst>
              <a:ext uri="{FF2B5EF4-FFF2-40B4-BE49-F238E27FC236}">
                <a16:creationId xmlns:a16="http://schemas.microsoft.com/office/drawing/2014/main" id="{49A62026-2824-8823-D831-109A7860345D}"/>
              </a:ext>
            </a:extLst>
          </p:cNvPr>
          <p:cNvSpPr txBox="1">
            <a:spLocks/>
          </p:cNvSpPr>
          <p:nvPr/>
        </p:nvSpPr>
        <p:spPr>
          <a:xfrm>
            <a:off x="677334" y="609600"/>
            <a:ext cx="10708704" cy="1320800"/>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spcBef>
                <a:spcPts val="1200"/>
              </a:spcBef>
            </a:pPr>
            <a:r>
              <a:rPr lang="en-US" sz="3200" b="1" kern="0" dirty="0">
                <a:solidFill>
                  <a:srgbClr val="F4CE2C"/>
                </a:solidFill>
                <a:effectLst/>
                <a:latin typeface="Calibri" panose="020F0502020204030204" pitchFamily="34" charset="0"/>
                <a:ea typeface="SimSun" panose="02010600030101010101" pitchFamily="2" charset="-122"/>
                <a:cs typeface="Calibri" panose="020F0502020204030204" pitchFamily="34" charset="0"/>
              </a:rPr>
              <a:t>References and links to important regulations, laws, and agreements</a:t>
            </a:r>
            <a:endParaRPr lang="de-AT" sz="3200" b="1" kern="0" dirty="0">
              <a:solidFill>
                <a:srgbClr val="F4CE2C"/>
              </a:solidFill>
              <a:effectLst/>
              <a:latin typeface="Calibri" panose="020F0502020204030204" pitchFamily="34" charset="0"/>
              <a:ea typeface="SimSun" panose="02010600030101010101" pitchFamily="2" charset="-122"/>
              <a:cs typeface="Calibri" panose="020F0502020204030204" pitchFamily="34" charset="0"/>
            </a:endParaRPr>
          </a:p>
        </p:txBody>
      </p:sp>
      <p:sp>
        <p:nvSpPr>
          <p:cNvPr id="8" name="Datumsplatzhalter 7">
            <a:extLst>
              <a:ext uri="{FF2B5EF4-FFF2-40B4-BE49-F238E27FC236}">
                <a16:creationId xmlns:a16="http://schemas.microsoft.com/office/drawing/2014/main" id="{4AA481D9-2233-082D-B161-BBD457A9C18D}"/>
              </a:ext>
            </a:extLst>
          </p:cNvPr>
          <p:cNvSpPr>
            <a:spLocks noGrp="1"/>
          </p:cNvSpPr>
          <p:nvPr>
            <p:ph type="dt" sz="half" idx="10"/>
          </p:nvPr>
        </p:nvSpPr>
        <p:spPr/>
        <p:txBody>
          <a:bodyPr/>
          <a:lstStyle/>
          <a:p>
            <a:r>
              <a:rPr lang="de-DE"/>
              <a:t>2022-11-30</a:t>
            </a:r>
            <a:endParaRPr lang="ca-ES"/>
          </a:p>
        </p:txBody>
      </p:sp>
      <p:sp>
        <p:nvSpPr>
          <p:cNvPr id="9" name="Fußzeilenplatzhalter 8">
            <a:extLst>
              <a:ext uri="{FF2B5EF4-FFF2-40B4-BE49-F238E27FC236}">
                <a16:creationId xmlns:a16="http://schemas.microsoft.com/office/drawing/2014/main" id="{410D2A55-DF18-5FED-8172-C411CFEE98C0}"/>
              </a:ext>
            </a:extLst>
          </p:cNvPr>
          <p:cNvSpPr>
            <a:spLocks noGrp="1"/>
          </p:cNvSpPr>
          <p:nvPr>
            <p:ph type="ftr" sz="quarter" idx="11"/>
          </p:nvPr>
        </p:nvSpPr>
        <p:spPr/>
        <p:txBody>
          <a:bodyPr/>
          <a:lstStyle/>
          <a:p>
            <a:r>
              <a:rPr lang="ca-ES"/>
              <a:t>H.Hochrinner&amp;M.Dragan</a:t>
            </a:r>
            <a:endParaRPr lang="ca-ES" dirty="0"/>
          </a:p>
        </p:txBody>
      </p:sp>
    </p:spTree>
    <p:extLst>
      <p:ext uri="{BB962C8B-B14F-4D97-AF65-F5344CB8AC3E}">
        <p14:creationId xmlns:p14="http://schemas.microsoft.com/office/powerpoint/2010/main" val="329231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481E88A8-A237-CC5C-7E36-72D5E3534AB0}"/>
              </a:ext>
            </a:extLst>
          </p:cNvPr>
          <p:cNvSpPr txBox="1">
            <a:spLocks/>
          </p:cNvSpPr>
          <p:nvPr/>
        </p:nvSpPr>
        <p:spPr>
          <a:xfrm>
            <a:off x="677334" y="6096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b="1" dirty="0">
                <a:latin typeface="Calibri" panose="020F0502020204030204" pitchFamily="34" charset="0"/>
                <a:ea typeface="Calibri" panose="020F0502020204030204" pitchFamily="34" charset="0"/>
              </a:rPr>
              <a:t>Opinions and recommendations</a:t>
            </a:r>
            <a:endParaRPr lang="de-AT" sz="5400" dirty="0"/>
          </a:p>
        </p:txBody>
      </p:sp>
      <p:sp>
        <p:nvSpPr>
          <p:cNvPr id="8" name="Textfeld 7">
            <a:extLst>
              <a:ext uri="{FF2B5EF4-FFF2-40B4-BE49-F238E27FC236}">
                <a16:creationId xmlns:a16="http://schemas.microsoft.com/office/drawing/2014/main" id="{84914AF1-4576-C72E-3066-0B54CA337B49}"/>
              </a:ext>
            </a:extLst>
          </p:cNvPr>
          <p:cNvSpPr txBox="1"/>
          <p:nvPr/>
        </p:nvSpPr>
        <p:spPr>
          <a:xfrm>
            <a:off x="677335" y="1605723"/>
            <a:ext cx="8596668" cy="3785652"/>
          </a:xfrm>
          <a:prstGeom prst="rect">
            <a:avLst/>
          </a:prstGeom>
          <a:noFill/>
        </p:spPr>
        <p:txBody>
          <a:bodyPr wrap="square">
            <a:spAutoFit/>
          </a:bodyPr>
          <a:lstStyle/>
          <a:p>
            <a:pPr marL="0" indent="0" defTabSz="914400" eaLnBrk="0" fontAlgn="base" hangingPunct="0">
              <a:spcBef>
                <a:spcPct val="0"/>
              </a:spcBef>
              <a:spcAft>
                <a:spcPct val="0"/>
              </a:spcAft>
              <a:buClrTx/>
              <a:buSzTx/>
              <a:buNone/>
            </a:pPr>
            <a:r>
              <a:rPr lang="en-GB" altLang="de-DE" sz="2000" dirty="0">
                <a:solidFill>
                  <a:schemeClr val="bg1"/>
                </a:solidFill>
                <a:latin typeface="Calibri" panose="020F0502020204030204" pitchFamily="34" charset="0"/>
                <a:cs typeface="Calibri" panose="020F0502020204030204" pitchFamily="34" charset="0"/>
              </a:rPr>
              <a:t>Professional recognition </a:t>
            </a:r>
          </a:p>
          <a:p>
            <a:pPr marL="0" indent="0" defTabSz="914400" eaLnBrk="0" fontAlgn="base" hangingPunct="0">
              <a:spcBef>
                <a:spcPct val="0"/>
              </a:spcBef>
              <a:spcAft>
                <a:spcPct val="0"/>
              </a:spcAft>
              <a:buClrTx/>
              <a:buSzTx/>
              <a:buNone/>
            </a:pPr>
            <a:endParaRPr lang="en-GB" altLang="de-DE" sz="2000" dirty="0">
              <a:solidFill>
                <a:schemeClr val="bg1"/>
              </a:solidFill>
              <a:latin typeface="Calibri" panose="020F0502020204030204" pitchFamily="34" charset="0"/>
              <a:cs typeface="Calibri" panose="020F0502020204030204" pitchFamily="34" charset="0"/>
            </a:endParaRPr>
          </a:p>
          <a:p>
            <a:pPr marL="0" indent="0" defTabSz="914400" eaLnBrk="0" fontAlgn="base" hangingPunct="0">
              <a:spcBef>
                <a:spcPct val="0"/>
              </a:spcBef>
              <a:spcAft>
                <a:spcPct val="0"/>
              </a:spcAft>
              <a:buClrTx/>
              <a:buSzTx/>
              <a:buNone/>
            </a:pPr>
            <a:r>
              <a:rPr lang="en-GB" altLang="de-DE" sz="2000" dirty="0">
                <a:solidFill>
                  <a:schemeClr val="bg1"/>
                </a:solidFill>
                <a:latin typeface="Calibri" panose="020F0502020204030204" pitchFamily="34" charset="0"/>
                <a:cs typeface="Calibri" panose="020F0502020204030204" pitchFamily="34" charset="0"/>
              </a:rPr>
              <a:t>Professional recognition means that people who are entitled to practice </a:t>
            </a:r>
          </a:p>
          <a:p>
            <a:pPr marL="0" indent="0" defTabSz="914400" eaLnBrk="0" fontAlgn="base" hangingPunct="0">
              <a:spcBef>
                <a:spcPct val="0"/>
              </a:spcBef>
              <a:spcAft>
                <a:spcPct val="0"/>
              </a:spcAft>
              <a:buClrTx/>
              <a:buSzTx/>
              <a:buNone/>
            </a:pPr>
            <a:r>
              <a:rPr lang="en-GB" altLang="de-DE" sz="2000" dirty="0">
                <a:solidFill>
                  <a:schemeClr val="bg1"/>
                </a:solidFill>
                <a:latin typeface="Calibri" panose="020F0502020204030204" pitchFamily="34" charset="0"/>
                <a:cs typeface="Calibri" panose="020F0502020204030204" pitchFamily="34" charset="0"/>
              </a:rPr>
              <a:t>a certain profession with this training in their country of origin can also </a:t>
            </a:r>
          </a:p>
          <a:p>
            <a:pPr marL="0" indent="0" defTabSz="914400" eaLnBrk="0" fontAlgn="base" hangingPunct="0">
              <a:spcBef>
                <a:spcPct val="0"/>
              </a:spcBef>
              <a:spcAft>
                <a:spcPct val="0"/>
              </a:spcAft>
              <a:buClrTx/>
              <a:buSzTx/>
              <a:buNone/>
            </a:pPr>
            <a:r>
              <a:rPr lang="en-GB" altLang="de-DE" sz="2000" dirty="0">
                <a:solidFill>
                  <a:schemeClr val="bg1"/>
                </a:solidFill>
                <a:latin typeface="Calibri" panose="020F0502020204030204" pitchFamily="34" charset="0"/>
                <a:cs typeface="Calibri" panose="020F0502020204030204" pitchFamily="34" charset="0"/>
              </a:rPr>
              <a:t>practice it directly in another country. </a:t>
            </a:r>
          </a:p>
          <a:p>
            <a:pPr marL="0" indent="0" defTabSz="914400" eaLnBrk="0" fontAlgn="base" hangingPunct="0">
              <a:spcBef>
                <a:spcPct val="0"/>
              </a:spcBef>
              <a:spcAft>
                <a:spcPct val="0"/>
              </a:spcAft>
              <a:buClrTx/>
              <a:buSzTx/>
              <a:buNone/>
            </a:pPr>
            <a:endParaRPr lang="en-GB" altLang="de-DE" sz="2000" dirty="0">
              <a:solidFill>
                <a:schemeClr val="bg1"/>
              </a:solidFill>
              <a:latin typeface="Calibri" panose="020F0502020204030204" pitchFamily="34" charset="0"/>
              <a:cs typeface="Calibri" panose="020F0502020204030204" pitchFamily="34" charset="0"/>
            </a:endParaRPr>
          </a:p>
          <a:p>
            <a:pPr marL="0" indent="0" defTabSz="914400" eaLnBrk="0" fontAlgn="base" hangingPunct="0">
              <a:spcBef>
                <a:spcPct val="0"/>
              </a:spcBef>
              <a:spcAft>
                <a:spcPct val="0"/>
              </a:spcAft>
              <a:buClrTx/>
              <a:buSzTx/>
              <a:buNone/>
            </a:pPr>
            <a:r>
              <a:rPr lang="en-GB" altLang="de-DE" sz="2000" dirty="0">
                <a:solidFill>
                  <a:schemeClr val="bg1"/>
                </a:solidFill>
                <a:latin typeface="Calibri" panose="020F0502020204030204" pitchFamily="34" charset="0"/>
                <a:cs typeface="Calibri" panose="020F0502020204030204" pitchFamily="34" charset="0"/>
              </a:rPr>
              <a:t>The professional recognition of diplomas plays a particularly important role </a:t>
            </a:r>
          </a:p>
          <a:p>
            <a:pPr marL="0" indent="0" defTabSz="914400" eaLnBrk="0" fontAlgn="base" hangingPunct="0">
              <a:spcBef>
                <a:spcPct val="0"/>
              </a:spcBef>
              <a:spcAft>
                <a:spcPct val="0"/>
              </a:spcAft>
              <a:buClrTx/>
              <a:buSzTx/>
              <a:buNone/>
            </a:pPr>
            <a:r>
              <a:rPr lang="en-GB" altLang="de-DE" sz="2000" dirty="0">
                <a:solidFill>
                  <a:schemeClr val="bg1"/>
                </a:solidFill>
                <a:latin typeface="Calibri" panose="020F0502020204030204" pitchFamily="34" charset="0"/>
                <a:cs typeface="Calibri" panose="020F0502020204030204" pitchFamily="34" charset="0"/>
              </a:rPr>
              <a:t>in the European Economic Area and is regulated by various EU directives. </a:t>
            </a:r>
          </a:p>
          <a:p>
            <a:pPr marL="0" indent="0" defTabSz="914400" eaLnBrk="0" fontAlgn="base" hangingPunct="0">
              <a:spcBef>
                <a:spcPct val="0"/>
              </a:spcBef>
              <a:spcAft>
                <a:spcPct val="0"/>
              </a:spcAft>
              <a:buClrTx/>
              <a:buSzTx/>
              <a:buNone/>
            </a:pPr>
            <a:endParaRPr lang="en-GB" altLang="de-DE" sz="2000" dirty="0">
              <a:solidFill>
                <a:schemeClr val="bg1"/>
              </a:solidFill>
              <a:latin typeface="Calibri" panose="020F0502020204030204" pitchFamily="34" charset="0"/>
              <a:cs typeface="Calibri" panose="020F0502020204030204" pitchFamily="34" charset="0"/>
            </a:endParaRPr>
          </a:p>
          <a:p>
            <a:pPr marL="0" indent="0" defTabSz="914400" eaLnBrk="0" fontAlgn="base" hangingPunct="0">
              <a:spcBef>
                <a:spcPct val="0"/>
              </a:spcBef>
              <a:spcAft>
                <a:spcPct val="0"/>
              </a:spcAft>
              <a:buClrTx/>
              <a:buSzTx/>
              <a:buNone/>
            </a:pPr>
            <a:r>
              <a:rPr lang="en-GB" altLang="de-DE" sz="2000" dirty="0">
                <a:solidFill>
                  <a:schemeClr val="bg1"/>
                </a:solidFill>
                <a:latin typeface="Calibri" panose="020F0502020204030204" pitchFamily="34" charset="0"/>
                <a:cs typeface="Calibri" panose="020F0502020204030204" pitchFamily="34" charset="0"/>
              </a:rPr>
              <a:t>You can find links to the following topics of professional recognition on the </a:t>
            </a:r>
          </a:p>
          <a:p>
            <a:pPr marL="0" indent="0" defTabSz="914400" eaLnBrk="0" fontAlgn="base" hangingPunct="0">
              <a:spcBef>
                <a:spcPct val="0"/>
              </a:spcBef>
              <a:spcAft>
                <a:spcPct val="0"/>
              </a:spcAft>
              <a:buClrTx/>
              <a:buSzTx/>
              <a:buNone/>
            </a:pPr>
            <a:r>
              <a:rPr lang="en-GB" altLang="de-DE" sz="2000" dirty="0">
                <a:solidFill>
                  <a:schemeClr val="bg1"/>
                </a:solidFill>
                <a:latin typeface="Calibri" panose="020F0502020204030204" pitchFamily="34" charset="0"/>
                <a:cs typeface="Calibri" panose="020F0502020204030204" pitchFamily="34" charset="0"/>
              </a:rPr>
              <a:t>homepages of the responsible federal ministries or the homepage of the </a:t>
            </a:r>
          </a:p>
          <a:p>
            <a:pPr marL="0" indent="0" defTabSz="914400" eaLnBrk="0" fontAlgn="base" hangingPunct="0">
              <a:spcBef>
                <a:spcPct val="0"/>
              </a:spcBef>
              <a:spcAft>
                <a:spcPct val="0"/>
              </a:spcAft>
              <a:buClrTx/>
              <a:buSzTx/>
              <a:buNone/>
            </a:pPr>
            <a:r>
              <a:rPr lang="en-GB" altLang="de-DE" sz="2000" dirty="0">
                <a:solidFill>
                  <a:schemeClr val="bg1"/>
                </a:solidFill>
                <a:latin typeface="Calibri" panose="020F0502020204030204" pitchFamily="34" charset="0"/>
                <a:cs typeface="Calibri" panose="020F0502020204030204" pitchFamily="34" charset="0"/>
              </a:rPr>
              <a:t>European parliament</a:t>
            </a:r>
            <a:r>
              <a:rPr lang="de-DE" altLang="de-DE" sz="2000" dirty="0">
                <a:solidFill>
                  <a:schemeClr val="bg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307056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75F6058B-3BF2-38A8-33C8-35CB248DB301}"/>
              </a:ext>
            </a:extLst>
          </p:cNvPr>
          <p:cNvSpPr>
            <a:spLocks noGrp="1" noChangeArrowheads="1"/>
          </p:cNvSpPr>
          <p:nvPr>
            <p:ph idx="1"/>
          </p:nvPr>
        </p:nvSpPr>
        <p:spPr bwMode="auto">
          <a:xfrm>
            <a:off x="677334" y="1612651"/>
            <a:ext cx="9235091" cy="4129344"/>
          </a:xfrm>
          <a:prstGeom prst="rect">
            <a:avLst/>
          </a:prstGeom>
          <a:noFill/>
          <a:ln>
            <a:noFill/>
          </a:ln>
          <a:effectLst/>
        </p:spPr>
        <p:txBody>
          <a:bodyPr vert="horz" wrap="square" lIns="0" tIns="-12696" rIns="0" bIns="-12696" numCol="1" rtlCol="0" anchor="ctr" anchorCtr="0" compatLnSpc="1">
            <a:prstTxWarp prst="textNoShape">
              <a:avLst/>
            </a:prstTxWarp>
            <a:spAutoFit/>
          </a:bodyPr>
          <a:lstStyle/>
          <a:p>
            <a:pPr marL="0" indent="0">
              <a:buNone/>
            </a:pPr>
            <a:r>
              <a:rPr lang="en-US" sz="2000" dirty="0">
                <a:solidFill>
                  <a:schemeClr val="bg1"/>
                </a:solidFill>
                <a:latin typeface="Calibri" panose="020F0502020204030204" pitchFamily="34" charset="0"/>
                <a:cs typeface="Calibri" panose="020F0502020204030204" pitchFamily="34" charset="0"/>
              </a:rPr>
              <a:t>There are no uniform rules in Austria for formal recognition of qualifications from abroad. </a:t>
            </a:r>
          </a:p>
          <a:p>
            <a:pPr marL="0" indent="0">
              <a:buNone/>
            </a:pPr>
            <a:r>
              <a:rPr lang="en-US" sz="2000" dirty="0">
                <a:solidFill>
                  <a:schemeClr val="bg1"/>
                </a:solidFill>
                <a:latin typeface="Calibri" panose="020F0502020204030204" pitchFamily="34" charset="0"/>
                <a:cs typeface="Calibri" panose="020F0502020204030204" pitchFamily="34" charset="0"/>
              </a:rPr>
              <a:t>The procedure applied for </a:t>
            </a:r>
            <a:r>
              <a:rPr lang="en-US" sz="2000" dirty="0" err="1">
                <a:solidFill>
                  <a:schemeClr val="bg1"/>
                </a:solidFill>
                <a:latin typeface="Calibri" panose="020F0502020204030204" pitchFamily="34" charset="0"/>
                <a:cs typeface="Calibri" panose="020F0502020204030204" pitchFamily="34" charset="0"/>
              </a:rPr>
              <a:t>recognising</a:t>
            </a:r>
            <a:r>
              <a:rPr lang="en-US" sz="2000" dirty="0">
                <a:solidFill>
                  <a:schemeClr val="bg1"/>
                </a:solidFill>
                <a:latin typeface="Calibri" panose="020F0502020204030204" pitchFamily="34" charset="0"/>
                <a:cs typeface="Calibri" panose="020F0502020204030204" pitchFamily="34" charset="0"/>
              </a:rPr>
              <a:t> qualifications (degrees) from abroad depends on the area for which the qualification is needed. </a:t>
            </a:r>
          </a:p>
          <a:p>
            <a:pPr marL="0" indent="0">
              <a:buNone/>
            </a:pPr>
            <a:r>
              <a:rPr lang="en-US" sz="2000" u="sng" dirty="0">
                <a:solidFill>
                  <a:schemeClr val="bg1"/>
                </a:solidFill>
                <a:latin typeface="Calibri" panose="020F0502020204030204" pitchFamily="34" charset="0"/>
                <a:cs typeface="Calibri" panose="020F0502020204030204" pitchFamily="34" charset="0"/>
              </a:rPr>
              <a:t>Austria distin</a:t>
            </a:r>
            <a:r>
              <a:rPr lang="en-US" sz="2000" dirty="0">
                <a:solidFill>
                  <a:schemeClr val="bg1"/>
                </a:solidFill>
                <a:latin typeface="Calibri" panose="020F0502020204030204" pitchFamily="34" charset="0"/>
                <a:cs typeface="Calibri" panose="020F0502020204030204" pitchFamily="34" charset="0"/>
              </a:rPr>
              <a:t>g</a:t>
            </a:r>
            <a:r>
              <a:rPr lang="en-US" sz="2000" u="sng" dirty="0">
                <a:solidFill>
                  <a:schemeClr val="bg1"/>
                </a:solidFill>
                <a:latin typeface="Calibri" panose="020F0502020204030204" pitchFamily="34" charset="0"/>
                <a:cs typeface="Calibri" panose="020F0502020204030204" pitchFamily="34" charset="0"/>
              </a:rPr>
              <a:t>uishes four t</a:t>
            </a:r>
            <a:r>
              <a:rPr lang="en-US" sz="2000" dirty="0">
                <a:solidFill>
                  <a:schemeClr val="bg1"/>
                </a:solidFill>
                <a:latin typeface="Calibri" panose="020F0502020204030204" pitchFamily="34" charset="0"/>
                <a:cs typeface="Calibri" panose="020F0502020204030204" pitchFamily="34" charset="0"/>
              </a:rPr>
              <a:t>yp</a:t>
            </a:r>
            <a:r>
              <a:rPr lang="en-US" sz="2000" u="sng" dirty="0">
                <a:solidFill>
                  <a:schemeClr val="bg1"/>
                </a:solidFill>
                <a:latin typeface="Calibri" panose="020F0502020204030204" pitchFamily="34" charset="0"/>
                <a:cs typeface="Calibri" panose="020F0502020204030204" pitchFamily="34" charset="0"/>
              </a:rPr>
              <a:t>es of reco</a:t>
            </a:r>
            <a:r>
              <a:rPr lang="en-US" sz="2000" dirty="0">
                <a:solidFill>
                  <a:schemeClr val="bg1"/>
                </a:solidFill>
                <a:latin typeface="Calibri" panose="020F0502020204030204" pitchFamily="34" charset="0"/>
                <a:cs typeface="Calibri" panose="020F0502020204030204" pitchFamily="34" charset="0"/>
              </a:rPr>
              <a:t>g</a:t>
            </a:r>
            <a:r>
              <a:rPr lang="en-US" sz="2000" u="sng" dirty="0">
                <a:solidFill>
                  <a:schemeClr val="bg1"/>
                </a:solidFill>
                <a:latin typeface="Calibri" panose="020F0502020204030204" pitchFamily="34" charset="0"/>
                <a:cs typeface="Calibri" panose="020F0502020204030204" pitchFamily="34" charset="0"/>
              </a:rPr>
              <a:t>nition:</a:t>
            </a:r>
          </a:p>
          <a:p>
            <a:pPr marL="0" indent="0">
              <a:buNone/>
            </a:pPr>
            <a:r>
              <a:rPr lang="en-US" sz="2000" u="sng" dirty="0">
                <a:solidFill>
                  <a:srgbClr val="FFFF00"/>
                </a:solidFill>
                <a:latin typeface="Calibri" panose="020F0502020204030204" pitchFamily="34" charset="0"/>
                <a:cs typeface="Calibri" panose="020F0502020204030204" pitchFamily="34" charset="0"/>
              </a:rPr>
              <a:t>1. Professional reco</a:t>
            </a:r>
            <a:r>
              <a:rPr lang="en-US" sz="2000" dirty="0">
                <a:solidFill>
                  <a:srgbClr val="FFFF00"/>
                </a:solidFill>
                <a:latin typeface="Calibri" panose="020F0502020204030204" pitchFamily="34" charset="0"/>
                <a:cs typeface="Calibri" panose="020F0502020204030204" pitchFamily="34" charset="0"/>
              </a:rPr>
              <a:t>g</a:t>
            </a:r>
            <a:r>
              <a:rPr lang="en-US" sz="2000" u="sng" dirty="0">
                <a:solidFill>
                  <a:srgbClr val="FFFF00"/>
                </a:solidFill>
                <a:latin typeface="Calibri" panose="020F0502020204030204" pitchFamily="34" charset="0"/>
                <a:cs typeface="Calibri" panose="020F0502020204030204" pitchFamily="34" charset="0"/>
              </a:rPr>
              <a:t>nition</a:t>
            </a:r>
            <a:r>
              <a:rPr lang="en-US" sz="2000" dirty="0">
                <a:solidFill>
                  <a:srgbClr val="FFFF00"/>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(professional accreditation) of regulated professions for the purposes of the EU Recognition Directive.</a:t>
            </a:r>
          </a:p>
          <a:p>
            <a:pPr marL="0" indent="0">
              <a:buNone/>
            </a:pPr>
            <a:r>
              <a:rPr lang="en-US" sz="2000" u="sng" dirty="0">
                <a:solidFill>
                  <a:srgbClr val="FFFF0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2. </a:t>
            </a:r>
            <a:r>
              <a:rPr lang="en-US" sz="2000" u="sng" dirty="0" err="1">
                <a:solidFill>
                  <a:srgbClr val="FFFF0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Nostrification</a:t>
            </a:r>
            <a:r>
              <a:rPr lang="en-US" sz="2000" dirty="0">
                <a:solidFill>
                  <a:srgbClr val="FFFF00"/>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of college and school-leaving certificates</a:t>
            </a:r>
          </a:p>
          <a:p>
            <a:pPr marL="0" indent="0">
              <a:buNone/>
            </a:pPr>
            <a:r>
              <a:rPr lang="en-US" sz="2000" u="sng" dirty="0">
                <a:solidFill>
                  <a:srgbClr val="FFFF0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3. Validation</a:t>
            </a:r>
            <a:r>
              <a:rPr lang="en-US" sz="2000" dirty="0">
                <a:solidFill>
                  <a:srgbClr val="FFFF00"/>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of academic degrees and diplomas for the purposes of exercising a profession</a:t>
            </a:r>
          </a:p>
          <a:p>
            <a:pPr marL="0" indent="0">
              <a:buNone/>
            </a:pPr>
            <a:r>
              <a:rPr lang="en-US" sz="2000" u="sng" dirty="0">
                <a:solidFill>
                  <a:srgbClr val="FFFF0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4. Accreditation</a:t>
            </a:r>
            <a:r>
              <a:rPr lang="en-US" sz="2000" dirty="0">
                <a:solidFill>
                  <a:srgbClr val="FFFF00"/>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of skilled trade certificates</a:t>
            </a:r>
            <a:endParaRPr lang="de-DE" altLang="de-DE" dirty="0">
              <a:solidFill>
                <a:schemeClr val="bg1"/>
              </a:solidFill>
              <a:latin typeface="Calibri" panose="020F0502020204030204" pitchFamily="34" charset="0"/>
              <a:cs typeface="Calibri" panose="020F0502020204030204" pitchFamily="34" charset="0"/>
            </a:endParaRPr>
          </a:p>
        </p:txBody>
      </p:sp>
      <p:sp>
        <p:nvSpPr>
          <p:cNvPr id="6" name="Titel 1">
            <a:extLst>
              <a:ext uri="{FF2B5EF4-FFF2-40B4-BE49-F238E27FC236}">
                <a16:creationId xmlns:a16="http://schemas.microsoft.com/office/drawing/2014/main" id="{BA97D21B-80CB-230F-7F47-DDBA62DD4429}"/>
              </a:ext>
            </a:extLst>
          </p:cNvPr>
          <p:cNvSpPr txBox="1">
            <a:spLocks/>
          </p:cNvSpPr>
          <p:nvPr/>
        </p:nvSpPr>
        <p:spPr>
          <a:xfrm>
            <a:off x="677334" y="6096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b="1" dirty="0">
                <a:latin typeface="Calibri" panose="020F0502020204030204" pitchFamily="34" charset="0"/>
                <a:ea typeface="Calibri" panose="020F0502020204030204" pitchFamily="34" charset="0"/>
              </a:rPr>
              <a:t>Opinions and recommendations</a:t>
            </a:r>
            <a:endParaRPr lang="de-AT" sz="5400" dirty="0"/>
          </a:p>
        </p:txBody>
      </p:sp>
    </p:spTree>
    <p:extLst>
      <p:ext uri="{BB962C8B-B14F-4D97-AF65-F5344CB8AC3E}">
        <p14:creationId xmlns:p14="http://schemas.microsoft.com/office/powerpoint/2010/main" val="2140948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75F6058B-3BF2-38A8-33C8-35CB248DB301}"/>
              </a:ext>
            </a:extLst>
          </p:cNvPr>
          <p:cNvSpPr>
            <a:spLocks noGrp="1" noChangeArrowheads="1"/>
          </p:cNvSpPr>
          <p:nvPr>
            <p:ph idx="1"/>
          </p:nvPr>
        </p:nvSpPr>
        <p:spPr bwMode="auto">
          <a:xfrm>
            <a:off x="677334" y="1930400"/>
            <a:ext cx="9089571" cy="1779983"/>
          </a:xfrm>
          <a:prstGeom prst="rect">
            <a:avLst/>
          </a:prstGeom>
          <a:noFill/>
          <a:ln>
            <a:noFill/>
          </a:ln>
          <a:effectLst/>
        </p:spPr>
        <p:txBody>
          <a:bodyPr vert="horz" wrap="square" lIns="0" tIns="-12696" rIns="0" bIns="-12696" numCol="1" rtlCol="0" anchor="ctr" anchorCtr="0" compatLnSpc="1">
            <a:prstTxWarp prst="textNoShape">
              <a:avLst/>
            </a:prstTxWarp>
            <a:spAutoFit/>
          </a:bodyPr>
          <a:lstStyle/>
          <a:p>
            <a:pPr marL="0" indent="0">
              <a:buNone/>
            </a:pPr>
            <a:r>
              <a:rPr lang="de-DE" altLang="de-DE" sz="2400" dirty="0">
                <a:solidFill>
                  <a:schemeClr val="bg1"/>
                </a:solidFill>
                <a:latin typeface="Calibri" panose="020F0502020204030204" pitchFamily="34" charset="0"/>
                <a:cs typeface="Calibri" panose="020F0502020204030204" pitchFamily="34" charset="0"/>
              </a:rPr>
              <a:t>Ad 1. </a:t>
            </a:r>
            <a:r>
              <a:rPr lang="de-DE" altLang="de-DE" sz="2400" b="1" dirty="0">
                <a:solidFill>
                  <a:schemeClr val="bg1"/>
                </a:solidFill>
                <a:latin typeface="Calibri" panose="020F0502020204030204" pitchFamily="34" charset="0"/>
                <a:cs typeface="Calibri" panose="020F0502020204030204" pitchFamily="34" charset="0"/>
              </a:rPr>
              <a:t>PROFESSIONAL RECOGNITION</a:t>
            </a:r>
          </a:p>
          <a:p>
            <a:pPr marL="0" indent="0">
              <a:buNone/>
            </a:pPr>
            <a:endParaRPr lang="en-US" sz="600" b="1" cap="all" dirty="0">
              <a:solidFill>
                <a:schemeClr val="bg1"/>
              </a:solidFill>
              <a:latin typeface="Calibri" panose="020F0502020204030204" pitchFamily="34" charset="0"/>
              <a:cs typeface="Calibri" panose="020F0502020204030204" pitchFamily="34" charset="0"/>
            </a:endParaRPr>
          </a:p>
          <a:p>
            <a:pPr marL="0" indent="0">
              <a:buNone/>
            </a:pPr>
            <a:endParaRPr lang="en-US" b="1" cap="all" dirty="0">
              <a:solidFill>
                <a:schemeClr val="bg1"/>
              </a:solidFill>
              <a:latin typeface="Calibri" panose="020F0502020204030204" pitchFamily="34" charset="0"/>
              <a:cs typeface="Calibri" panose="020F0502020204030204" pitchFamily="34" charset="0"/>
            </a:endParaRPr>
          </a:p>
          <a:p>
            <a:pPr marL="0" indent="0">
              <a:buNone/>
            </a:pPr>
            <a:r>
              <a:rPr lang="en-US" b="1" cap="all" dirty="0">
                <a:solidFill>
                  <a:schemeClr val="bg1"/>
                </a:solidFill>
                <a:latin typeface="Calibri" panose="020F0502020204030204" pitchFamily="34" charset="0"/>
                <a:cs typeface="Calibri" panose="020F0502020204030204" pitchFamily="34" charset="0"/>
              </a:rPr>
              <a:t>	</a:t>
            </a:r>
          </a:p>
          <a:p>
            <a:pPr marL="0" indent="0">
              <a:buNone/>
            </a:pPr>
            <a:r>
              <a:rPr lang="en-US" b="1" cap="all" dirty="0">
                <a:solidFill>
                  <a:schemeClr val="bg1"/>
                </a:solidFill>
                <a:latin typeface="Calibri" panose="020F0502020204030204" pitchFamily="34" charset="0"/>
                <a:cs typeface="Calibri" panose="020F0502020204030204" pitchFamily="34" charset="0"/>
              </a:rPr>
              <a:t>						NON-APPLICABLE FOR UNIVERSITY LEVEL</a:t>
            </a:r>
          </a:p>
        </p:txBody>
      </p:sp>
      <p:sp>
        <p:nvSpPr>
          <p:cNvPr id="7" name="Titel 1">
            <a:extLst>
              <a:ext uri="{FF2B5EF4-FFF2-40B4-BE49-F238E27FC236}">
                <a16:creationId xmlns:a16="http://schemas.microsoft.com/office/drawing/2014/main" id="{0908072C-3555-2347-68F3-F464C92CDCD3}"/>
              </a:ext>
            </a:extLst>
          </p:cNvPr>
          <p:cNvSpPr txBox="1">
            <a:spLocks/>
          </p:cNvSpPr>
          <p:nvPr/>
        </p:nvSpPr>
        <p:spPr>
          <a:xfrm>
            <a:off x="677334" y="6096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b="1" dirty="0">
                <a:latin typeface="Calibri" panose="020F0502020204030204" pitchFamily="34" charset="0"/>
                <a:ea typeface="Calibri" panose="020F0502020204030204" pitchFamily="34" charset="0"/>
              </a:rPr>
              <a:t>Opinions and recommendations</a:t>
            </a:r>
            <a:endParaRPr lang="de-AT" sz="5400" dirty="0"/>
          </a:p>
        </p:txBody>
      </p:sp>
    </p:spTree>
    <p:extLst>
      <p:ext uri="{BB962C8B-B14F-4D97-AF65-F5344CB8AC3E}">
        <p14:creationId xmlns:p14="http://schemas.microsoft.com/office/powerpoint/2010/main" val="1811295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75F6058B-3BF2-38A8-33C8-35CB248DB301}"/>
              </a:ext>
            </a:extLst>
          </p:cNvPr>
          <p:cNvSpPr>
            <a:spLocks noGrp="1" noChangeArrowheads="1"/>
          </p:cNvSpPr>
          <p:nvPr>
            <p:ph idx="1"/>
          </p:nvPr>
        </p:nvSpPr>
        <p:spPr bwMode="auto">
          <a:xfrm>
            <a:off x="320717" y="752856"/>
            <a:ext cx="9089571" cy="5119358"/>
          </a:xfrm>
          <a:prstGeom prst="rect">
            <a:avLst/>
          </a:prstGeom>
          <a:noFill/>
          <a:ln>
            <a:noFill/>
          </a:ln>
          <a:effectLst/>
        </p:spPr>
        <p:txBody>
          <a:bodyPr vert="horz" wrap="square" lIns="0" tIns="-12696" rIns="0" bIns="-12696" numCol="1" rtlCol="0" anchor="ctr" anchorCtr="0" compatLnSpc="1">
            <a:prstTxWarp prst="textNoShape">
              <a:avLst/>
            </a:prstTxWarp>
            <a:spAutoFit/>
          </a:bodyPr>
          <a:lstStyle/>
          <a:p>
            <a:pPr marL="0" indent="0">
              <a:buNone/>
            </a:pPr>
            <a:r>
              <a:rPr lang="de-DE" altLang="de-DE" dirty="0">
                <a:solidFill>
                  <a:schemeClr val="bg1"/>
                </a:solidFill>
                <a:latin typeface="Calibri" panose="020F0502020204030204" pitchFamily="34" charset="0"/>
                <a:cs typeface="Calibri" panose="020F0502020204030204" pitchFamily="34" charset="0"/>
              </a:rPr>
              <a:t>Ad 1 professional </a:t>
            </a:r>
            <a:r>
              <a:rPr lang="de-DE" altLang="de-DE" dirty="0" err="1">
                <a:solidFill>
                  <a:schemeClr val="bg1"/>
                </a:solidFill>
                <a:latin typeface="Calibri" panose="020F0502020204030204" pitchFamily="34" charset="0"/>
                <a:cs typeface="Calibri" panose="020F0502020204030204" pitchFamily="34" charset="0"/>
              </a:rPr>
              <a:t>recognition</a:t>
            </a:r>
            <a:endParaRPr lang="de-DE" altLang="de-DE" dirty="0">
              <a:solidFill>
                <a:schemeClr val="bg1"/>
              </a:solidFill>
              <a:latin typeface="Calibri" panose="020F0502020204030204" pitchFamily="34" charset="0"/>
              <a:cs typeface="Calibri" panose="020F0502020204030204" pitchFamily="34" charset="0"/>
            </a:endParaRPr>
          </a:p>
          <a:p>
            <a:pPr marL="0" indent="0">
              <a:buNone/>
            </a:pPr>
            <a:endParaRPr lang="en-US" sz="600" b="1" cap="all" dirty="0">
              <a:solidFill>
                <a:schemeClr val="bg1"/>
              </a:solidFill>
              <a:latin typeface="Calibri" panose="020F0502020204030204" pitchFamily="34" charset="0"/>
              <a:cs typeface="Calibri" panose="020F0502020204030204" pitchFamily="34" charset="0"/>
            </a:endParaRPr>
          </a:p>
          <a:p>
            <a:pPr marL="0" indent="0">
              <a:buNone/>
            </a:pPr>
            <a:r>
              <a:rPr lang="en-US" b="1" cap="all" dirty="0">
                <a:solidFill>
                  <a:schemeClr val="bg1"/>
                </a:solidFill>
                <a:latin typeface="Calibri" panose="020F0502020204030204" pitchFamily="34" charset="0"/>
                <a:cs typeface="Calibri" panose="020F0502020204030204" pitchFamily="34" charset="0"/>
              </a:rPr>
              <a:t>PROFESSIONAL RECOGNITION</a:t>
            </a:r>
          </a:p>
          <a:p>
            <a:pPr algn="l"/>
            <a:r>
              <a:rPr lang="en-US" dirty="0">
                <a:solidFill>
                  <a:schemeClr val="bg1"/>
                </a:solidFill>
                <a:latin typeface="Calibri" panose="020F0502020204030204" pitchFamily="34" charset="0"/>
                <a:cs typeface="Calibri" panose="020F0502020204030204" pitchFamily="34" charset="0"/>
              </a:rPr>
              <a:t>Formal recognition of professional qualifications (professional accreditation) is only possible in regulated professions. Regulated means that evidence of certain qualifications in particular professions is a prerequisite for being able to work in a profession in Austria. The following types of professional recognition exist under EU law depending on the type of regulated profession.</a:t>
            </a:r>
          </a:p>
          <a:p>
            <a:pPr marL="0" indent="0">
              <a:buNone/>
            </a:pPr>
            <a:r>
              <a:rPr lang="en-US" u="sng" dirty="0">
                <a:solidFill>
                  <a:srgbClr val="EF3339"/>
                </a:solidFill>
                <a:latin typeface="Calibri" panose="020F0502020204030204" pitchFamily="34" charset="0"/>
                <a:cs typeface="Calibri" panose="020F0502020204030204" pitchFamily="34" charset="0"/>
                <a:hlinkClick r:id="rId2"/>
              </a:rPr>
              <a:t>Recognition (accreditation)</a:t>
            </a:r>
            <a:r>
              <a:rPr lang="en-US" dirty="0">
                <a:solidFill>
                  <a:srgbClr val="546670"/>
                </a:solidFill>
                <a:latin typeface="Calibri" panose="020F0502020204030204" pitchFamily="34" charset="0"/>
                <a:cs typeface="Calibri" panose="020F0502020204030204" pitchFamily="34" charset="0"/>
              </a:rPr>
              <a:t> </a:t>
            </a:r>
            <a:r>
              <a:rPr lang="en-US" dirty="0">
                <a:solidFill>
                  <a:schemeClr val="bg1"/>
                </a:solidFill>
                <a:latin typeface="Calibri" panose="020F0502020204030204" pitchFamily="34" charset="0"/>
                <a:cs typeface="Calibri" panose="020F0502020204030204" pitchFamily="34" charset="0"/>
              </a:rPr>
              <a:t>of professional qualifications through a comparison with Austrian qualification requirements</a:t>
            </a:r>
          </a:p>
          <a:p>
            <a:pPr algn="l">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Automatic recognition based on corresponding training experience</a:t>
            </a:r>
          </a:p>
          <a:p>
            <a:pPr algn="l">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Notification of the cross-border provision of services (if the activity is only being exercised temporarily and no request is made to open a commercial establishment in Austria).</a:t>
            </a:r>
          </a:p>
          <a:p>
            <a:pPr algn="l"/>
            <a:r>
              <a:rPr lang="en-US" dirty="0">
                <a:solidFill>
                  <a:schemeClr val="bg1"/>
                </a:solidFill>
                <a:latin typeface="Calibri" panose="020F0502020204030204" pitchFamily="34" charset="0"/>
                <a:cs typeface="Calibri" panose="020F0502020204030204" pitchFamily="34" charset="0"/>
              </a:rPr>
              <a:t>The application office that should be contacted depends on whether the training or degrees were acquired in the European Union (EU), the European Economic Area (EEA), Switzerland or in a third country.  </a:t>
            </a:r>
            <a:endParaRPr lang="de-DE" altLang="de-DE" sz="1600" dirty="0">
              <a:solidFill>
                <a:schemeClr val="bg1"/>
              </a:solidFill>
              <a:latin typeface="Arial" panose="020B0604020202020204" pitchFamily="34" charset="0"/>
            </a:endParaRPr>
          </a:p>
        </p:txBody>
      </p:sp>
      <p:sp>
        <p:nvSpPr>
          <p:cNvPr id="6" name="Titel 1">
            <a:extLst>
              <a:ext uri="{FF2B5EF4-FFF2-40B4-BE49-F238E27FC236}">
                <a16:creationId xmlns:a16="http://schemas.microsoft.com/office/drawing/2014/main" id="{0427C494-A9D3-AB8E-695C-F900A49534FD}"/>
              </a:ext>
            </a:extLst>
          </p:cNvPr>
          <p:cNvSpPr txBox="1">
            <a:spLocks/>
          </p:cNvSpPr>
          <p:nvPr/>
        </p:nvSpPr>
        <p:spPr>
          <a:xfrm>
            <a:off x="320717" y="0"/>
            <a:ext cx="6501188" cy="7528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b="1" dirty="0">
                <a:latin typeface="Calibri" panose="020F0502020204030204" pitchFamily="34" charset="0"/>
                <a:ea typeface="Calibri" panose="020F0502020204030204" pitchFamily="34" charset="0"/>
              </a:rPr>
              <a:t>Opinions and recommendations</a:t>
            </a:r>
            <a:endParaRPr lang="de-AT" sz="5400" dirty="0"/>
          </a:p>
        </p:txBody>
      </p:sp>
    </p:spTree>
    <p:extLst>
      <p:ext uri="{BB962C8B-B14F-4D97-AF65-F5344CB8AC3E}">
        <p14:creationId xmlns:p14="http://schemas.microsoft.com/office/powerpoint/2010/main" val="3656461001"/>
      </p:ext>
    </p:extLst>
  </p:cSld>
  <p:clrMapOvr>
    <a:masterClrMapping/>
  </p:clrMapOvr>
</p:sld>
</file>

<file path=ppt/theme/theme1.xml><?xml version="1.0" encoding="utf-8"?>
<a:theme xmlns:a="http://schemas.openxmlformats.org/drawingml/2006/main" name="Facet">
  <a:themeElements>
    <a:clrScheme name="Custom 15">
      <a:dk1>
        <a:sysClr val="windowText" lastClr="000000"/>
      </a:dk1>
      <a:lt1>
        <a:sysClr val="window" lastClr="FFFFFF"/>
      </a:lt1>
      <a:dk2>
        <a:srgbClr val="2C3C43"/>
      </a:dk2>
      <a:lt2>
        <a:srgbClr val="EBEBEB"/>
      </a:lt2>
      <a:accent1>
        <a:srgbClr val="F4CE2C"/>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1322</Words>
  <Application>Microsoft Office PowerPoint</Application>
  <PresentationFormat>Breitbild</PresentationFormat>
  <Paragraphs>119</Paragraphs>
  <Slides>13</Slides>
  <Notes>0</Notes>
  <HiddenSlides>2</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13</vt:i4>
      </vt:variant>
    </vt:vector>
  </HeadingPairs>
  <TitlesOfParts>
    <vt:vector size="19" baseType="lpstr">
      <vt:lpstr>Arial</vt:lpstr>
      <vt:lpstr>Calibri</vt:lpstr>
      <vt:lpstr>Calibri Light</vt:lpstr>
      <vt:lpstr>Verdana</vt:lpstr>
      <vt:lpstr>Wingdings 3</vt:lpstr>
      <vt:lpstr>Facet</vt:lpstr>
      <vt:lpstr>Project acronym: MICROGUIDE Project full title: DEVELOPING GUIDELINES FOR THE IMPLEMENTATION OF MICRO-CREDENTIALS IN HIGHER EDUCATION  Project No. 2021-1-ProjectRS01-KA220-HED-000027585 Funding Scheme: Erasmus+</vt:lpstr>
      <vt:lpstr>Legal framework in AT</vt:lpstr>
      <vt:lpstr>Legal framework in AT</vt:lpstr>
      <vt:lpstr>Laws for recognition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Strelnicova Anastasia</dc:creator>
  <cp:lastModifiedBy>Dragan Maja</cp:lastModifiedBy>
  <cp:revision>116</cp:revision>
  <dcterms:created xsi:type="dcterms:W3CDTF">2021-04-14T08:15:31Z</dcterms:created>
  <dcterms:modified xsi:type="dcterms:W3CDTF">2022-11-29T10:54:26Z</dcterms:modified>
</cp:coreProperties>
</file>