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
  </p:notesMasterIdLst>
  <p:sldIdLst>
    <p:sldId id="357" r:id="rId2"/>
    <p:sldId id="341" r:id="rId3"/>
    <p:sldId id="348" r:id="rId4"/>
    <p:sldId id="3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79494"/>
  </p:normalViewPr>
  <p:slideViewPr>
    <p:cSldViewPr snapToGrid="0">
      <p:cViewPr varScale="1">
        <p:scale>
          <a:sx n="98" d="100"/>
          <a:sy n="98" d="100"/>
        </p:scale>
        <p:origin x="19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AC912-F541-3D41-9A2C-1034E5E3994F}" type="datetimeFigureOut">
              <a:rPr lang="ca-ES" smtClean="0"/>
              <a:t>1/12/22</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1A350-F9C6-E940-8355-33EB59E28227}" type="slidenum">
              <a:rPr lang="ca-ES" smtClean="0"/>
              <a:t>‹#›</a:t>
            </a:fld>
            <a:endParaRPr lang="ca-ES"/>
          </a:p>
        </p:txBody>
      </p:sp>
    </p:spTree>
    <p:extLst>
      <p:ext uri="{BB962C8B-B14F-4D97-AF65-F5344CB8AC3E}">
        <p14:creationId xmlns:p14="http://schemas.microsoft.com/office/powerpoint/2010/main" val="82180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a-ES" dirty="0" err="1"/>
              <a:t>https</a:t>
            </a:r>
            <a:r>
              <a:rPr lang="ca-ES" dirty="0"/>
              <a:t>://</a:t>
            </a:r>
            <a:r>
              <a:rPr lang="ca-ES" dirty="0" err="1"/>
              <a:t>www.aqu.cat</a:t>
            </a:r>
            <a:r>
              <a:rPr lang="ca-ES" dirty="0"/>
              <a:t>/en/</a:t>
            </a:r>
            <a:r>
              <a:rPr lang="ca-ES" dirty="0" err="1"/>
              <a:t>Universities</a:t>
            </a:r>
            <a:r>
              <a:rPr lang="ca-ES" dirty="0"/>
              <a:t>/</a:t>
            </a:r>
            <a:r>
              <a:rPr lang="ca-ES" dirty="0" err="1"/>
              <a:t>Programmes-Assessment</a:t>
            </a:r>
            <a:r>
              <a:rPr lang="ca-ES" dirty="0"/>
              <a:t>/Short-</a:t>
            </a:r>
            <a:r>
              <a:rPr lang="ca-ES" dirty="0" err="1"/>
              <a:t>learning</a:t>
            </a:r>
            <a:r>
              <a:rPr lang="ca-ES" dirty="0"/>
              <a:t>-</a:t>
            </a:r>
            <a:r>
              <a:rPr lang="ca-ES" dirty="0" err="1"/>
              <a:t>programmes</a:t>
            </a:r>
            <a:r>
              <a:rPr lang="ca-ES" dirty="0"/>
              <a:t>-Micro-</a:t>
            </a:r>
            <a:r>
              <a:rPr lang="ca-ES" dirty="0" err="1"/>
              <a:t>credentials</a:t>
            </a:r>
            <a:endParaRPr lang="ca-ES" dirty="0"/>
          </a:p>
          <a:p>
            <a:endParaRPr lang="ca-ES" dirty="0"/>
          </a:p>
          <a:p>
            <a:r>
              <a:rPr lang="ca-ES" dirty="0" err="1"/>
              <a:t>https</a:t>
            </a:r>
            <a:r>
              <a:rPr lang="ca-ES" dirty="0"/>
              <a:t>://</a:t>
            </a:r>
            <a:r>
              <a:rPr lang="ca-ES" dirty="0" err="1"/>
              <a:t>education.ec.europa.eu</a:t>
            </a:r>
            <a:r>
              <a:rPr lang="ca-ES" dirty="0"/>
              <a:t>/</a:t>
            </a:r>
            <a:r>
              <a:rPr lang="ca-ES" dirty="0" err="1"/>
              <a:t>education-levels</a:t>
            </a:r>
            <a:r>
              <a:rPr lang="ca-ES" dirty="0"/>
              <a:t>/</a:t>
            </a:r>
            <a:r>
              <a:rPr lang="ca-ES" dirty="0" err="1"/>
              <a:t>higher-education</a:t>
            </a:r>
            <a:r>
              <a:rPr lang="ca-ES" dirty="0"/>
              <a:t>/micro-</a:t>
            </a:r>
            <a:r>
              <a:rPr lang="ca-ES" dirty="0" err="1"/>
              <a:t>credentials</a:t>
            </a:r>
            <a:endParaRPr lang="ca-ES" dirty="0"/>
          </a:p>
          <a:p>
            <a:r>
              <a:rPr lang="ca-ES" dirty="0" err="1"/>
              <a:t>https</a:t>
            </a:r>
            <a:r>
              <a:rPr lang="ca-ES" dirty="0"/>
              <a:t>://</a:t>
            </a:r>
            <a:r>
              <a:rPr lang="ca-ES" dirty="0" err="1"/>
              <a:t>www.youtube.com</a:t>
            </a:r>
            <a:r>
              <a:rPr lang="ca-ES" dirty="0"/>
              <a:t>/</a:t>
            </a:r>
            <a:r>
              <a:rPr lang="ca-ES" dirty="0" err="1"/>
              <a:t>watch?v</a:t>
            </a:r>
            <a:r>
              <a:rPr lang="ca-ES" dirty="0"/>
              <a:t>=ZaPFuNCs9g8</a:t>
            </a:r>
          </a:p>
          <a:p>
            <a:r>
              <a:rPr lang="ca-ES" dirty="0" err="1"/>
              <a:t>https</a:t>
            </a:r>
            <a:r>
              <a:rPr lang="ca-ES" dirty="0"/>
              <a:t>://</a:t>
            </a:r>
            <a:r>
              <a:rPr lang="ca-ES" dirty="0" err="1"/>
              <a:t>microcredentials.eu</a:t>
            </a:r>
            <a:r>
              <a:rPr lang="ca-ES" dirty="0"/>
              <a:t>/</a:t>
            </a:r>
            <a:r>
              <a:rPr lang="ca-ES" dirty="0" err="1"/>
              <a:t>working-groups</a:t>
            </a:r>
            <a:r>
              <a:rPr lang="ca-ES" dirty="0"/>
              <a:t>/</a:t>
            </a:r>
            <a:r>
              <a:rPr lang="ca-ES" dirty="0" err="1"/>
              <a:t>working</a:t>
            </a:r>
            <a:r>
              <a:rPr lang="ca-ES" dirty="0"/>
              <a:t>-</a:t>
            </a:r>
            <a:r>
              <a:rPr lang="ca-ES" dirty="0" err="1"/>
              <a:t>group</a:t>
            </a:r>
            <a:r>
              <a:rPr lang="ca-ES" dirty="0"/>
              <a:t>-on-</a:t>
            </a:r>
            <a:r>
              <a:rPr lang="ca-ES" dirty="0" err="1"/>
              <a:t>qualifications</a:t>
            </a:r>
            <a:r>
              <a:rPr lang="ca-ES" dirty="0"/>
              <a:t>-</a:t>
            </a:r>
            <a:r>
              <a:rPr lang="ca-ES" dirty="0" err="1"/>
              <a:t>framework-and-ects</a:t>
            </a:r>
            <a:r>
              <a:rPr lang="ca-ES" dirty="0"/>
              <a:t>/</a:t>
            </a:r>
          </a:p>
          <a:p>
            <a:r>
              <a:rPr lang="ca-ES" dirty="0" err="1"/>
              <a:t>https</a:t>
            </a:r>
            <a:r>
              <a:rPr lang="ca-ES" dirty="0"/>
              <a:t>://uas4europe.eu/open-talk-the-european-approach-to-micro-credentials-8-march-2022/</a:t>
            </a:r>
          </a:p>
          <a:p>
            <a:r>
              <a:rPr lang="ca-ES" dirty="0" err="1"/>
              <a:t>https</a:t>
            </a:r>
            <a:r>
              <a:rPr lang="ca-ES" dirty="0"/>
              <a:t>://</a:t>
            </a:r>
            <a:r>
              <a:rPr lang="ca-ES" dirty="0" err="1"/>
              <a:t>seb.ktu.edu</a:t>
            </a:r>
            <a:r>
              <a:rPr lang="ca-ES" dirty="0"/>
              <a:t>/</a:t>
            </a:r>
            <a:r>
              <a:rPr lang="ca-ES" dirty="0" err="1"/>
              <a:t>projects</a:t>
            </a:r>
            <a:r>
              <a:rPr lang="ca-ES" dirty="0"/>
              <a:t>/skills4employability-enhancing-the-presence-of-soft-skills-in-higher-education-curricula/</a:t>
            </a:r>
          </a:p>
          <a:p>
            <a:endParaRPr lang="ca-ES" dirty="0"/>
          </a:p>
        </p:txBody>
      </p:sp>
      <p:sp>
        <p:nvSpPr>
          <p:cNvPr id="4" name="Slide Number Placeholder 3"/>
          <p:cNvSpPr>
            <a:spLocks noGrp="1"/>
          </p:cNvSpPr>
          <p:nvPr>
            <p:ph type="sldNum" sz="quarter" idx="5"/>
          </p:nvPr>
        </p:nvSpPr>
        <p:spPr/>
        <p:txBody>
          <a:bodyPr/>
          <a:lstStyle/>
          <a:p>
            <a:fld id="{8E451CE9-C098-274B-9BFD-36F44765E9CB}" type="slidenum">
              <a:rPr lang="ca-ES" smtClean="0"/>
              <a:t>2</a:t>
            </a:fld>
            <a:endParaRPr lang="ca-ES"/>
          </a:p>
        </p:txBody>
      </p:sp>
    </p:spTree>
    <p:extLst>
      <p:ext uri="{BB962C8B-B14F-4D97-AF65-F5344CB8AC3E}">
        <p14:creationId xmlns:p14="http://schemas.microsoft.com/office/powerpoint/2010/main" val="42324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F521A350-F9C6-E940-8355-33EB59E28227}" type="slidenum">
              <a:rPr lang="ca-ES" smtClean="0"/>
              <a:t>3</a:t>
            </a:fld>
            <a:endParaRPr lang="ca-ES"/>
          </a:p>
        </p:txBody>
      </p:sp>
    </p:spTree>
    <p:extLst>
      <p:ext uri="{BB962C8B-B14F-4D97-AF65-F5344CB8AC3E}">
        <p14:creationId xmlns:p14="http://schemas.microsoft.com/office/powerpoint/2010/main" val="105284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12372" y="2125471"/>
            <a:ext cx="10167257" cy="2117585"/>
          </a:xfrm>
        </p:spPr>
        <p:txBody>
          <a:bodyPr anchor="b">
            <a:normAutofit/>
          </a:bodyPr>
          <a:lstStyle>
            <a:lvl1pPr algn="ctr">
              <a:defRPr sz="4800"/>
            </a:lvl1pPr>
          </a:lstStyle>
          <a:p>
            <a:r>
              <a:rPr lang="es-ES" dirty="0"/>
              <a:t>Haga clic para modificar el estilo de título del patrón</a:t>
            </a:r>
            <a:endParaRPr lang="ca-ES" dirty="0"/>
          </a:p>
        </p:txBody>
      </p:sp>
      <p:sp>
        <p:nvSpPr>
          <p:cNvPr id="3" name="Subtítulo 2"/>
          <p:cNvSpPr>
            <a:spLocks noGrp="1"/>
          </p:cNvSpPr>
          <p:nvPr>
            <p:ph type="subTitle" idx="1"/>
          </p:nvPr>
        </p:nvSpPr>
        <p:spPr>
          <a:xfrm>
            <a:off x="1012372" y="4335132"/>
            <a:ext cx="10167257"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ca-ES"/>
          </a:p>
        </p:txBody>
      </p:sp>
      <p:pic>
        <p:nvPicPr>
          <p:cNvPr id="5" name="Picture 4">
            <a:extLst>
              <a:ext uri="{FF2B5EF4-FFF2-40B4-BE49-F238E27FC236}">
                <a16:creationId xmlns:a16="http://schemas.microsoft.com/office/drawing/2014/main" id="{3785F2F0-C1EB-CC7B-A7DD-C1CAA1ECAB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7" y="86998"/>
            <a:ext cx="3755571" cy="785021"/>
          </a:xfrm>
          <a:prstGeom prst="rect">
            <a:avLst/>
          </a:prstGeom>
        </p:spPr>
      </p:pic>
      <p:sp>
        <p:nvSpPr>
          <p:cNvPr id="6" name="TextBox 5">
            <a:extLst>
              <a:ext uri="{FF2B5EF4-FFF2-40B4-BE49-F238E27FC236}">
                <a16:creationId xmlns:a16="http://schemas.microsoft.com/office/drawing/2014/main" id="{BA3966BA-96F9-BAA1-15D8-87A685FECCEA}"/>
              </a:ext>
            </a:extLst>
          </p:cNvPr>
          <p:cNvSpPr txBox="1"/>
          <p:nvPr userDrawn="1"/>
        </p:nvSpPr>
        <p:spPr>
          <a:xfrm>
            <a:off x="108857" y="891068"/>
            <a:ext cx="6460177" cy="1015663"/>
          </a:xfrm>
          <a:prstGeom prst="rect">
            <a:avLst/>
          </a:prstGeom>
          <a:noFill/>
        </p:spPr>
        <p:txBody>
          <a:bodyPr wrap="square" rtlCol="0">
            <a:spAutoFit/>
          </a:bodyPr>
          <a:lstStyle/>
          <a:p>
            <a:r>
              <a:rPr lang="ca-ES" sz="1200" b="0" dirty="0"/>
              <a:t>Project </a:t>
            </a:r>
            <a:r>
              <a:rPr lang="ca-ES" sz="1200" b="0" dirty="0" err="1"/>
              <a:t>acronym</a:t>
            </a:r>
            <a:r>
              <a:rPr lang="ca-ES" sz="1200" b="0" dirty="0"/>
              <a:t>: MICROGUIDE</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b="0" dirty="0"/>
              <a:t>Project full </a:t>
            </a:r>
            <a:r>
              <a:rPr lang="ca-ES" sz="1200" b="0" dirty="0" err="1"/>
              <a:t>title</a:t>
            </a:r>
            <a:r>
              <a:rPr lang="ca-ES" sz="1200" b="0" dirty="0"/>
              <a:t>: </a:t>
            </a:r>
            <a:r>
              <a:rPr lang="en-US" sz="1200" b="0" kern="1200" dirty="0">
                <a:solidFill>
                  <a:schemeClr val="tx1"/>
                </a:solidFill>
                <a:effectLst/>
                <a:latin typeface="+mn-lt"/>
                <a:ea typeface="+mn-ea"/>
                <a:cs typeface="+mn-cs"/>
              </a:rPr>
              <a:t>DEVELOPING GUIDELINES FOR THE IMPLEMENTATION OF MICRO-CREDENTIALS IN HIGHER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Project No. 2021-1-RS01-KA220-HED-000027585 </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Funding Scheme: Erasmus+</a:t>
            </a:r>
          </a:p>
        </p:txBody>
      </p:sp>
    </p:spTree>
    <p:extLst>
      <p:ext uri="{BB962C8B-B14F-4D97-AF65-F5344CB8AC3E}">
        <p14:creationId xmlns:p14="http://schemas.microsoft.com/office/powerpoint/2010/main" val="247115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64709C02-98C8-4863-8D46-4F34B9A1D3E2}" type="datetime1">
              <a:rPr lang="ca-ES" smtClean="0"/>
              <a:t>1/12/22</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74093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46DA96F7-AE0F-48A7-A09D-838F29AE286C}" type="datetime1">
              <a:rPr lang="ca-ES" smtClean="0"/>
              <a:t>1/12/22</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3754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1/12/22</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04817040"/>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1/12/22</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404616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2717B933-89DB-4521-8A03-812A5028B13C}" type="datetime1">
              <a:rPr lang="ca-ES" smtClean="0"/>
              <a:t>1/12/22</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6686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A3B338C-EC81-4F70-8E4C-9CDAFEB6BDEC}" type="datetime1">
              <a:rPr lang="ca-ES" smtClean="0"/>
              <a:t>1/12/22</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427279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0726F440-C1F6-4981-984E-6FAAC817D4A7}" type="datetime1">
              <a:rPr lang="ca-ES" smtClean="0"/>
              <a:t>1/12/22</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66576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C466CC82-4689-467C-87C3-9C5FF3277A91}" type="datetime1">
              <a:rPr lang="ca-ES" smtClean="0"/>
              <a:t>1/12/22</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424360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33AFB3CF-B83D-407C-98C1-737185C32F72}" type="datetime1">
              <a:rPr lang="ca-ES" smtClean="0"/>
              <a:t>1/12/22</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0578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95BC11-FB4A-4C73-A3CF-D8C418C57C0B}" type="datetime1">
              <a:rPr lang="ca-ES" smtClean="0"/>
              <a:t>1/12/22</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403964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A606BD8-EE56-4623-9F8D-9C718CF1ED02}" type="datetime1">
              <a:rPr lang="ca-ES" smtClean="0"/>
              <a:t>1/12/22</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5567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EBBF1D4-281D-4CAF-8E95-02172409518C}" type="datetime1">
              <a:rPr lang="ca-ES" smtClean="0"/>
              <a:t>1/12/22</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7654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B9483-A2C9-4C20-BB60-DEEFB393F2B1}" type="datetime1">
              <a:rPr lang="ca-ES" smtClean="0"/>
              <a:t>1/12/22</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9157139"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BF81E-BCD6-4C3F-AAD2-3DA02DA55E41}" type="slidenum">
              <a:rPr lang="ca-ES" smtClean="0"/>
              <a:t>‹#›</a:t>
            </a:fld>
            <a:endParaRPr lang="ca-ES"/>
          </a:p>
        </p:txBody>
      </p:sp>
      <p:pic>
        <p:nvPicPr>
          <p:cNvPr id="7" name="Picture 6">
            <a:extLst>
              <a:ext uri="{FF2B5EF4-FFF2-40B4-BE49-F238E27FC236}">
                <a16:creationId xmlns:a16="http://schemas.microsoft.com/office/drawing/2014/main" id="{22625897-497B-DEBF-8812-C9D8333071E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850815" y="6254519"/>
            <a:ext cx="1485455" cy="508356"/>
          </a:xfrm>
          <a:prstGeom prst="rect">
            <a:avLst/>
          </a:prstGeom>
        </p:spPr>
      </p:pic>
      <p:pic>
        <p:nvPicPr>
          <p:cNvPr id="8" name="Picture 7">
            <a:extLst>
              <a:ext uri="{FF2B5EF4-FFF2-40B4-BE49-F238E27FC236}">
                <a16:creationId xmlns:a16="http://schemas.microsoft.com/office/drawing/2014/main" id="{BA0D289E-485F-8AE5-E43D-4280FA06D8CC}"/>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064621" y="6257026"/>
            <a:ext cx="1485456" cy="508356"/>
          </a:xfrm>
          <a:prstGeom prst="rect">
            <a:avLst/>
          </a:prstGeom>
        </p:spPr>
      </p:pic>
      <p:pic>
        <p:nvPicPr>
          <p:cNvPr id="12" name="Picture 11">
            <a:extLst>
              <a:ext uri="{FF2B5EF4-FFF2-40B4-BE49-F238E27FC236}">
                <a16:creationId xmlns:a16="http://schemas.microsoft.com/office/drawing/2014/main" id="{77DB8AC9-8FCE-6C3A-3219-04710BA8EBDB}"/>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5286568" y="6257026"/>
            <a:ext cx="1491819" cy="510533"/>
          </a:xfrm>
          <a:prstGeom prst="rect">
            <a:avLst/>
          </a:prstGeom>
        </p:spPr>
      </p:pic>
      <p:pic>
        <p:nvPicPr>
          <p:cNvPr id="14" name="Picture 13">
            <a:extLst>
              <a:ext uri="{FF2B5EF4-FFF2-40B4-BE49-F238E27FC236}">
                <a16:creationId xmlns:a16="http://schemas.microsoft.com/office/drawing/2014/main" id="{4F98ED80-0B25-1070-E916-F444D8D8A097}"/>
              </a:ext>
            </a:extLst>
          </p:cNvPr>
          <p:cNvPicPr>
            <a:picLocks noChangeAspect="1"/>
          </p:cNvPicPr>
          <p:nvPr userDrawn="1"/>
        </p:nvPicPr>
        <p:blipFill>
          <a:blip r:embed="rId18">
            <a:extLst>
              <a:ext uri="{28A0092B-C50C-407E-A947-70E740481C1C}">
                <a14:useLocalDpi xmlns:a14="http://schemas.microsoft.com/office/drawing/2010/main" val="0"/>
              </a:ext>
            </a:extLst>
          </a:blip>
          <a:srcRect l="10417" r="10417"/>
          <a:stretch/>
        </p:blipFill>
        <p:spPr>
          <a:xfrm>
            <a:off x="7501332" y="6270093"/>
            <a:ext cx="1352587" cy="500340"/>
          </a:xfrm>
          <a:prstGeom prst="rect">
            <a:avLst/>
          </a:prstGeom>
        </p:spPr>
      </p:pic>
      <p:pic>
        <p:nvPicPr>
          <p:cNvPr id="16" name="Picture 15">
            <a:extLst>
              <a:ext uri="{FF2B5EF4-FFF2-40B4-BE49-F238E27FC236}">
                <a16:creationId xmlns:a16="http://schemas.microsoft.com/office/drawing/2014/main" id="{2B80001D-2D27-180F-0650-D6985C5D57D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9971356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974690" y="2401556"/>
            <a:ext cx="10500527" cy="1995417"/>
          </a:xfrm>
        </p:spPr>
        <p:txBody>
          <a:bodyPr>
            <a:normAutofit fontScale="92500" lnSpcReduction="10000"/>
          </a:bodyPr>
          <a:lstStyle/>
          <a:p>
            <a:pPr algn="ctr">
              <a:lnSpc>
                <a:spcPct val="75000"/>
              </a:lnSpc>
              <a:spcBef>
                <a:spcPts val="0"/>
              </a:spcBef>
            </a:pPr>
            <a:r>
              <a:rPr lang="en-GB" sz="5600" dirty="0">
                <a:solidFill>
                  <a:schemeClr val="bg1"/>
                </a:solidFill>
                <a:latin typeface="+mj-lt"/>
                <a:cs typeface="Calibri Light" panose="020F0302020204030204" pitchFamily="34" charset="0"/>
              </a:rPr>
              <a:t>Analysis on MCs legal framework practice in Spain</a:t>
            </a:r>
            <a:br>
              <a:rPr lang="en-GB" sz="5600" dirty="0">
                <a:solidFill>
                  <a:schemeClr val="bg1"/>
                </a:solidFill>
                <a:latin typeface="+mj-lt"/>
                <a:cs typeface="Calibri Light" panose="020F0302020204030204" pitchFamily="34" charset="0"/>
              </a:rPr>
            </a:br>
            <a:br>
              <a:rPr lang="en-GB" sz="5600" dirty="0">
                <a:solidFill>
                  <a:schemeClr val="bg1"/>
                </a:solidFill>
                <a:latin typeface="+mj-lt"/>
                <a:cs typeface="Calibri Light" panose="020F0302020204030204" pitchFamily="34" charset="0"/>
              </a:rPr>
            </a:br>
            <a:r>
              <a:rPr lang="en-GB" sz="3400" dirty="0">
                <a:solidFill>
                  <a:schemeClr val="bg1"/>
                </a:solidFill>
                <a:latin typeface="+mj-lt"/>
                <a:cs typeface="Calibri Light" panose="020F0302020204030204" pitchFamily="34" charset="0"/>
              </a:rPr>
              <a:t>Lleida, 30 November 2022</a:t>
            </a:r>
            <a:endParaRPr lang="en-US" sz="3500" dirty="0">
              <a:latin typeface="+mj-lt"/>
              <a:cs typeface="Calibri Light" panose="020F0302020204030204" pitchFamily="34" charset="0"/>
            </a:endParaRPr>
          </a:p>
        </p:txBody>
      </p:sp>
      <p:sp>
        <p:nvSpPr>
          <p:cNvPr id="14" name="Rectangle 13"/>
          <p:cNvSpPr/>
          <p:nvPr/>
        </p:nvSpPr>
        <p:spPr>
          <a:xfrm>
            <a:off x="4171767" y="4436644"/>
            <a:ext cx="384846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Speaker: Ferran Badia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Institution: University of Lleida</a:t>
            </a:r>
          </a:p>
        </p:txBody>
      </p:sp>
    </p:spTree>
    <p:extLst>
      <p:ext uri="{BB962C8B-B14F-4D97-AF65-F5344CB8AC3E}">
        <p14:creationId xmlns:p14="http://schemas.microsoft.com/office/powerpoint/2010/main" val="364316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13CE66-8BFC-4906-E788-294810ECE482}"/>
              </a:ext>
            </a:extLst>
          </p:cNvPr>
          <p:cNvSpPr>
            <a:spLocks noGrp="1"/>
          </p:cNvSpPr>
          <p:nvPr>
            <p:ph type="sldNum" sz="quarter" idx="12"/>
          </p:nvPr>
        </p:nvSpPr>
        <p:spPr/>
        <p:txBody>
          <a:bodyPr/>
          <a:lstStyle/>
          <a:p>
            <a:fld id="{AC0BF81E-BCD6-4C3F-AAD2-3DA02DA55E41}" type="slidenum">
              <a:rPr lang="ca-ES" smtClean="0"/>
              <a:t>2</a:t>
            </a:fld>
            <a:endParaRPr lang="ca-ES"/>
          </a:p>
        </p:txBody>
      </p:sp>
      <p:sp>
        <p:nvSpPr>
          <p:cNvPr id="6" name="TextBox 5">
            <a:extLst>
              <a:ext uri="{FF2B5EF4-FFF2-40B4-BE49-F238E27FC236}">
                <a16:creationId xmlns:a16="http://schemas.microsoft.com/office/drawing/2014/main" id="{4A530CFE-9622-C62A-4519-9EF1881CDC89}"/>
              </a:ext>
            </a:extLst>
          </p:cNvPr>
          <p:cNvSpPr txBox="1"/>
          <p:nvPr/>
        </p:nvSpPr>
        <p:spPr>
          <a:xfrm>
            <a:off x="1170632" y="1009081"/>
            <a:ext cx="10304585" cy="1754326"/>
          </a:xfrm>
          <a:prstGeom prst="rect">
            <a:avLst/>
          </a:prstGeom>
          <a:noFill/>
        </p:spPr>
        <p:txBody>
          <a:bodyPr wrap="square">
            <a:spAutoFit/>
          </a:bodyPr>
          <a:lstStyle/>
          <a:p>
            <a:pPr algn="l"/>
            <a:r>
              <a:rPr lang="en-US" b="1" i="0" u="none" strike="noStrike" dirty="0">
                <a:solidFill>
                  <a:srgbClr val="003D4C"/>
                </a:solidFill>
                <a:effectLst/>
                <a:latin typeface="Montserrat" panose="020F0502020204030204" pitchFamily="34" charset="0"/>
              </a:rPr>
              <a:t>Short learning </a:t>
            </a:r>
            <a:r>
              <a:rPr lang="en-US" b="1" i="0" u="none" strike="noStrike" dirty="0" err="1">
                <a:solidFill>
                  <a:srgbClr val="003D4C"/>
                </a:solidFill>
                <a:effectLst/>
                <a:latin typeface="Montserrat" panose="020F0502020204030204" pitchFamily="34" charset="0"/>
              </a:rPr>
              <a:t>programmes</a:t>
            </a:r>
            <a:r>
              <a:rPr lang="en-US" b="1" i="0" u="none" strike="noStrike" dirty="0">
                <a:solidFill>
                  <a:srgbClr val="003D4C"/>
                </a:solidFill>
                <a:effectLst/>
                <a:latin typeface="Montserrat" panose="020F0502020204030204" pitchFamily="34" charset="0"/>
              </a:rPr>
              <a:t> - Micro-credentials</a:t>
            </a:r>
          </a:p>
          <a:p>
            <a:pPr algn="l"/>
            <a:endParaRPr lang="en-US" b="1" i="0" u="none" strike="noStrike" dirty="0">
              <a:solidFill>
                <a:srgbClr val="003D4C"/>
              </a:solidFill>
              <a:effectLst/>
              <a:latin typeface="Montserrat" panose="020F0502020204030204" pitchFamily="34" charset="0"/>
            </a:endParaRPr>
          </a:p>
          <a:p>
            <a:pPr algn="l"/>
            <a:r>
              <a:rPr lang="en-US" b="1" i="0" u="none" strike="noStrike" dirty="0">
                <a:solidFill>
                  <a:srgbClr val="000000"/>
                </a:solidFill>
                <a:effectLst/>
                <a:latin typeface="Montserrat" pitchFamily="2" charset="77"/>
              </a:rPr>
              <a:t>Short learning </a:t>
            </a:r>
            <a:r>
              <a:rPr lang="en-US" b="1" i="0" u="none" strike="noStrike" dirty="0" err="1">
                <a:solidFill>
                  <a:srgbClr val="000000"/>
                </a:solidFill>
                <a:effectLst/>
                <a:latin typeface="Montserrat" pitchFamily="2" charset="77"/>
              </a:rPr>
              <a:t>programmes</a:t>
            </a:r>
            <a:r>
              <a:rPr lang="en-US" b="1" i="0" u="none" strike="noStrike" dirty="0">
                <a:solidFill>
                  <a:srgbClr val="000000"/>
                </a:solidFill>
                <a:effectLst/>
                <a:latin typeface="Montserrat" pitchFamily="2" charset="77"/>
              </a:rPr>
              <a:t> (SLPs)</a:t>
            </a:r>
            <a:r>
              <a:rPr lang="en-US" b="0" i="0" u="none" strike="noStrike" dirty="0">
                <a:solidFill>
                  <a:srgbClr val="000000"/>
                </a:solidFill>
                <a:effectLst/>
                <a:latin typeface="Montserrat" pitchFamily="2" charset="77"/>
              </a:rPr>
              <a:t> are a type of course (unit, module, etc.) in a particular subject area that focus on specific societal needs which can be a part of larger degree </a:t>
            </a:r>
            <a:r>
              <a:rPr lang="en-US" b="0" i="0" u="none" strike="noStrike" dirty="0" err="1">
                <a:solidFill>
                  <a:srgbClr val="000000"/>
                </a:solidFill>
                <a:effectLst/>
                <a:latin typeface="Montserrat" pitchFamily="2" charset="77"/>
              </a:rPr>
              <a:t>programmes</a:t>
            </a:r>
            <a:r>
              <a:rPr lang="en-US" b="0" i="0" u="none" strike="noStrike" dirty="0">
                <a:solidFill>
                  <a:srgbClr val="000000"/>
                </a:solidFill>
                <a:effectLst/>
                <a:latin typeface="Montserrat" pitchFamily="2" charset="77"/>
              </a:rPr>
              <a:t>.</a:t>
            </a:r>
          </a:p>
          <a:p>
            <a:pPr algn="l"/>
            <a:r>
              <a:rPr lang="en-US" b="1" i="0" u="none" strike="noStrike" dirty="0">
                <a:solidFill>
                  <a:srgbClr val="000000"/>
                </a:solidFill>
                <a:effectLst/>
                <a:latin typeface="Montserrat" pitchFamily="2" charset="77"/>
              </a:rPr>
              <a:t>A micro-credential</a:t>
            </a:r>
            <a:r>
              <a:rPr lang="en-US" b="0" i="0" u="none" strike="noStrike" dirty="0">
                <a:solidFill>
                  <a:srgbClr val="000000"/>
                </a:solidFill>
                <a:effectLst/>
                <a:latin typeface="Montserrat" pitchFamily="2" charset="77"/>
              </a:rPr>
              <a:t> is proof of the learning outcomes acquired by students on an SLP.</a:t>
            </a:r>
          </a:p>
        </p:txBody>
      </p:sp>
      <p:sp>
        <p:nvSpPr>
          <p:cNvPr id="8" name="TextBox 7">
            <a:extLst>
              <a:ext uri="{FF2B5EF4-FFF2-40B4-BE49-F238E27FC236}">
                <a16:creationId xmlns:a16="http://schemas.microsoft.com/office/drawing/2014/main" id="{B5CF16D7-67F2-4D86-1C3D-3B9B4EF0DB90}"/>
              </a:ext>
            </a:extLst>
          </p:cNvPr>
          <p:cNvSpPr txBox="1"/>
          <p:nvPr/>
        </p:nvSpPr>
        <p:spPr>
          <a:xfrm>
            <a:off x="1170631" y="3001166"/>
            <a:ext cx="10304585" cy="646331"/>
          </a:xfrm>
          <a:prstGeom prst="rect">
            <a:avLst/>
          </a:prstGeom>
          <a:noFill/>
        </p:spPr>
        <p:txBody>
          <a:bodyPr wrap="square">
            <a:spAutoFit/>
          </a:bodyPr>
          <a:lstStyle/>
          <a:p>
            <a:r>
              <a:rPr lang="en-US" b="0" i="0" u="none" strike="noStrike" dirty="0">
                <a:solidFill>
                  <a:srgbClr val="000000"/>
                </a:solidFill>
                <a:effectLst/>
                <a:latin typeface="Montserrat" pitchFamily="2" charset="77"/>
              </a:rPr>
              <a:t>SLPs have evolved into an opportunity not only to establish bridges between the academic system and the professional world but also to promote lifelong learning.</a:t>
            </a:r>
            <a:endParaRPr lang="ca-ES" dirty="0"/>
          </a:p>
        </p:txBody>
      </p:sp>
    </p:spTree>
    <p:extLst>
      <p:ext uri="{BB962C8B-B14F-4D97-AF65-F5344CB8AC3E}">
        <p14:creationId xmlns:p14="http://schemas.microsoft.com/office/powerpoint/2010/main" val="210701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5FE2A-C327-916F-09D9-FB4024D687E4}"/>
              </a:ext>
            </a:extLst>
          </p:cNvPr>
          <p:cNvSpPr>
            <a:spLocks noGrp="1"/>
          </p:cNvSpPr>
          <p:nvPr>
            <p:ph type="sldNum" sz="quarter" idx="12"/>
          </p:nvPr>
        </p:nvSpPr>
        <p:spPr/>
        <p:txBody>
          <a:bodyPr/>
          <a:lstStyle/>
          <a:p>
            <a:fld id="{AC0BF81E-BCD6-4C3F-AAD2-3DA02DA55E41}" type="slidenum">
              <a:rPr lang="ca-ES" smtClean="0"/>
              <a:t>3</a:t>
            </a:fld>
            <a:endParaRPr lang="ca-ES"/>
          </a:p>
        </p:txBody>
      </p:sp>
      <p:pic>
        <p:nvPicPr>
          <p:cNvPr id="3" name="Picture 2">
            <a:extLst>
              <a:ext uri="{FF2B5EF4-FFF2-40B4-BE49-F238E27FC236}">
                <a16:creationId xmlns:a16="http://schemas.microsoft.com/office/drawing/2014/main" id="{D068E9FA-E075-58D0-A698-EB4B9971F148}"/>
              </a:ext>
            </a:extLst>
          </p:cNvPr>
          <p:cNvPicPr>
            <a:picLocks noChangeAspect="1"/>
          </p:cNvPicPr>
          <p:nvPr/>
        </p:nvPicPr>
        <p:blipFill>
          <a:blip r:embed="rId3"/>
          <a:stretch>
            <a:fillRect/>
          </a:stretch>
        </p:blipFill>
        <p:spPr>
          <a:xfrm>
            <a:off x="1810295" y="257677"/>
            <a:ext cx="8571411" cy="2987162"/>
          </a:xfrm>
          <a:prstGeom prst="rect">
            <a:avLst/>
          </a:prstGeom>
        </p:spPr>
      </p:pic>
      <p:sp>
        <p:nvSpPr>
          <p:cNvPr id="7" name="TextBox 6">
            <a:extLst>
              <a:ext uri="{FF2B5EF4-FFF2-40B4-BE49-F238E27FC236}">
                <a16:creationId xmlns:a16="http://schemas.microsoft.com/office/drawing/2014/main" id="{FF5411DE-978C-ED75-F564-702CCE799923}"/>
              </a:ext>
            </a:extLst>
          </p:cNvPr>
          <p:cNvSpPr txBox="1"/>
          <p:nvPr/>
        </p:nvSpPr>
        <p:spPr>
          <a:xfrm>
            <a:off x="557404" y="3932223"/>
            <a:ext cx="10770270" cy="1200329"/>
          </a:xfrm>
          <a:prstGeom prst="rect">
            <a:avLst/>
          </a:prstGeom>
          <a:noFill/>
        </p:spPr>
        <p:txBody>
          <a:bodyPr wrap="square">
            <a:spAutoFit/>
          </a:bodyPr>
          <a:lstStyle/>
          <a:p>
            <a:r>
              <a:rPr lang="ca-ES" sz="2400" dirty="0">
                <a:latin typeface="Montserrat" pitchFamily="2" charset="77"/>
              </a:rPr>
              <a:t>Royal </a:t>
            </a:r>
            <a:r>
              <a:rPr lang="ca-ES" sz="2400" dirty="0" err="1">
                <a:latin typeface="Montserrat" pitchFamily="2" charset="77"/>
              </a:rPr>
              <a:t>Decree</a:t>
            </a:r>
            <a:r>
              <a:rPr lang="ca-ES" sz="2400" dirty="0">
                <a:latin typeface="Montserrat" pitchFamily="2" charset="77"/>
              </a:rPr>
              <a:t> 822/2021, of </a:t>
            </a:r>
            <a:r>
              <a:rPr lang="ca-ES" sz="2400" dirty="0" err="1">
                <a:latin typeface="Montserrat" pitchFamily="2" charset="77"/>
              </a:rPr>
              <a:t>September</a:t>
            </a:r>
            <a:r>
              <a:rPr lang="ca-ES" sz="2400" dirty="0">
                <a:latin typeface="Montserrat" pitchFamily="2" charset="77"/>
              </a:rPr>
              <a:t> 28, </a:t>
            </a:r>
            <a:r>
              <a:rPr lang="ca-ES" sz="2400" dirty="0" err="1">
                <a:latin typeface="Montserrat" pitchFamily="2" charset="77"/>
              </a:rPr>
              <a:t>which</a:t>
            </a:r>
            <a:r>
              <a:rPr lang="ca-ES" sz="2400" dirty="0">
                <a:latin typeface="Montserrat" pitchFamily="2" charset="77"/>
              </a:rPr>
              <a:t> </a:t>
            </a:r>
            <a:r>
              <a:rPr lang="ca-ES" sz="2400" dirty="0" err="1">
                <a:latin typeface="Montserrat" pitchFamily="2" charset="77"/>
              </a:rPr>
              <a:t>establishes</a:t>
            </a:r>
            <a:r>
              <a:rPr lang="ca-ES" sz="2400" dirty="0">
                <a:latin typeface="Montserrat" pitchFamily="2" charset="77"/>
              </a:rPr>
              <a:t> </a:t>
            </a:r>
            <a:r>
              <a:rPr lang="ca-ES" sz="2400" dirty="0" err="1">
                <a:latin typeface="Montserrat" pitchFamily="2" charset="77"/>
              </a:rPr>
              <a:t>the</a:t>
            </a:r>
            <a:r>
              <a:rPr lang="ca-ES" sz="2400" dirty="0">
                <a:latin typeface="Montserrat" pitchFamily="2" charset="77"/>
              </a:rPr>
              <a:t> </a:t>
            </a:r>
            <a:r>
              <a:rPr lang="ca-ES" sz="2400" dirty="0" err="1">
                <a:latin typeface="Montserrat" pitchFamily="2" charset="77"/>
              </a:rPr>
              <a:t>organization</a:t>
            </a:r>
            <a:r>
              <a:rPr lang="ca-ES" sz="2400" dirty="0">
                <a:latin typeface="Montserrat" pitchFamily="2" charset="77"/>
              </a:rPr>
              <a:t> of </a:t>
            </a:r>
            <a:r>
              <a:rPr lang="ca-ES" sz="2400" dirty="0" err="1">
                <a:latin typeface="Montserrat" pitchFamily="2" charset="77"/>
              </a:rPr>
              <a:t>university</a:t>
            </a:r>
            <a:r>
              <a:rPr lang="ca-ES" sz="2400" dirty="0">
                <a:latin typeface="Montserrat" pitchFamily="2" charset="77"/>
              </a:rPr>
              <a:t> </a:t>
            </a:r>
            <a:r>
              <a:rPr lang="ca-ES" sz="2400" dirty="0" err="1">
                <a:latin typeface="Montserrat" pitchFamily="2" charset="77"/>
              </a:rPr>
              <a:t>education</a:t>
            </a:r>
            <a:r>
              <a:rPr lang="ca-ES" sz="2400" dirty="0">
                <a:latin typeface="Montserrat" pitchFamily="2" charset="77"/>
              </a:rPr>
              <a:t> </a:t>
            </a:r>
            <a:r>
              <a:rPr lang="ca-ES" sz="2400" dirty="0" err="1">
                <a:latin typeface="Montserrat" pitchFamily="2" charset="77"/>
              </a:rPr>
              <a:t>and</a:t>
            </a:r>
            <a:r>
              <a:rPr lang="ca-ES" sz="2400" dirty="0">
                <a:latin typeface="Montserrat" pitchFamily="2" charset="77"/>
              </a:rPr>
              <a:t> </a:t>
            </a:r>
            <a:r>
              <a:rPr lang="ca-ES" sz="2400" dirty="0" err="1">
                <a:latin typeface="Montserrat" pitchFamily="2" charset="77"/>
              </a:rPr>
              <a:t>the</a:t>
            </a:r>
            <a:r>
              <a:rPr lang="ca-ES" sz="2400" dirty="0">
                <a:latin typeface="Montserrat" pitchFamily="2" charset="77"/>
              </a:rPr>
              <a:t> </a:t>
            </a:r>
            <a:r>
              <a:rPr lang="ca-ES" sz="2400" dirty="0" err="1">
                <a:latin typeface="Montserrat" pitchFamily="2" charset="77"/>
              </a:rPr>
              <a:t>procedure</a:t>
            </a:r>
            <a:r>
              <a:rPr lang="ca-ES" sz="2400" dirty="0">
                <a:latin typeface="Montserrat" pitchFamily="2" charset="77"/>
              </a:rPr>
              <a:t> for </a:t>
            </a:r>
            <a:r>
              <a:rPr lang="ca-ES" sz="2400" dirty="0" err="1">
                <a:latin typeface="Montserrat" pitchFamily="2" charset="77"/>
              </a:rPr>
              <a:t>ensuring</a:t>
            </a:r>
            <a:r>
              <a:rPr lang="ca-ES" sz="2400" dirty="0">
                <a:latin typeface="Montserrat" pitchFamily="2" charset="77"/>
              </a:rPr>
              <a:t> </a:t>
            </a:r>
            <a:r>
              <a:rPr lang="ca-ES" sz="2400" dirty="0" err="1">
                <a:latin typeface="Montserrat" pitchFamily="2" charset="77"/>
              </a:rPr>
              <a:t>its</a:t>
            </a:r>
            <a:r>
              <a:rPr lang="ca-ES" sz="2400" dirty="0">
                <a:latin typeface="Montserrat" pitchFamily="2" charset="77"/>
              </a:rPr>
              <a:t> </a:t>
            </a:r>
            <a:r>
              <a:rPr lang="ca-ES" sz="2400" dirty="0" err="1">
                <a:latin typeface="Montserrat" pitchFamily="2" charset="77"/>
              </a:rPr>
              <a:t>quality</a:t>
            </a:r>
            <a:endParaRPr lang="ca-ES" sz="2400" dirty="0">
              <a:latin typeface="Montserrat" pitchFamily="2" charset="77"/>
            </a:endParaRPr>
          </a:p>
        </p:txBody>
      </p:sp>
    </p:spTree>
    <p:extLst>
      <p:ext uri="{BB962C8B-B14F-4D97-AF65-F5344CB8AC3E}">
        <p14:creationId xmlns:p14="http://schemas.microsoft.com/office/powerpoint/2010/main" val="80904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F53455-EB05-3A9F-A7B4-873A87C17824}"/>
              </a:ext>
            </a:extLst>
          </p:cNvPr>
          <p:cNvSpPr>
            <a:spLocks noGrp="1"/>
          </p:cNvSpPr>
          <p:nvPr>
            <p:ph type="sldNum" sz="quarter" idx="12"/>
          </p:nvPr>
        </p:nvSpPr>
        <p:spPr/>
        <p:txBody>
          <a:bodyPr/>
          <a:lstStyle/>
          <a:p>
            <a:fld id="{AC0BF81E-BCD6-4C3F-AAD2-3DA02DA55E41}" type="slidenum">
              <a:rPr lang="ca-ES" smtClean="0"/>
              <a:t>4</a:t>
            </a:fld>
            <a:endParaRPr lang="ca-ES"/>
          </a:p>
        </p:txBody>
      </p:sp>
      <p:sp>
        <p:nvSpPr>
          <p:cNvPr id="3" name="TextBox 2">
            <a:extLst>
              <a:ext uri="{FF2B5EF4-FFF2-40B4-BE49-F238E27FC236}">
                <a16:creationId xmlns:a16="http://schemas.microsoft.com/office/drawing/2014/main" id="{7F6B8F00-38BD-5671-6E5A-ECC2FBDA4CEA}"/>
              </a:ext>
            </a:extLst>
          </p:cNvPr>
          <p:cNvSpPr txBox="1"/>
          <p:nvPr/>
        </p:nvSpPr>
        <p:spPr>
          <a:xfrm>
            <a:off x="790989" y="909394"/>
            <a:ext cx="10511589" cy="954107"/>
          </a:xfrm>
          <a:prstGeom prst="rect">
            <a:avLst/>
          </a:prstGeom>
          <a:noFill/>
        </p:spPr>
        <p:txBody>
          <a:bodyPr wrap="square">
            <a:spAutoFit/>
          </a:bodyPr>
          <a:lstStyle/>
          <a:p>
            <a:r>
              <a:rPr lang="es-ES_tradnl" sz="1400">
                <a:solidFill>
                  <a:schemeClr val="bg2">
                    <a:lumMod val="50000"/>
                  </a:schemeClr>
                </a:solidFill>
                <a:effectLst/>
                <a:latin typeface="ArialMT"/>
              </a:rPr>
              <a:t>8. Igualmente, las universidades podrán impartir enseñanzas propias de menos de 15 ECTS que requieran o no titulación universitaria previa, en forma de microcredenciales o micromódulos, que permitan certificar resultados de aprendizaje ligados a actividades formativas de corta duración. En ningún caso estas enseñanzas podrán confundirse con las titulaciones ofertadas por los centros de Formación Profesional de Grado Medio o Grado Superior. </a:t>
            </a:r>
            <a:endParaRPr lang="es-ES_tradnl" sz="1400">
              <a:solidFill>
                <a:schemeClr val="bg2">
                  <a:lumMod val="50000"/>
                </a:schemeClr>
              </a:solidFill>
            </a:endParaRPr>
          </a:p>
        </p:txBody>
      </p:sp>
      <p:sp>
        <p:nvSpPr>
          <p:cNvPr id="4" name="TextBox 3">
            <a:extLst>
              <a:ext uri="{FF2B5EF4-FFF2-40B4-BE49-F238E27FC236}">
                <a16:creationId xmlns:a16="http://schemas.microsoft.com/office/drawing/2014/main" id="{CB1A9430-3564-7349-BAF5-1D174222C1EC}"/>
              </a:ext>
            </a:extLst>
          </p:cNvPr>
          <p:cNvSpPr txBox="1"/>
          <p:nvPr/>
        </p:nvSpPr>
        <p:spPr>
          <a:xfrm>
            <a:off x="790990" y="3270950"/>
            <a:ext cx="10511589" cy="2677656"/>
          </a:xfrm>
          <a:prstGeom prst="rect">
            <a:avLst/>
          </a:prstGeom>
          <a:noFill/>
        </p:spPr>
        <p:txBody>
          <a:bodyPr wrap="square">
            <a:spAutoFit/>
          </a:bodyPr>
          <a:lstStyle/>
          <a:p>
            <a:r>
              <a:rPr lang="en-GB" sz="2400">
                <a:latin typeface="Montserrat" pitchFamily="2" charset="77"/>
              </a:rPr>
              <a:t>8. Likewise, universities may teach their own courses of less than 15 ECTS that require or not a previous university degree, in the form of </a:t>
            </a:r>
            <a:r>
              <a:rPr lang="en-GB" sz="2400" b="1">
                <a:latin typeface="Montserrat" pitchFamily="2" charset="77"/>
              </a:rPr>
              <a:t>micro-credentials or micro-modules</a:t>
            </a:r>
            <a:r>
              <a:rPr lang="en-GB" sz="2400">
                <a:latin typeface="Montserrat" pitchFamily="2" charset="77"/>
              </a:rPr>
              <a:t>, which allow certifying learning outcomes linked to short-term training activities. In no case can these teachings be confused with the qualifications offered by the Intermediate or Higher Level Vocational Training centers.</a:t>
            </a:r>
          </a:p>
        </p:txBody>
      </p:sp>
      <p:sp>
        <p:nvSpPr>
          <p:cNvPr id="5" name="TextBox 4">
            <a:extLst>
              <a:ext uri="{FF2B5EF4-FFF2-40B4-BE49-F238E27FC236}">
                <a16:creationId xmlns:a16="http://schemas.microsoft.com/office/drawing/2014/main" id="{1A54F0E3-0642-5795-98F4-67CEE0861130}"/>
              </a:ext>
            </a:extLst>
          </p:cNvPr>
          <p:cNvSpPr txBox="1"/>
          <p:nvPr/>
        </p:nvSpPr>
        <p:spPr>
          <a:xfrm>
            <a:off x="662595" y="347761"/>
            <a:ext cx="6100010" cy="369332"/>
          </a:xfrm>
          <a:prstGeom prst="rect">
            <a:avLst/>
          </a:prstGeom>
          <a:noFill/>
        </p:spPr>
        <p:txBody>
          <a:bodyPr wrap="square">
            <a:spAutoFit/>
          </a:bodyPr>
          <a:lstStyle/>
          <a:p>
            <a:r>
              <a:rPr lang="en-US" sz="1800" dirty="0" err="1">
                <a:effectLst/>
                <a:latin typeface="ArialMT"/>
              </a:rPr>
              <a:t>Artículo</a:t>
            </a:r>
            <a:r>
              <a:rPr lang="en-US" sz="1800" dirty="0">
                <a:effectLst/>
                <a:latin typeface="ArialMT"/>
              </a:rPr>
              <a:t> 37. </a:t>
            </a:r>
            <a:r>
              <a:rPr lang="en-US" sz="1800" i="1" dirty="0">
                <a:effectLst/>
                <a:latin typeface="Arial" panose="020B0604020202020204" pitchFamily="34" charset="0"/>
              </a:rPr>
              <a:t>La </a:t>
            </a:r>
            <a:r>
              <a:rPr lang="en-US" sz="1800" i="1" dirty="0" err="1">
                <a:effectLst/>
                <a:latin typeface="Arial" panose="020B0604020202020204" pitchFamily="34" charset="0"/>
              </a:rPr>
              <a:t>formación</a:t>
            </a:r>
            <a:r>
              <a:rPr lang="en-US" sz="1800" i="1" dirty="0">
                <a:effectLst/>
                <a:latin typeface="Arial" panose="020B0604020202020204" pitchFamily="34" charset="0"/>
              </a:rPr>
              <a:t> </a:t>
            </a:r>
            <a:r>
              <a:rPr lang="en-US" sz="1800" i="1" dirty="0" err="1">
                <a:effectLst/>
                <a:latin typeface="Arial" panose="020B0604020202020204" pitchFamily="34" charset="0"/>
              </a:rPr>
              <a:t>permanente</a:t>
            </a:r>
            <a:r>
              <a:rPr lang="en-US" sz="1800" i="1" dirty="0">
                <a:effectLst/>
                <a:latin typeface="Arial" panose="020B0604020202020204" pitchFamily="34" charset="0"/>
              </a:rPr>
              <a:t>. </a:t>
            </a:r>
            <a:endParaRPr lang="en-US" dirty="0"/>
          </a:p>
        </p:txBody>
      </p:sp>
      <p:sp>
        <p:nvSpPr>
          <p:cNvPr id="6" name="TextBox 5">
            <a:extLst>
              <a:ext uri="{FF2B5EF4-FFF2-40B4-BE49-F238E27FC236}">
                <a16:creationId xmlns:a16="http://schemas.microsoft.com/office/drawing/2014/main" id="{A368C58C-3120-ACC9-EA74-D95E8DE18366}"/>
              </a:ext>
            </a:extLst>
          </p:cNvPr>
          <p:cNvSpPr txBox="1"/>
          <p:nvPr/>
        </p:nvSpPr>
        <p:spPr>
          <a:xfrm>
            <a:off x="790989" y="2493874"/>
            <a:ext cx="3433953" cy="369332"/>
          </a:xfrm>
          <a:prstGeom prst="rect">
            <a:avLst/>
          </a:prstGeom>
          <a:noFill/>
        </p:spPr>
        <p:txBody>
          <a:bodyPr wrap="none" rtlCol="0">
            <a:spAutoFit/>
          </a:bodyPr>
          <a:lstStyle/>
          <a:p>
            <a:r>
              <a:rPr lang="ca-ES" sz="1800" dirty="0">
                <a:latin typeface="Montserrat" pitchFamily="2" charset="77"/>
              </a:rPr>
              <a:t>Article 37, </a:t>
            </a:r>
            <a:r>
              <a:rPr lang="ca-ES" sz="1800" dirty="0" err="1">
                <a:latin typeface="Montserrat" pitchFamily="2" charset="77"/>
              </a:rPr>
              <a:t>Lifelong</a:t>
            </a:r>
            <a:r>
              <a:rPr lang="ca-ES" sz="1800" dirty="0">
                <a:latin typeface="Montserrat" pitchFamily="2" charset="77"/>
              </a:rPr>
              <a:t> </a:t>
            </a:r>
            <a:r>
              <a:rPr lang="ca-ES" sz="1800" dirty="0" err="1">
                <a:latin typeface="Montserrat" pitchFamily="2" charset="77"/>
              </a:rPr>
              <a:t>Learning</a:t>
            </a:r>
            <a:r>
              <a:rPr lang="ca-ES" sz="1800" dirty="0">
                <a:latin typeface="Montserrat" pitchFamily="2" charset="77"/>
              </a:rPr>
              <a:t>.</a:t>
            </a:r>
            <a:endParaRPr lang="ca-ES" dirty="0"/>
          </a:p>
        </p:txBody>
      </p:sp>
    </p:spTree>
    <p:extLst>
      <p:ext uri="{BB962C8B-B14F-4D97-AF65-F5344CB8AC3E}">
        <p14:creationId xmlns:p14="http://schemas.microsoft.com/office/powerpoint/2010/main" val="216903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D8F34-D1A9-CB0F-B218-F6136F3E5F9C}"/>
              </a:ext>
            </a:extLst>
          </p:cNvPr>
          <p:cNvSpPr>
            <a:spLocks noGrp="1"/>
          </p:cNvSpPr>
          <p:nvPr>
            <p:ph type="sldNum" sz="quarter" idx="12"/>
          </p:nvPr>
        </p:nvSpPr>
        <p:spPr/>
        <p:txBody>
          <a:bodyPr/>
          <a:lstStyle/>
          <a:p>
            <a:fld id="{AC0BF81E-BCD6-4C3F-AAD2-3DA02DA55E41}" type="slidenum">
              <a:rPr lang="ca-ES" smtClean="0"/>
              <a:t>5</a:t>
            </a:fld>
            <a:endParaRPr lang="ca-ES"/>
          </a:p>
        </p:txBody>
      </p:sp>
      <p:pic>
        <p:nvPicPr>
          <p:cNvPr id="3" name="Picture 2">
            <a:extLst>
              <a:ext uri="{FF2B5EF4-FFF2-40B4-BE49-F238E27FC236}">
                <a16:creationId xmlns:a16="http://schemas.microsoft.com/office/drawing/2014/main" id="{6DAD4629-0074-E336-CF46-FE70FC13D139}"/>
              </a:ext>
            </a:extLst>
          </p:cNvPr>
          <p:cNvPicPr>
            <a:picLocks noChangeAspect="1"/>
          </p:cNvPicPr>
          <p:nvPr/>
        </p:nvPicPr>
        <p:blipFill>
          <a:blip r:embed="rId2"/>
          <a:stretch>
            <a:fillRect/>
          </a:stretch>
        </p:blipFill>
        <p:spPr>
          <a:xfrm>
            <a:off x="360947" y="106612"/>
            <a:ext cx="3962400" cy="1600200"/>
          </a:xfrm>
          <a:prstGeom prst="rect">
            <a:avLst/>
          </a:prstGeom>
        </p:spPr>
      </p:pic>
      <p:sp>
        <p:nvSpPr>
          <p:cNvPr id="5" name="TextBox 4">
            <a:extLst>
              <a:ext uri="{FF2B5EF4-FFF2-40B4-BE49-F238E27FC236}">
                <a16:creationId xmlns:a16="http://schemas.microsoft.com/office/drawing/2014/main" id="{B7EC1D67-5AA8-0C36-BECF-CA3B917EE20C}"/>
              </a:ext>
            </a:extLst>
          </p:cNvPr>
          <p:cNvSpPr txBox="1"/>
          <p:nvPr/>
        </p:nvSpPr>
        <p:spPr>
          <a:xfrm>
            <a:off x="4428729" y="484391"/>
            <a:ext cx="7105774" cy="338554"/>
          </a:xfrm>
          <a:prstGeom prst="rect">
            <a:avLst/>
          </a:prstGeom>
          <a:noFill/>
        </p:spPr>
        <p:txBody>
          <a:bodyPr wrap="square">
            <a:spAutoFit/>
          </a:bodyPr>
          <a:lstStyle/>
          <a:p>
            <a:r>
              <a:rPr lang="en-US" sz="1600" b="1" dirty="0" err="1">
                <a:solidFill>
                  <a:schemeClr val="tx2"/>
                </a:solidFill>
                <a:effectLst/>
                <a:latin typeface="Arial" panose="020B0604020202020204" pitchFamily="34" charset="0"/>
              </a:rPr>
              <a:t>Anteproyecto</a:t>
            </a:r>
            <a:r>
              <a:rPr lang="en-US" sz="1600" b="1" dirty="0">
                <a:solidFill>
                  <a:schemeClr val="tx2"/>
                </a:solidFill>
                <a:effectLst/>
                <a:latin typeface="Arial" panose="020B0604020202020204" pitchFamily="34" charset="0"/>
              </a:rPr>
              <a:t> de Ley </a:t>
            </a:r>
            <a:r>
              <a:rPr lang="en-US" sz="1600" b="1" dirty="0" err="1">
                <a:solidFill>
                  <a:schemeClr val="tx2"/>
                </a:solidFill>
                <a:effectLst/>
                <a:latin typeface="Arial" panose="020B0604020202020204" pitchFamily="34" charset="0"/>
              </a:rPr>
              <a:t>Orgánica</a:t>
            </a:r>
            <a:r>
              <a:rPr lang="en-US" sz="1600" b="1" dirty="0">
                <a:solidFill>
                  <a:schemeClr val="tx2"/>
                </a:solidFill>
                <a:effectLst/>
                <a:latin typeface="Arial" panose="020B0604020202020204" pitchFamily="34" charset="0"/>
              </a:rPr>
              <a:t> del Sistema Universitario </a:t>
            </a:r>
            <a:endParaRPr lang="en-US" sz="1600" dirty="0">
              <a:solidFill>
                <a:schemeClr val="tx2"/>
              </a:solidFill>
            </a:endParaRPr>
          </a:p>
        </p:txBody>
      </p:sp>
      <p:sp>
        <p:nvSpPr>
          <p:cNvPr id="7" name="TextBox 6">
            <a:extLst>
              <a:ext uri="{FF2B5EF4-FFF2-40B4-BE49-F238E27FC236}">
                <a16:creationId xmlns:a16="http://schemas.microsoft.com/office/drawing/2014/main" id="{5B57EC04-0185-14A7-2F9A-2055B2318204}"/>
              </a:ext>
            </a:extLst>
          </p:cNvPr>
          <p:cNvSpPr txBox="1"/>
          <p:nvPr/>
        </p:nvSpPr>
        <p:spPr>
          <a:xfrm>
            <a:off x="4454853" y="876206"/>
            <a:ext cx="7105774" cy="461665"/>
          </a:xfrm>
          <a:prstGeom prst="rect">
            <a:avLst/>
          </a:prstGeom>
          <a:noFill/>
        </p:spPr>
        <p:txBody>
          <a:bodyPr wrap="square">
            <a:spAutoFit/>
          </a:bodyPr>
          <a:lstStyle/>
          <a:p>
            <a:r>
              <a:rPr lang="ca-ES" sz="2400" dirty="0" err="1">
                <a:latin typeface="Montserrat" pitchFamily="2" charset="77"/>
              </a:rPr>
              <a:t>Draft</a:t>
            </a:r>
            <a:r>
              <a:rPr lang="ca-ES" sz="2400" dirty="0">
                <a:latin typeface="Montserrat" pitchFamily="2" charset="77"/>
              </a:rPr>
              <a:t> </a:t>
            </a:r>
            <a:r>
              <a:rPr lang="ca-ES" sz="2400" dirty="0" err="1">
                <a:latin typeface="Montserrat" pitchFamily="2" charset="77"/>
              </a:rPr>
              <a:t>Organic</a:t>
            </a:r>
            <a:r>
              <a:rPr lang="ca-ES" sz="2400" dirty="0">
                <a:latin typeface="Montserrat" pitchFamily="2" charset="77"/>
              </a:rPr>
              <a:t> Law of </a:t>
            </a:r>
            <a:r>
              <a:rPr lang="ca-ES" sz="2400" dirty="0" err="1">
                <a:latin typeface="Montserrat" pitchFamily="2" charset="77"/>
              </a:rPr>
              <a:t>the</a:t>
            </a:r>
            <a:r>
              <a:rPr lang="ca-ES" sz="2400" dirty="0">
                <a:latin typeface="Montserrat" pitchFamily="2" charset="77"/>
              </a:rPr>
              <a:t> University System</a:t>
            </a:r>
          </a:p>
        </p:txBody>
      </p:sp>
      <p:sp>
        <p:nvSpPr>
          <p:cNvPr id="10" name="TextBox 9">
            <a:extLst>
              <a:ext uri="{FF2B5EF4-FFF2-40B4-BE49-F238E27FC236}">
                <a16:creationId xmlns:a16="http://schemas.microsoft.com/office/drawing/2014/main" id="{122869B1-DB1A-FCE4-B98F-381D7AA3B101}"/>
              </a:ext>
            </a:extLst>
          </p:cNvPr>
          <p:cNvSpPr txBox="1"/>
          <p:nvPr/>
        </p:nvSpPr>
        <p:spPr>
          <a:xfrm>
            <a:off x="360946" y="1599045"/>
            <a:ext cx="11447876" cy="1200329"/>
          </a:xfrm>
          <a:prstGeom prst="rect">
            <a:avLst/>
          </a:prstGeom>
          <a:noFill/>
        </p:spPr>
        <p:txBody>
          <a:bodyPr wrap="square">
            <a:spAutoFit/>
          </a:bodyPr>
          <a:lstStyle/>
          <a:p>
            <a:r>
              <a:rPr lang="es-ES_tradnl" sz="1200" b="1">
                <a:solidFill>
                  <a:schemeClr val="bg2">
                    <a:lumMod val="50000"/>
                  </a:schemeClr>
                </a:solidFill>
                <a:effectLst/>
                <a:latin typeface="Arial" panose="020B0604020202020204" pitchFamily="34" charset="0"/>
              </a:rPr>
              <a:t>Artículo 7. </a:t>
            </a:r>
            <a:r>
              <a:rPr lang="es-ES_tradnl" sz="1200" i="1">
                <a:solidFill>
                  <a:schemeClr val="bg2">
                    <a:lumMod val="50000"/>
                  </a:schemeClr>
                </a:solidFill>
                <a:effectLst/>
                <a:latin typeface="Arial" panose="020B0604020202020204" pitchFamily="34" charset="0"/>
              </a:rPr>
              <a:t>Los títulos universitarios </a:t>
            </a:r>
            <a:endParaRPr lang="es-ES_tradnl" sz="1200">
              <a:solidFill>
                <a:schemeClr val="bg2">
                  <a:lumMod val="50000"/>
                </a:schemeClr>
              </a:solidFill>
              <a:effectLst/>
            </a:endParaRPr>
          </a:p>
          <a:p>
            <a:r>
              <a:rPr lang="es-ES_tradnl" sz="1200">
                <a:solidFill>
                  <a:schemeClr val="bg2">
                    <a:lumMod val="50000"/>
                  </a:schemeClr>
                </a:solidFill>
                <a:effectLst/>
                <a:latin typeface="ArialMT"/>
              </a:rPr>
              <a:t>1. Las universidades impartirán enseñanzas conducentes a la obtención de títulos universitarios oficiales, con validez y eficacia en todo el territorio nacional, y podrán impartir enseñanzas conducentes a la obtención de títulos propios, incluidos los de formación a lo largo de la vida, en los términos establecidos reglamentariamente. </a:t>
            </a:r>
            <a:endParaRPr lang="es-ES_tradnl" sz="1200">
              <a:solidFill>
                <a:schemeClr val="bg2">
                  <a:lumMod val="50000"/>
                </a:schemeClr>
              </a:solidFill>
              <a:effectLst/>
            </a:endParaRPr>
          </a:p>
          <a:p>
            <a:r>
              <a:rPr lang="es-ES_tradnl" sz="1200">
                <a:solidFill>
                  <a:schemeClr val="bg2">
                    <a:lumMod val="50000"/>
                  </a:schemeClr>
                </a:solidFill>
                <a:effectLst/>
                <a:latin typeface="ArialMT"/>
              </a:rPr>
              <a:t>La formación a lo largo de la vida podrá desarrollarse mediante distintas modalidades de enseñanza, incluidas microcredenciales, microgrados u otros programas de corta duración. </a:t>
            </a:r>
            <a:endParaRPr lang="es-ES_tradnl" sz="1200">
              <a:solidFill>
                <a:schemeClr val="bg2">
                  <a:lumMod val="50000"/>
                </a:schemeClr>
              </a:solidFill>
              <a:effectLst/>
            </a:endParaRPr>
          </a:p>
          <a:p>
            <a:r>
              <a:rPr lang="es-ES_tradnl" sz="1200">
                <a:solidFill>
                  <a:schemeClr val="bg2">
                    <a:lumMod val="50000"/>
                  </a:schemeClr>
                </a:solidFill>
                <a:effectLst/>
                <a:latin typeface="ArialMT"/>
              </a:rPr>
              <a:t>2. Todos los títulos universitarios deberán reunir los estándares de calidad establecidos en el Espacio Europeo de Educación Superior. </a:t>
            </a:r>
            <a:endParaRPr lang="es-ES_tradnl" sz="1200">
              <a:solidFill>
                <a:schemeClr val="bg2">
                  <a:lumMod val="50000"/>
                </a:schemeClr>
              </a:solidFill>
              <a:effectLst/>
            </a:endParaRPr>
          </a:p>
        </p:txBody>
      </p:sp>
      <p:sp>
        <p:nvSpPr>
          <p:cNvPr id="11" name="TextBox 10">
            <a:extLst>
              <a:ext uri="{FF2B5EF4-FFF2-40B4-BE49-F238E27FC236}">
                <a16:creationId xmlns:a16="http://schemas.microsoft.com/office/drawing/2014/main" id="{A41D4C11-149E-29F3-32D9-AC6748B546E2}"/>
              </a:ext>
            </a:extLst>
          </p:cNvPr>
          <p:cNvSpPr txBox="1"/>
          <p:nvPr/>
        </p:nvSpPr>
        <p:spPr>
          <a:xfrm>
            <a:off x="360946" y="3014534"/>
            <a:ext cx="11447876" cy="2554545"/>
          </a:xfrm>
          <a:prstGeom prst="rect">
            <a:avLst/>
          </a:prstGeom>
          <a:noFill/>
        </p:spPr>
        <p:txBody>
          <a:bodyPr wrap="square">
            <a:spAutoFit/>
          </a:bodyPr>
          <a:lstStyle/>
          <a:p>
            <a:r>
              <a:rPr lang="en-GB" sz="2000" b="1">
                <a:latin typeface="Montserrat" pitchFamily="2" charset="77"/>
              </a:rPr>
              <a:t>Article 7. University degrees</a:t>
            </a:r>
          </a:p>
          <a:p>
            <a:r>
              <a:rPr lang="en-GB" sz="2000">
                <a:latin typeface="Montserrat" pitchFamily="2" charset="77"/>
              </a:rPr>
              <a:t>1. Universities will teach courses leading to obtaining official university degrees, valid and effective throughout the national territory, and may teach courses leading to obtaining their own degrees, including lifelong training courses, in the terms established by law.</a:t>
            </a:r>
          </a:p>
          <a:p>
            <a:r>
              <a:rPr lang="en-GB" sz="2000">
                <a:latin typeface="Montserrat" pitchFamily="2" charset="77"/>
              </a:rPr>
              <a:t>Lifelong learning may be developed through different teaching modalities, including </a:t>
            </a:r>
            <a:r>
              <a:rPr lang="en-GB" sz="2000" b="1">
                <a:latin typeface="Montserrat" pitchFamily="2" charset="77"/>
              </a:rPr>
              <a:t>micro-credentials</a:t>
            </a:r>
            <a:r>
              <a:rPr lang="en-GB" sz="2000">
                <a:latin typeface="Montserrat" pitchFamily="2" charset="77"/>
              </a:rPr>
              <a:t>, micro-degrees or other short-term programmes.</a:t>
            </a:r>
          </a:p>
          <a:p>
            <a:r>
              <a:rPr lang="en-GB" sz="2000">
                <a:latin typeface="Montserrat" pitchFamily="2" charset="77"/>
              </a:rPr>
              <a:t>2. All university degrees must meet the quality standards established in the European Higher Education Area.</a:t>
            </a:r>
          </a:p>
        </p:txBody>
      </p:sp>
    </p:spTree>
    <p:extLst>
      <p:ext uri="{BB962C8B-B14F-4D97-AF65-F5344CB8AC3E}">
        <p14:creationId xmlns:p14="http://schemas.microsoft.com/office/powerpoint/2010/main" val="3299035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2271</TotalTime>
  <Words>594</Words>
  <Application>Microsoft Macintosh PowerPoint</Application>
  <PresentationFormat>Widescreen</PresentationFormat>
  <Paragraphs>37</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ArialMT</vt:lpstr>
      <vt:lpstr>Calibri</vt:lpstr>
      <vt:lpstr>Calibri Light</vt:lpstr>
      <vt:lpstr>Montserrat</vt:lpstr>
      <vt:lpstr>Tema de Office</vt:lpstr>
      <vt:lpstr>Project acronym: MICROGUIDE Project full title: DEVELOPING GUIDELINES FOR THE IMPLEMENTATION OF MICRO-CREDENTIALS IN HIGHER EDUCATION  Project No. 2021-1-ProjectRS01-KA220-HED-000027585 Funding Scheme: Erasmus+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Ferran Badia</cp:lastModifiedBy>
  <cp:revision>45</cp:revision>
  <dcterms:created xsi:type="dcterms:W3CDTF">2021-04-14T08:15:31Z</dcterms:created>
  <dcterms:modified xsi:type="dcterms:W3CDTF">2022-12-01T09:01:09Z</dcterms:modified>
</cp:coreProperties>
</file>