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9" r:id="rId1"/>
  </p:sldMasterIdLst>
  <p:notesMasterIdLst>
    <p:notesMasterId r:id="rId22"/>
  </p:notesMasterIdLst>
  <p:sldIdLst>
    <p:sldId id="256" r:id="rId2"/>
    <p:sldId id="364" r:id="rId3"/>
    <p:sldId id="411" r:id="rId4"/>
    <p:sldId id="412" r:id="rId5"/>
    <p:sldId id="413" r:id="rId6"/>
    <p:sldId id="415" r:id="rId7"/>
    <p:sldId id="414" r:id="rId8"/>
    <p:sldId id="416" r:id="rId9"/>
    <p:sldId id="417" r:id="rId10"/>
    <p:sldId id="418" r:id="rId11"/>
    <p:sldId id="419" r:id="rId12"/>
    <p:sldId id="405" r:id="rId13"/>
    <p:sldId id="406" r:id="rId14"/>
    <p:sldId id="407" r:id="rId15"/>
    <p:sldId id="408" r:id="rId16"/>
    <p:sldId id="409" r:id="rId17"/>
    <p:sldId id="410" r:id="rId18"/>
    <p:sldId id="393" r:id="rId19"/>
    <p:sldId id="384" r:id="rId20"/>
    <p:sldId id="34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255"/>
    <a:srgbClr val="265068"/>
    <a:srgbClr val="2A5872"/>
    <a:srgbClr val="316079"/>
    <a:srgbClr val="3A667E"/>
    <a:srgbClr val="40708B"/>
    <a:srgbClr val="497B95"/>
    <a:srgbClr val="477993"/>
    <a:srgbClr val="2D627E"/>
    <a:srgbClr val="4A95B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38" autoAdjust="0"/>
    <p:restoredTop sz="95388" autoAdjust="0"/>
  </p:normalViewPr>
  <p:slideViewPr>
    <p:cSldViewPr snapToGrid="0">
      <p:cViewPr varScale="1">
        <p:scale>
          <a:sx n="111" d="100"/>
          <a:sy n="111" d="100"/>
        </p:scale>
        <p:origin x="316" y="56"/>
      </p:cViewPr>
      <p:guideLst/>
    </p:cSldViewPr>
  </p:slideViewPr>
  <p:outlineViewPr>
    <p:cViewPr>
      <p:scale>
        <a:sx n="33" d="100"/>
        <a:sy n="33" d="100"/>
      </p:scale>
      <p:origin x="0" y="-4382"/>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EB5181-5E59-412A-A5B2-FEC1F201CCE8}" type="datetimeFigureOut">
              <a:rPr lang="en-US" smtClean="0"/>
              <a:t>2/1/2023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446EF2-333B-4906-B381-0A67BC0552F3}" type="slidenum">
              <a:rPr lang="en-US" smtClean="0"/>
              <a:t>‹#›</a:t>
            </a:fld>
            <a:endParaRPr lang="en-US" dirty="0"/>
          </a:p>
        </p:txBody>
      </p:sp>
    </p:spTree>
    <p:extLst>
      <p:ext uri="{BB962C8B-B14F-4D97-AF65-F5344CB8AC3E}">
        <p14:creationId xmlns:p14="http://schemas.microsoft.com/office/powerpoint/2010/main" val="275392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DB9483-A2C9-4C20-BB60-DEEFB393F2B1}" type="datetime1">
              <a:rPr lang="ca-ES" smtClean="0"/>
              <a:t>1/2/2023</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2620674055"/>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DB9483-A2C9-4C20-BB60-DEEFB393F2B1}" type="datetime1">
              <a:rPr lang="ca-ES" smtClean="0"/>
              <a:t>1/2/2023</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253612929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DB9483-A2C9-4C20-BB60-DEEFB393F2B1}" type="datetime1">
              <a:rPr lang="ca-ES" smtClean="0"/>
              <a:t>1/2/2023</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2250409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4" y="1391215"/>
            <a:ext cx="8596668" cy="2595460"/>
          </a:xfrm>
        </p:spPr>
        <p:txBody>
          <a:bodyPr anchor="b">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4" y="4212509"/>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DB9483-A2C9-4C20-BB60-DEEFB393F2B1}" type="datetime1">
              <a:rPr lang="ca-ES" smtClean="0"/>
              <a:t>1/2/2023</a:t>
            </a:fld>
            <a:endParaRPr lang="ca-ES"/>
          </a:p>
        </p:txBody>
      </p:sp>
      <p:sp>
        <p:nvSpPr>
          <p:cNvPr id="5" name="Footer Placeholder 4"/>
          <p:cNvSpPr>
            <a:spLocks noGrp="1"/>
          </p:cNvSpPr>
          <p:nvPr>
            <p:ph type="ftr" sz="quarter" idx="11"/>
          </p:nvPr>
        </p:nvSpPr>
        <p:spPr>
          <a:xfrm>
            <a:off x="670726" y="5712828"/>
            <a:ext cx="6297612" cy="365125"/>
          </a:xfrm>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52445388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DB9483-A2C9-4C20-BB60-DEEFB393F2B1}" type="datetime1">
              <a:rPr lang="ca-ES" smtClean="0"/>
              <a:t>1/2/2023</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0656445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DB9483-A2C9-4C20-BB60-DEEFB393F2B1}" type="datetime1">
              <a:rPr lang="ca-ES" smtClean="0"/>
              <a:t>1/2/2023</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30962346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DB9483-A2C9-4C20-BB60-DEEFB393F2B1}" type="datetime1">
              <a:rPr lang="ca-ES" smtClean="0"/>
              <a:t>1/2/2023</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825179745"/>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DB9483-A2C9-4C20-BB60-DEEFB393F2B1}" type="datetime1">
              <a:rPr lang="ca-ES" smtClean="0"/>
              <a:t>1/2/2023</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759527136"/>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reći">
    <p:spTree>
      <p:nvGrpSpPr>
        <p:cNvPr id="1" name=""/>
        <p:cNvGrpSpPr/>
        <p:nvPr/>
      </p:nvGrpSpPr>
      <p:grpSpPr>
        <a:xfrm>
          <a:off x="0" y="0"/>
          <a:ext cx="0" cy="0"/>
          <a:chOff x="0" y="0"/>
          <a:chExt cx="0" cy="0"/>
        </a:xfrm>
      </p:grpSpPr>
      <p:sp>
        <p:nvSpPr>
          <p:cNvPr id="3" name="Marcador de contenido 2"/>
          <p:cNvSpPr>
            <a:spLocks noGrp="1"/>
          </p:cNvSpPr>
          <p:nvPr>
            <p:ph idx="1" hasCustomPrompt="1"/>
          </p:nvPr>
        </p:nvSpPr>
        <p:spPr>
          <a:xfrm>
            <a:off x="838200" y="439947"/>
            <a:ext cx="10515600" cy="5526694"/>
          </a:xfrm>
        </p:spPr>
        <p:txBody>
          <a:bodyPr/>
          <a:lstStyle>
            <a:lvl1pPr>
              <a:defRPr/>
            </a:lvl1pPr>
            <a:lvl2pPr>
              <a:defRPr/>
            </a:lvl2pPr>
            <a:lvl3pPr>
              <a:defRPr/>
            </a:lvl3pPr>
            <a:lvl4pPr>
              <a:defRPr/>
            </a:lvl4pPr>
            <a:lvl5pPr>
              <a:defRPr/>
            </a:lvl5pPr>
          </a:lstStyle>
          <a:p>
            <a:pPr lvl="0"/>
            <a:r>
              <a:rPr lang="en-GB" noProof="0" dirty="0"/>
              <a:t>First level</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Marcador de fecha 3"/>
          <p:cNvSpPr>
            <a:spLocks noGrp="1"/>
          </p:cNvSpPr>
          <p:nvPr>
            <p:ph type="dt" sz="half" idx="10"/>
          </p:nvPr>
        </p:nvSpPr>
        <p:spPr/>
        <p:txBody>
          <a:bodyPr/>
          <a:lstStyle/>
          <a:p>
            <a:fld id="{2717B933-89DB-4521-8A03-812A5028B13C}" type="datetime1">
              <a:rPr lang="ca-ES" smtClean="0"/>
              <a:t>1/2/2023</a:t>
            </a:fld>
            <a:endParaRPr lang="ca-ES"/>
          </a:p>
        </p:txBody>
      </p:sp>
      <p:sp>
        <p:nvSpPr>
          <p:cNvPr id="5" name="Marcador de pie de página 4"/>
          <p:cNvSpPr>
            <a:spLocks noGrp="1"/>
          </p:cNvSpPr>
          <p:nvPr>
            <p:ph type="ftr" sz="quarter" idx="11"/>
          </p:nvPr>
        </p:nvSpPr>
        <p:spPr/>
        <p:txBody>
          <a:bodyPr/>
          <a:lstStyle/>
          <a:p>
            <a:endParaRPr lang="ca-ES"/>
          </a:p>
        </p:txBody>
      </p:sp>
      <p:sp>
        <p:nvSpPr>
          <p:cNvPr id="6" name="Marcador de número de diapositiva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7053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DB9483-A2C9-4C20-BB60-DEEFB393F2B1}" type="datetime1">
              <a:rPr lang="ca-ES" smtClean="0"/>
              <a:t>1/2/2023</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2836945545"/>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DB9483-A2C9-4C20-BB60-DEEFB393F2B1}" type="datetime1">
              <a:rPr lang="ca-ES" smtClean="0"/>
              <a:t>1/2/2023</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846977877"/>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DB9483-A2C9-4C20-BB60-DEEFB393F2B1}" type="datetime1">
              <a:rPr lang="ca-ES" smtClean="0"/>
              <a:t>1/2/2023</a:t>
            </a:fld>
            <a:endParaRPr lang="ca-ES"/>
          </a:p>
        </p:txBody>
      </p:sp>
      <p:sp>
        <p:nvSpPr>
          <p:cNvPr id="6" name="Footer Placeholder 5"/>
          <p:cNvSpPr>
            <a:spLocks noGrp="1"/>
          </p:cNvSpPr>
          <p:nvPr>
            <p:ph type="ftr" sz="quarter" idx="11"/>
          </p:nvPr>
        </p:nvSpPr>
        <p:spPr/>
        <p:txBody>
          <a:bodyPr/>
          <a:lstStyle/>
          <a:p>
            <a:endParaRPr lang="ca-ES" dirty="0"/>
          </a:p>
        </p:txBody>
      </p:sp>
      <p:sp>
        <p:nvSpPr>
          <p:cNvPr id="7" name="Slide Number Placeholder 6"/>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54238421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DB9483-A2C9-4C20-BB60-DEEFB393F2B1}" type="datetime1">
              <a:rPr lang="ca-ES" smtClean="0"/>
              <a:t>1/2/2023</a:t>
            </a:fld>
            <a:endParaRPr lang="ca-ES"/>
          </a:p>
        </p:txBody>
      </p:sp>
      <p:sp>
        <p:nvSpPr>
          <p:cNvPr id="8" name="Footer Placeholder 7"/>
          <p:cNvSpPr>
            <a:spLocks noGrp="1"/>
          </p:cNvSpPr>
          <p:nvPr>
            <p:ph type="ftr" sz="quarter" idx="11"/>
          </p:nvPr>
        </p:nvSpPr>
        <p:spPr/>
        <p:txBody>
          <a:bodyPr/>
          <a:lstStyle/>
          <a:p>
            <a:endParaRPr lang="ca-ES" dirty="0"/>
          </a:p>
        </p:txBody>
      </p:sp>
      <p:sp>
        <p:nvSpPr>
          <p:cNvPr id="9" name="Slide Number Placeholder 8"/>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267898470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DB9483-A2C9-4C20-BB60-DEEFB393F2B1}" type="datetime1">
              <a:rPr lang="ca-ES" smtClean="0"/>
              <a:t>1/2/2023</a:t>
            </a:fld>
            <a:endParaRPr lang="ca-ES"/>
          </a:p>
        </p:txBody>
      </p:sp>
      <p:sp>
        <p:nvSpPr>
          <p:cNvPr id="4" name="Footer Placeholder 3"/>
          <p:cNvSpPr>
            <a:spLocks noGrp="1"/>
          </p:cNvSpPr>
          <p:nvPr>
            <p:ph type="ftr" sz="quarter" idx="11"/>
          </p:nvPr>
        </p:nvSpPr>
        <p:spPr/>
        <p:txBody>
          <a:bodyPr/>
          <a:lstStyle/>
          <a:p>
            <a:endParaRPr lang="ca-ES" dirty="0"/>
          </a:p>
        </p:txBody>
      </p:sp>
      <p:sp>
        <p:nvSpPr>
          <p:cNvPr id="5" name="Slide Number Placeholder 4"/>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182226760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DB9483-A2C9-4C20-BB60-DEEFB393F2B1}" type="datetime1">
              <a:rPr lang="ca-ES" smtClean="0"/>
              <a:t>1/2/2023</a:t>
            </a:fld>
            <a:endParaRPr lang="ca-ES"/>
          </a:p>
        </p:txBody>
      </p:sp>
      <p:sp>
        <p:nvSpPr>
          <p:cNvPr id="3" name="Footer Placeholder 2"/>
          <p:cNvSpPr>
            <a:spLocks noGrp="1"/>
          </p:cNvSpPr>
          <p:nvPr>
            <p:ph type="ftr" sz="quarter" idx="11"/>
          </p:nvPr>
        </p:nvSpPr>
        <p:spPr/>
        <p:txBody>
          <a:bodyPr/>
          <a:lstStyle/>
          <a:p>
            <a:endParaRPr lang="ca-ES" dirty="0"/>
          </a:p>
        </p:txBody>
      </p:sp>
      <p:sp>
        <p:nvSpPr>
          <p:cNvPr id="4" name="Slide Number Placeholder 3"/>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198497977"/>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DB9483-A2C9-4C20-BB60-DEEFB393F2B1}" type="datetime1">
              <a:rPr lang="ca-ES" smtClean="0"/>
              <a:t>1/2/2023</a:t>
            </a:fld>
            <a:endParaRPr lang="ca-ES"/>
          </a:p>
        </p:txBody>
      </p:sp>
      <p:sp>
        <p:nvSpPr>
          <p:cNvPr id="6" name="Footer Placeholder 5"/>
          <p:cNvSpPr>
            <a:spLocks noGrp="1"/>
          </p:cNvSpPr>
          <p:nvPr>
            <p:ph type="ftr" sz="quarter" idx="11"/>
          </p:nvPr>
        </p:nvSpPr>
        <p:spPr/>
        <p:txBody>
          <a:bodyPr/>
          <a:lstStyle/>
          <a:p>
            <a:endParaRPr lang="ca-ES" dirty="0"/>
          </a:p>
        </p:txBody>
      </p:sp>
      <p:sp>
        <p:nvSpPr>
          <p:cNvPr id="7" name="Slide Number Placeholder 6"/>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246156579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ca-ES" dirty="0"/>
          </a:p>
        </p:txBody>
      </p:sp>
      <p:sp>
        <p:nvSpPr>
          <p:cNvPr id="7" name="Slide Number Placeholder 6"/>
          <p:cNvSpPr>
            <a:spLocks noGrp="1"/>
          </p:cNvSpPr>
          <p:nvPr>
            <p:ph type="sldNum" sz="quarter" idx="12"/>
          </p:nvPr>
        </p:nvSpPr>
        <p:spPr/>
        <p:txBody>
          <a:bodyPr/>
          <a:lstStyle/>
          <a:p>
            <a:fld id="{AC0BF81E-BCD6-4C3F-AAD2-3DA02DA55E41}" type="slidenum">
              <a:rPr lang="ca-ES" smtClean="0"/>
              <a:t>‹#›</a:t>
            </a:fld>
            <a:endParaRPr lang="ca-ES"/>
          </a:p>
        </p:txBody>
      </p:sp>
      <p:sp>
        <p:nvSpPr>
          <p:cNvPr id="5" name="Date Placeholder 4"/>
          <p:cNvSpPr>
            <a:spLocks noGrp="1"/>
          </p:cNvSpPr>
          <p:nvPr>
            <p:ph type="dt" sz="half" idx="10"/>
          </p:nvPr>
        </p:nvSpPr>
        <p:spPr/>
        <p:txBody>
          <a:bodyPr/>
          <a:lstStyle/>
          <a:p>
            <a:fld id="{B6DB9483-A2C9-4C20-BB60-DEEFB393F2B1}" type="datetime1">
              <a:rPr lang="ca-ES" smtClean="0"/>
              <a:t>1/2/2023</a:t>
            </a:fld>
            <a:endParaRPr lang="ca-ES"/>
          </a:p>
        </p:txBody>
      </p:sp>
    </p:spTree>
    <p:extLst>
      <p:ext uri="{BB962C8B-B14F-4D97-AF65-F5344CB8AC3E}">
        <p14:creationId xmlns:p14="http://schemas.microsoft.com/office/powerpoint/2010/main" val="26181881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5.jpg"/><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rgbClr val="3A667E"/>
            </a:gs>
            <a:gs pos="80000">
              <a:srgbClr val="1F4255"/>
            </a:gs>
            <a:gs pos="0">
              <a:srgbClr val="265068"/>
            </a:gs>
            <a:gs pos="21000">
              <a:srgbClr val="2A5872"/>
            </a:gs>
            <a:gs pos="99000">
              <a:srgbClr val="1F4255"/>
            </a:gs>
          </a:gsLst>
          <a:lin ang="2700000" scaled="0"/>
          <a:tileRect/>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2AB623E-731B-7D15-7EB9-BA938D75221D}"/>
              </a:ext>
            </a:extLst>
          </p:cNvPr>
          <p:cNvSpPr/>
          <p:nvPr userDrawn="1"/>
        </p:nvSpPr>
        <p:spPr>
          <a:xfrm>
            <a:off x="0" y="0"/>
            <a:ext cx="12192000" cy="6858000"/>
          </a:xfrm>
          <a:prstGeom prst="rect">
            <a:avLst/>
          </a:prstGeom>
          <a:solidFill>
            <a:srgbClr val="6193AD">
              <a:alpha val="40784"/>
            </a:srgb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p:cNvGrpSpPr/>
          <p:nvPr/>
        </p:nvGrpSpPr>
        <p:grpSpPr>
          <a:xfrm>
            <a:off x="199506" y="240915"/>
            <a:ext cx="12192000" cy="6866467"/>
            <a:chOff x="0" y="-8467"/>
            <a:chExt cx="12192000" cy="6866467"/>
          </a:xfrm>
          <a:noFill/>
        </p:grpSpPr>
        <p:cxnSp>
          <p:nvCxnSpPr>
            <p:cNvPr id="20" name="Straight Connector 19"/>
            <p:cNvCxnSpPr>
              <a:cxnSpLocks/>
            </p:cNvCxnSpPr>
            <p:nvPr/>
          </p:nvCxnSpPr>
          <p:spPr>
            <a:xfrm>
              <a:off x="10371666" y="503562"/>
              <a:ext cx="0" cy="5719313"/>
            </a:xfrm>
            <a:prstGeom prst="line">
              <a:avLst/>
            </a:prstGeom>
            <a:grpFill/>
            <a:ln w="9525">
              <a:no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grp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grp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grp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grp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grp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grp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grp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grp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DB9483-A2C9-4C20-BB60-DEEFB393F2B1}" type="datetime1">
              <a:rPr lang="ca-ES" smtClean="0"/>
              <a:t>1/2/2023</a:t>
            </a:fld>
            <a:endParaRPr lang="ca-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a-E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C0BF81E-BCD6-4C3F-AAD2-3DA02DA55E41}" type="slidenum">
              <a:rPr lang="ca-ES" smtClean="0"/>
              <a:t>‹#›</a:t>
            </a:fld>
            <a:endParaRPr lang="ca-ES"/>
          </a:p>
        </p:txBody>
      </p:sp>
      <p:pic>
        <p:nvPicPr>
          <p:cNvPr id="30" name="Picture 29">
            <a:extLst>
              <a:ext uri="{FF2B5EF4-FFF2-40B4-BE49-F238E27FC236}">
                <a16:creationId xmlns:a16="http://schemas.microsoft.com/office/drawing/2014/main" id="{73DDD7A7-7C3B-F2B7-F21D-5614B6B74FD0}"/>
              </a:ext>
            </a:extLst>
          </p:cNvPr>
          <p:cNvPicPr>
            <a:picLocks noChangeAspect="1"/>
          </p:cNvPicPr>
          <p:nvPr userDrawn="1"/>
        </p:nvPicPr>
        <p:blipFill>
          <a:blip r:embed="rId19" cstate="print">
            <a:extLst>
              <a:ext uri="{28A0092B-C50C-407E-A947-70E740481C1C}">
                <a14:useLocalDpi xmlns:a14="http://schemas.microsoft.com/office/drawing/2010/main"/>
              </a:ext>
            </a:extLst>
          </a:blip>
          <a:srcRect/>
          <a:stretch/>
        </p:blipFill>
        <p:spPr>
          <a:xfrm>
            <a:off x="850815" y="6254519"/>
            <a:ext cx="1485455" cy="508356"/>
          </a:xfrm>
          <a:prstGeom prst="rect">
            <a:avLst/>
          </a:prstGeom>
        </p:spPr>
      </p:pic>
      <p:pic>
        <p:nvPicPr>
          <p:cNvPr id="31" name="Picture 30">
            <a:extLst>
              <a:ext uri="{FF2B5EF4-FFF2-40B4-BE49-F238E27FC236}">
                <a16:creationId xmlns:a16="http://schemas.microsoft.com/office/drawing/2014/main" id="{D86DF643-B66A-4566-B8B7-912BAEEF1296}"/>
              </a:ext>
            </a:extLst>
          </p:cNvPr>
          <p:cNvPicPr>
            <a:picLocks noChangeAspect="1"/>
          </p:cNvPicPr>
          <p:nvPr userDrawn="1"/>
        </p:nvPicPr>
        <p:blipFill>
          <a:blip r:embed="rId20" cstate="print">
            <a:extLst>
              <a:ext uri="{28A0092B-C50C-407E-A947-70E740481C1C}">
                <a14:useLocalDpi xmlns:a14="http://schemas.microsoft.com/office/drawing/2010/main"/>
              </a:ext>
            </a:extLst>
          </a:blip>
          <a:srcRect/>
          <a:stretch/>
        </p:blipFill>
        <p:spPr>
          <a:xfrm>
            <a:off x="3064621" y="6257026"/>
            <a:ext cx="1485456" cy="508356"/>
          </a:xfrm>
          <a:prstGeom prst="rect">
            <a:avLst/>
          </a:prstGeom>
        </p:spPr>
      </p:pic>
      <p:pic>
        <p:nvPicPr>
          <p:cNvPr id="29" name="Picture 28">
            <a:extLst>
              <a:ext uri="{FF2B5EF4-FFF2-40B4-BE49-F238E27FC236}">
                <a16:creationId xmlns:a16="http://schemas.microsoft.com/office/drawing/2014/main" id="{C8588B27-954E-1828-A904-68E5AEE6BF7B}"/>
              </a:ext>
            </a:extLst>
          </p:cNvPr>
          <p:cNvPicPr>
            <a:picLocks noChangeAspect="1"/>
          </p:cNvPicPr>
          <p:nvPr userDrawn="1"/>
        </p:nvPicPr>
        <p:blipFill>
          <a:blip r:embed="rId21" cstate="print">
            <a:extLst>
              <a:ext uri="{28A0092B-C50C-407E-A947-70E740481C1C}">
                <a14:useLocalDpi xmlns:a14="http://schemas.microsoft.com/office/drawing/2010/main"/>
              </a:ext>
            </a:extLst>
          </a:blip>
          <a:srcRect/>
          <a:stretch/>
        </p:blipFill>
        <p:spPr>
          <a:xfrm>
            <a:off x="5286568" y="6257026"/>
            <a:ext cx="1491819" cy="510533"/>
          </a:xfrm>
          <a:prstGeom prst="rect">
            <a:avLst/>
          </a:prstGeom>
        </p:spPr>
      </p:pic>
      <p:pic>
        <p:nvPicPr>
          <p:cNvPr id="18" name="Picture 17">
            <a:extLst>
              <a:ext uri="{FF2B5EF4-FFF2-40B4-BE49-F238E27FC236}">
                <a16:creationId xmlns:a16="http://schemas.microsoft.com/office/drawing/2014/main" id="{9C4A77A9-4063-5F26-E0BF-F96209A95AA1}"/>
              </a:ext>
            </a:extLst>
          </p:cNvPr>
          <p:cNvPicPr>
            <a:picLocks noChangeAspect="1"/>
          </p:cNvPicPr>
          <p:nvPr userDrawn="1"/>
        </p:nvPicPr>
        <p:blipFill>
          <a:blip r:embed="rId22" cstate="print">
            <a:extLst>
              <a:ext uri="{28A0092B-C50C-407E-A947-70E740481C1C}">
                <a14:useLocalDpi xmlns:a14="http://schemas.microsoft.com/office/drawing/2010/main"/>
              </a:ext>
            </a:extLst>
          </a:blip>
          <a:srcRect/>
          <a:stretch/>
        </p:blipFill>
        <p:spPr>
          <a:xfrm>
            <a:off x="7501332" y="6270093"/>
            <a:ext cx="1352587" cy="500340"/>
          </a:xfrm>
          <a:prstGeom prst="rect">
            <a:avLst/>
          </a:prstGeom>
        </p:spPr>
      </p:pic>
      <p:pic>
        <p:nvPicPr>
          <p:cNvPr id="32" name="Picture 31">
            <a:extLst>
              <a:ext uri="{FF2B5EF4-FFF2-40B4-BE49-F238E27FC236}">
                <a16:creationId xmlns:a16="http://schemas.microsoft.com/office/drawing/2014/main" id="{A689136E-8FF2-5CAF-4C47-BC979DA97222}"/>
              </a:ext>
            </a:extLst>
          </p:cNvPr>
          <p:cNvPicPr>
            <a:picLocks noChangeAspect="1"/>
          </p:cNvPicPr>
          <p:nvPr userDrawn="1"/>
        </p:nvPicPr>
        <p:blipFill>
          <a:blip r:embed="rId23">
            <a:extLst>
              <a:ext uri="{28A0092B-C50C-407E-A947-70E740481C1C}">
                <a14:useLocalDpi xmlns:a14="http://schemas.microsoft.com/office/drawing/2010/main"/>
              </a:ext>
            </a:extLst>
          </a:blip>
          <a:srcRect/>
          <a:stretch/>
        </p:blipFill>
        <p:spPr>
          <a:xfrm>
            <a:off x="9650773" y="6248675"/>
            <a:ext cx="1491819" cy="520043"/>
          </a:xfrm>
          <a:prstGeom prst="rect">
            <a:avLst/>
          </a:prstGeom>
        </p:spPr>
      </p:pic>
    </p:spTree>
    <p:extLst>
      <p:ext uri="{BB962C8B-B14F-4D97-AF65-F5344CB8AC3E}">
        <p14:creationId xmlns:p14="http://schemas.microsoft.com/office/powerpoint/2010/main" val="1232836724"/>
      </p:ext>
    </p:extLst>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 id="2147483861" r:id="rId12"/>
    <p:sldLayoutId id="2147483862" r:id="rId13"/>
    <p:sldLayoutId id="2147483863" r:id="rId14"/>
    <p:sldLayoutId id="2147483864" r:id="rId15"/>
    <p:sldLayoutId id="2147483865" r:id="rId16"/>
    <p:sldLayoutId id="2147483659" r:id="rId17"/>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nat.rs/en/regulation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nat.rs/en/initial-ac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nat.rs/en/accreditation-of-institution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nat.rs/en/accreditation-of-study-program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nat.rs/en/default-pag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bio.bg.ac.rs/" TargetMode="External"/><Relationship Id="rId2" Type="http://schemas.openxmlformats.org/officeDocument/2006/relationships/hyperlink" Target="mailto:sine@bio.bg.ac.rs" TargetMode="Externa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a:ext>
            </a:extLst>
          </a:blip>
          <a:srcRect/>
          <a:stretch/>
        </p:blipFill>
        <p:spPr>
          <a:xfrm>
            <a:off x="82698" y="96712"/>
            <a:ext cx="3267171" cy="886220"/>
          </a:xfrm>
          <a:prstGeom prst="rect">
            <a:avLst/>
          </a:prstGeom>
        </p:spPr>
      </p:pic>
      <p:sp>
        <p:nvSpPr>
          <p:cNvPr id="7" name="Title 6">
            <a:extLst>
              <a:ext uri="{FF2B5EF4-FFF2-40B4-BE49-F238E27FC236}">
                <a16:creationId xmlns:a16="http://schemas.microsoft.com/office/drawing/2014/main" id="{F5BA604D-957E-93F8-E496-E166AEDBF1D0}"/>
              </a:ext>
            </a:extLst>
          </p:cNvPr>
          <p:cNvSpPr>
            <a:spLocks noGrp="1"/>
          </p:cNvSpPr>
          <p:nvPr>
            <p:ph type="title"/>
          </p:nvPr>
        </p:nvSpPr>
        <p:spPr>
          <a:xfrm>
            <a:off x="153927" y="-629966"/>
            <a:ext cx="6456364" cy="2595460"/>
          </a:xfrm>
        </p:spPr>
        <p:txBody>
          <a:bodyPr>
            <a:normAutofit/>
          </a:bodyPr>
          <a:lstStyle/>
          <a:p>
            <a:r>
              <a:rPr lang="en-US" sz="1200" baseline="0" dirty="0">
                <a:solidFill>
                  <a:schemeClr val="bg1"/>
                </a:solidFill>
                <a:latin typeface="Calibri" panose="020F0502020204030204" pitchFamily="34" charset="0"/>
                <a:cs typeface="Calibri" panose="020F0502020204030204" pitchFamily="34" charset="0"/>
              </a:rPr>
              <a:t>Project acronym: MICROGUIDE</a:t>
            </a:r>
            <a:br>
              <a:rPr lang="en-US" sz="1200" baseline="0" dirty="0">
                <a:solidFill>
                  <a:schemeClr val="bg1"/>
                </a:solidFill>
                <a:latin typeface="Calibri" panose="020F0502020204030204" pitchFamily="34" charset="0"/>
                <a:cs typeface="Calibri" panose="020F0502020204030204" pitchFamily="34" charset="0"/>
              </a:rPr>
            </a:br>
            <a:r>
              <a:rPr lang="en-US" sz="1200" baseline="0" dirty="0">
                <a:solidFill>
                  <a:schemeClr val="bg1"/>
                </a:solidFill>
                <a:latin typeface="Calibri" panose="020F0502020204030204" pitchFamily="34" charset="0"/>
                <a:cs typeface="Calibri" panose="020F0502020204030204" pitchFamily="34" charset="0"/>
              </a:rPr>
              <a:t>Project full title: DEVELOPING GUIDELINES FOR THE IMPLEMENTATION OF MICRO-CREDENTIALS IN HIGHER EDUCATION </a:t>
            </a:r>
            <a:br>
              <a:rPr lang="en-US" sz="1200" baseline="0" dirty="0">
                <a:solidFill>
                  <a:schemeClr val="bg1"/>
                </a:solidFill>
                <a:latin typeface="Calibri" panose="020F0502020204030204" pitchFamily="34" charset="0"/>
                <a:cs typeface="Calibri" panose="020F0502020204030204" pitchFamily="34" charset="0"/>
              </a:rPr>
            </a:br>
            <a:r>
              <a:rPr lang="en-US" sz="1200" baseline="0" dirty="0">
                <a:solidFill>
                  <a:schemeClr val="bg1"/>
                </a:solidFill>
                <a:latin typeface="Calibri" panose="020F0502020204030204" pitchFamily="34" charset="0"/>
                <a:cs typeface="Calibri" panose="020F0502020204030204" pitchFamily="34" charset="0"/>
              </a:rPr>
              <a:t>Project No. 2021-1-</a:t>
            </a:r>
            <a:r>
              <a:rPr lang="en-US" sz="1200" dirty="0">
                <a:solidFill>
                  <a:schemeClr val="bg1"/>
                </a:solidFill>
                <a:latin typeface="Calibri" panose="020F0502020204030204" pitchFamily="34" charset="0"/>
                <a:cs typeface="Calibri" panose="020F0502020204030204" pitchFamily="34" charset="0"/>
              </a:rPr>
              <a:t>Project</a:t>
            </a:r>
            <a:r>
              <a:rPr lang="en-US" sz="1200" baseline="0" dirty="0">
                <a:solidFill>
                  <a:schemeClr val="bg1"/>
                </a:solidFill>
                <a:latin typeface="Calibri" panose="020F0502020204030204" pitchFamily="34" charset="0"/>
                <a:cs typeface="Calibri" panose="020F0502020204030204" pitchFamily="34" charset="0"/>
              </a:rPr>
              <a:t>RS01-KA220-HED-000027585</a:t>
            </a:r>
            <a:br>
              <a:rPr lang="en-US" sz="1200" baseline="0" dirty="0">
                <a:solidFill>
                  <a:schemeClr val="bg1"/>
                </a:solidFill>
                <a:latin typeface="Calibri" panose="020F0502020204030204" pitchFamily="34" charset="0"/>
                <a:cs typeface="Calibri" panose="020F0502020204030204" pitchFamily="34" charset="0"/>
              </a:rPr>
            </a:br>
            <a:r>
              <a:rPr lang="en-US" sz="1200" baseline="0" dirty="0">
                <a:solidFill>
                  <a:schemeClr val="bg1"/>
                </a:solidFill>
                <a:latin typeface="Calibri" panose="020F0502020204030204" pitchFamily="34" charset="0"/>
                <a:cs typeface="Calibri" panose="020F0502020204030204" pitchFamily="34" charset="0"/>
              </a:rPr>
              <a:t>Funding Scheme: Erasmus+</a:t>
            </a:r>
            <a:endParaRPr lang="en-US" sz="1200" dirty="0">
              <a:solidFill>
                <a:schemeClr val="bg1"/>
              </a:solidFill>
              <a:latin typeface="Calibri" panose="020F0502020204030204" pitchFamily="34" charset="0"/>
              <a:cs typeface="Calibri" panose="020F0502020204030204" pitchFamily="34" charset="0"/>
            </a:endParaRPr>
          </a:p>
        </p:txBody>
      </p:sp>
      <p:sp>
        <p:nvSpPr>
          <p:cNvPr id="12" name="Text Placeholder 11"/>
          <p:cNvSpPr>
            <a:spLocks noGrp="1"/>
          </p:cNvSpPr>
          <p:nvPr>
            <p:ph type="body" idx="1"/>
          </p:nvPr>
        </p:nvSpPr>
        <p:spPr>
          <a:xfrm>
            <a:off x="439271" y="2321859"/>
            <a:ext cx="11170023" cy="2075114"/>
          </a:xfrm>
        </p:spPr>
        <p:txBody>
          <a:bodyPr>
            <a:normAutofit/>
          </a:bodyPr>
          <a:lstStyle/>
          <a:p>
            <a:pPr algn="ctr">
              <a:lnSpc>
                <a:spcPct val="75000"/>
              </a:lnSpc>
              <a:spcBef>
                <a:spcPts val="0"/>
              </a:spcBef>
            </a:pPr>
            <a:r>
              <a:rPr lang="en-GB" sz="4000" dirty="0">
                <a:solidFill>
                  <a:schemeClr val="bg1"/>
                </a:solidFill>
                <a:latin typeface="Calibri Light" panose="020F0302020204030204" pitchFamily="34" charset="0"/>
                <a:cs typeface="Calibri Light" panose="020F0302020204030204" pitchFamily="34" charset="0"/>
              </a:rPr>
              <a:t> </a:t>
            </a:r>
            <a:r>
              <a:rPr lang="en-US" sz="5000" dirty="0">
                <a:solidFill>
                  <a:schemeClr val="bg2"/>
                </a:solidFill>
                <a:latin typeface="Calibri Light" panose="020F0302020204030204" pitchFamily="34" charset="0"/>
                <a:cs typeface="Calibri Light" panose="020F0302020204030204" pitchFamily="34" charset="0"/>
              </a:rPr>
              <a:t>Analysis of the accreditation</a:t>
            </a:r>
            <a:endParaRPr lang="sr-Latn-RS" sz="5000" dirty="0">
              <a:solidFill>
                <a:schemeClr val="bg2"/>
              </a:solidFill>
              <a:latin typeface="Calibri Light" panose="020F0302020204030204" pitchFamily="34" charset="0"/>
              <a:cs typeface="Calibri Light" panose="020F0302020204030204" pitchFamily="34" charset="0"/>
            </a:endParaRPr>
          </a:p>
          <a:p>
            <a:pPr algn="ctr">
              <a:lnSpc>
                <a:spcPct val="75000"/>
              </a:lnSpc>
              <a:spcBef>
                <a:spcPts val="0"/>
              </a:spcBef>
            </a:pPr>
            <a:r>
              <a:rPr lang="en-US" sz="5000" dirty="0">
                <a:solidFill>
                  <a:schemeClr val="bg2"/>
                </a:solidFill>
                <a:latin typeface="Calibri Light" panose="020F0302020204030204" pitchFamily="34" charset="0"/>
                <a:cs typeface="Calibri Light" panose="020F0302020204030204" pitchFamily="34" charset="0"/>
              </a:rPr>
              <a:t>practice in Serbia</a:t>
            </a:r>
            <a:br>
              <a:rPr lang="en-GB" sz="4000" dirty="0">
                <a:solidFill>
                  <a:schemeClr val="bg2"/>
                </a:solidFill>
                <a:latin typeface="Calibri Light" panose="020F0302020204030204" pitchFamily="34" charset="0"/>
                <a:cs typeface="Calibri Light" panose="020F0302020204030204" pitchFamily="34" charset="0"/>
              </a:rPr>
            </a:br>
            <a:r>
              <a:rPr lang="en-GB" sz="4000" dirty="0">
                <a:solidFill>
                  <a:schemeClr val="bg2"/>
                </a:solidFill>
                <a:latin typeface="Calibri Light" panose="020F0302020204030204" pitchFamily="34" charset="0"/>
                <a:cs typeface="Calibri Light" panose="020F0302020204030204" pitchFamily="34" charset="0"/>
              </a:rPr>
              <a:t> </a:t>
            </a:r>
            <a:r>
              <a:rPr lang="en-US" sz="3200" dirty="0">
                <a:solidFill>
                  <a:schemeClr val="bg2"/>
                </a:solidFill>
                <a:latin typeface="Calibri Light" panose="020F0302020204030204" pitchFamily="34" charset="0"/>
                <a:cs typeface="Calibri Light" panose="020F0302020204030204" pitchFamily="34" charset="0"/>
              </a:rPr>
              <a:t>Munster</a:t>
            </a:r>
            <a:r>
              <a:rPr lang="en-GB" sz="3200" dirty="0">
                <a:solidFill>
                  <a:schemeClr val="bg2"/>
                </a:solidFill>
                <a:latin typeface="Calibri Light" panose="020F0302020204030204" pitchFamily="34" charset="0"/>
                <a:cs typeface="Calibri Light" panose="020F0302020204030204" pitchFamily="34" charset="0"/>
              </a:rPr>
              <a:t>, </a:t>
            </a:r>
            <a:r>
              <a:rPr lang="en-US" sz="3200" dirty="0">
                <a:solidFill>
                  <a:schemeClr val="bg2"/>
                </a:solidFill>
                <a:latin typeface="Calibri Light" panose="020F0302020204030204" pitchFamily="34" charset="0"/>
                <a:cs typeface="Calibri Light" panose="020F0302020204030204" pitchFamily="34" charset="0"/>
              </a:rPr>
              <a:t>31</a:t>
            </a:r>
            <a:r>
              <a:rPr lang="sr-Latn-RS" sz="3200" dirty="0">
                <a:solidFill>
                  <a:schemeClr val="bg2"/>
                </a:solidFill>
                <a:latin typeface="Calibri Light" panose="020F0302020204030204" pitchFamily="34" charset="0"/>
                <a:cs typeface="Calibri Light" panose="020F0302020204030204" pitchFamily="34" charset="0"/>
              </a:rPr>
              <a:t>. </a:t>
            </a:r>
            <a:r>
              <a:rPr lang="en-US" sz="3200" dirty="0">
                <a:solidFill>
                  <a:schemeClr val="bg2"/>
                </a:solidFill>
                <a:latin typeface="Calibri Light" panose="020F0302020204030204" pitchFamily="34" charset="0"/>
                <a:cs typeface="Calibri Light" panose="020F0302020204030204" pitchFamily="34" charset="0"/>
              </a:rPr>
              <a:t>January</a:t>
            </a:r>
            <a:r>
              <a:rPr lang="en-GB" sz="3200" dirty="0">
                <a:solidFill>
                  <a:schemeClr val="bg2"/>
                </a:solidFill>
                <a:latin typeface="Calibri Light" panose="020F0302020204030204" pitchFamily="34" charset="0"/>
                <a:cs typeface="Calibri Light" panose="020F0302020204030204" pitchFamily="34" charset="0"/>
              </a:rPr>
              <a:t> – </a:t>
            </a:r>
            <a:r>
              <a:rPr lang="sr-Latn-RS" sz="3200" dirty="0">
                <a:solidFill>
                  <a:schemeClr val="bg2"/>
                </a:solidFill>
                <a:latin typeface="Calibri Light" panose="020F0302020204030204" pitchFamily="34" charset="0"/>
                <a:cs typeface="Calibri Light" panose="020F0302020204030204" pitchFamily="34" charset="0"/>
              </a:rPr>
              <a:t>0</a:t>
            </a:r>
            <a:r>
              <a:rPr lang="en-US" sz="3200" dirty="0">
                <a:solidFill>
                  <a:schemeClr val="bg2"/>
                </a:solidFill>
                <a:latin typeface="Calibri Light" panose="020F0302020204030204" pitchFamily="34" charset="0"/>
                <a:cs typeface="Calibri Light" panose="020F0302020204030204" pitchFamily="34" charset="0"/>
              </a:rPr>
              <a:t>4</a:t>
            </a:r>
            <a:r>
              <a:rPr lang="en-GB" sz="3200" dirty="0">
                <a:solidFill>
                  <a:schemeClr val="bg2"/>
                </a:solidFill>
                <a:latin typeface="Calibri Light" panose="020F0302020204030204" pitchFamily="34" charset="0"/>
                <a:cs typeface="Calibri Light" panose="020F0302020204030204" pitchFamily="34" charset="0"/>
              </a:rPr>
              <a:t>.</a:t>
            </a:r>
            <a:r>
              <a:rPr lang="sr-Latn-RS" sz="3200" dirty="0">
                <a:solidFill>
                  <a:schemeClr val="bg2"/>
                </a:solidFill>
                <a:latin typeface="Calibri Light" panose="020F0302020204030204" pitchFamily="34" charset="0"/>
                <a:cs typeface="Calibri Light" panose="020F0302020204030204" pitchFamily="34" charset="0"/>
              </a:rPr>
              <a:t> </a:t>
            </a:r>
            <a:r>
              <a:rPr lang="en-US" sz="3200" dirty="0">
                <a:solidFill>
                  <a:schemeClr val="bg2"/>
                </a:solidFill>
                <a:latin typeface="Calibri Light" panose="020F0302020204030204" pitchFamily="34" charset="0"/>
                <a:cs typeface="Calibri Light" panose="020F0302020204030204" pitchFamily="34" charset="0"/>
              </a:rPr>
              <a:t>February</a:t>
            </a:r>
            <a:r>
              <a:rPr lang="en-GB" sz="3200" dirty="0">
                <a:solidFill>
                  <a:schemeClr val="bg2"/>
                </a:solidFill>
                <a:latin typeface="Calibri Light" panose="020F0302020204030204" pitchFamily="34" charset="0"/>
                <a:cs typeface="Calibri Light" panose="020F0302020204030204" pitchFamily="34" charset="0"/>
              </a:rPr>
              <a:t> 2023</a:t>
            </a:r>
            <a:endParaRPr lang="en-US" sz="3200" dirty="0">
              <a:solidFill>
                <a:schemeClr val="bg2"/>
              </a:solidFill>
              <a:latin typeface="Calibri Light" panose="020F0302020204030204" pitchFamily="34" charset="0"/>
              <a:cs typeface="Calibri Light" panose="020F0302020204030204" pitchFamily="34" charset="0"/>
            </a:endParaRPr>
          </a:p>
        </p:txBody>
      </p:sp>
      <p:sp>
        <p:nvSpPr>
          <p:cNvPr id="14" name="Rectangle 13"/>
          <p:cNvSpPr/>
          <p:nvPr/>
        </p:nvSpPr>
        <p:spPr>
          <a:xfrm>
            <a:off x="4171766" y="4251416"/>
            <a:ext cx="3848466" cy="1055545"/>
          </a:xfrm>
          <a:prstGeom prst="rect">
            <a:avLst/>
          </a:prstGeom>
        </p:spPr>
        <p:txBody>
          <a:bodyPr wrap="square">
            <a:spAutoFit/>
          </a:bodyPr>
          <a:lstStyle/>
          <a:p>
            <a:pPr algn="ctr">
              <a:lnSpc>
                <a:spcPct val="150000"/>
              </a:lnSpc>
            </a:pPr>
            <a:r>
              <a:rPr lang="en-GB" sz="2200" dirty="0">
                <a:solidFill>
                  <a:schemeClr val="bg2"/>
                </a:solidFill>
                <a:latin typeface="Calibri" panose="020F0502020204030204" pitchFamily="34" charset="0"/>
                <a:cs typeface="Calibri" panose="020F0502020204030204" pitchFamily="34" charset="0"/>
              </a:rPr>
              <a:t>Prof. </a:t>
            </a:r>
            <a:r>
              <a:rPr lang="en-GB" sz="2200" dirty="0" err="1">
                <a:solidFill>
                  <a:schemeClr val="bg2"/>
                </a:solidFill>
                <a:latin typeface="Calibri" panose="020F0502020204030204" pitchFamily="34" charset="0"/>
                <a:cs typeface="Calibri" panose="020F0502020204030204" pitchFamily="34" charset="0"/>
              </a:rPr>
              <a:t>Dr.</a:t>
            </a:r>
            <a:r>
              <a:rPr lang="en-GB" sz="2200" dirty="0">
                <a:solidFill>
                  <a:schemeClr val="bg2"/>
                </a:solidFill>
                <a:latin typeface="Calibri" panose="020F0502020204030204" pitchFamily="34" charset="0"/>
                <a:cs typeface="Calibri" panose="020F0502020204030204" pitchFamily="34" charset="0"/>
              </a:rPr>
              <a:t> </a:t>
            </a:r>
            <a:r>
              <a:rPr lang="en-GB" sz="2200" dirty="0" err="1">
                <a:solidFill>
                  <a:schemeClr val="bg2"/>
                </a:solidFill>
                <a:latin typeface="Calibri" panose="020F0502020204030204" pitchFamily="34" charset="0"/>
                <a:cs typeface="Calibri" panose="020F0502020204030204" pitchFamily="34" charset="0"/>
              </a:rPr>
              <a:t>Sinisa</a:t>
            </a:r>
            <a:r>
              <a:rPr lang="en-GB" sz="2200" dirty="0">
                <a:solidFill>
                  <a:schemeClr val="bg2"/>
                </a:solidFill>
                <a:latin typeface="Calibri" panose="020F0502020204030204" pitchFamily="34" charset="0"/>
                <a:cs typeface="Calibri" panose="020F0502020204030204" pitchFamily="34" charset="0"/>
              </a:rPr>
              <a:t> </a:t>
            </a:r>
            <a:r>
              <a:rPr lang="en-GB" sz="2200" dirty="0" err="1">
                <a:solidFill>
                  <a:schemeClr val="bg2"/>
                </a:solidFill>
                <a:latin typeface="Calibri" panose="020F0502020204030204" pitchFamily="34" charset="0"/>
                <a:cs typeface="Calibri" panose="020F0502020204030204" pitchFamily="34" charset="0"/>
              </a:rPr>
              <a:t>Djurasevic</a:t>
            </a:r>
            <a:endParaRPr lang="en-GB" sz="2200" dirty="0">
              <a:solidFill>
                <a:schemeClr val="bg2"/>
              </a:solidFill>
              <a:latin typeface="Calibri" panose="020F0502020204030204" pitchFamily="34" charset="0"/>
              <a:cs typeface="Calibri" panose="020F0502020204030204" pitchFamily="34" charset="0"/>
            </a:endParaRPr>
          </a:p>
          <a:p>
            <a:pPr algn="ctr">
              <a:lnSpc>
                <a:spcPct val="150000"/>
              </a:lnSpc>
            </a:pPr>
            <a:r>
              <a:rPr lang="en-GB" sz="2200" dirty="0">
                <a:solidFill>
                  <a:schemeClr val="bg2"/>
                </a:solidFill>
                <a:latin typeface="Calibri" panose="020F0502020204030204" pitchFamily="34" charset="0"/>
                <a:cs typeface="Calibri" panose="020F0502020204030204" pitchFamily="34" charset="0"/>
              </a:rPr>
              <a:t>University of Belgrade</a:t>
            </a:r>
          </a:p>
        </p:txBody>
      </p:sp>
    </p:spTree>
    <p:extLst>
      <p:ext uri="{BB962C8B-B14F-4D97-AF65-F5344CB8AC3E}">
        <p14:creationId xmlns:p14="http://schemas.microsoft.com/office/powerpoint/2010/main" val="3736819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noProof="0" dirty="0">
                <a:solidFill>
                  <a:schemeClr val="bg2"/>
                </a:solidFill>
              </a:rPr>
              <a:t>The Law on Higher Education</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251012" y="1264023"/>
            <a:ext cx="11582400" cy="4872234"/>
          </a:xfrm>
        </p:spPr>
        <p:txBody>
          <a:bodyPr>
            <a:normAutofit/>
          </a:bodyPr>
          <a:lstStyle/>
          <a:p>
            <a:pPr marL="0" indent="0">
              <a:buNone/>
            </a:pPr>
            <a:r>
              <a:rPr lang="en-US" sz="2200" b="1" u="sng" noProof="0" dirty="0">
                <a:solidFill>
                  <a:schemeClr val="bg2"/>
                </a:solidFill>
              </a:rPr>
              <a:t>4</a:t>
            </a:r>
            <a:r>
              <a:rPr lang="en-US" sz="2200" b="1" u="sng" dirty="0">
                <a:solidFill>
                  <a:schemeClr val="bg2"/>
                </a:solidFill>
              </a:rPr>
              <a:t>) For deciding on appeals against the decisions of the Accreditation Commission on the rejection of the request for accreditation of a higher education institution, i.e. a study program the jurisdiction is on the NEAQA </a:t>
            </a:r>
            <a:r>
              <a:rPr lang="en-US" sz="2200" b="1" u="sng" noProof="0" dirty="0">
                <a:solidFill>
                  <a:schemeClr val="bg2"/>
                </a:solidFill>
              </a:rPr>
              <a:t>Appeals Committee :</a:t>
            </a:r>
          </a:p>
          <a:p>
            <a:pPr lvl="1">
              <a:buFont typeface="Wingdings" panose="05000000000000000000" pitchFamily="2" charset="2"/>
              <a:buChar char="Ø"/>
            </a:pPr>
            <a:r>
              <a:rPr lang="en-US" sz="2000" b="1" noProof="0" dirty="0">
                <a:solidFill>
                  <a:schemeClr val="bg2"/>
                </a:solidFill>
              </a:rPr>
              <a:t>The Appeals Committee has five members from recognized scientists and teachers of higher education and scientific institutions from the Republic with reference in the areas of quality assurance and accreditation, with at least one from the field of legal sciences.</a:t>
            </a:r>
          </a:p>
          <a:p>
            <a:pPr lvl="1">
              <a:buFont typeface="Wingdings" panose="05000000000000000000" pitchFamily="2" charset="2"/>
              <a:buChar char="Ø"/>
            </a:pPr>
            <a:r>
              <a:rPr lang="en-US" sz="2000" b="1" noProof="0" dirty="0">
                <a:solidFill>
                  <a:schemeClr val="bg2"/>
                </a:solidFill>
              </a:rPr>
              <a:t>The members of the Appeals Commission are elected by the NEAQA Management board based on a public call;</a:t>
            </a:r>
          </a:p>
          <a:p>
            <a:pPr lvl="1">
              <a:buFont typeface="Wingdings" panose="05000000000000000000" pitchFamily="2" charset="2"/>
              <a:buChar char="Ø"/>
            </a:pPr>
            <a:r>
              <a:rPr lang="en-US" sz="2000" b="1" noProof="0" dirty="0">
                <a:solidFill>
                  <a:schemeClr val="bg2"/>
                </a:solidFill>
              </a:rPr>
              <a:t>Members of the Appeals Commission are elected for five years.</a:t>
            </a:r>
          </a:p>
        </p:txBody>
      </p:sp>
      <p:pic>
        <p:nvPicPr>
          <p:cNvPr id="4" name="Picture 3">
            <a:extLst>
              <a:ext uri="{FF2B5EF4-FFF2-40B4-BE49-F238E27FC236}">
                <a16:creationId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3339060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noProof="0" dirty="0">
                <a:solidFill>
                  <a:schemeClr val="bg2"/>
                </a:solidFill>
              </a:rPr>
              <a:t>The Law on Higher Education</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251012" y="1264023"/>
            <a:ext cx="11582400" cy="4872234"/>
          </a:xfrm>
        </p:spPr>
        <p:txBody>
          <a:bodyPr>
            <a:normAutofit lnSpcReduction="10000"/>
          </a:bodyPr>
          <a:lstStyle/>
          <a:p>
            <a:pPr marL="0" indent="0">
              <a:buNone/>
            </a:pPr>
            <a:r>
              <a:rPr lang="en-US" sz="2200" b="1" u="sng" noProof="0" dirty="0">
                <a:solidFill>
                  <a:schemeClr val="bg2"/>
                </a:solidFill>
              </a:rPr>
              <a:t>5</a:t>
            </a:r>
            <a:r>
              <a:rPr lang="en-US" sz="2200" b="1" u="sng" dirty="0">
                <a:solidFill>
                  <a:schemeClr val="bg2"/>
                </a:solidFill>
              </a:rPr>
              <a:t>) Ministry</a:t>
            </a:r>
            <a:r>
              <a:rPr lang="en-US" sz="2200" b="1" u="sng" noProof="0" dirty="0">
                <a:solidFill>
                  <a:schemeClr val="bg2"/>
                </a:solidFill>
              </a:rPr>
              <a:t>:</a:t>
            </a:r>
          </a:p>
          <a:p>
            <a:pPr lvl="1">
              <a:buFont typeface="Wingdings" panose="05000000000000000000" pitchFamily="2" charset="2"/>
              <a:buChar char="Ø"/>
            </a:pPr>
            <a:r>
              <a:rPr lang="en-US" sz="2000" b="1" noProof="0" dirty="0">
                <a:solidFill>
                  <a:schemeClr val="bg2"/>
                </a:solidFill>
              </a:rPr>
              <a:t>A higher education institution can start operating after obtaining a work permit. The work permit is issued by the Ministry once upon the higher education institution submits the founding document and evidence of the fulfilment of accreditation standards.</a:t>
            </a:r>
          </a:p>
          <a:p>
            <a:pPr lvl="1">
              <a:buFont typeface="Wingdings" panose="05000000000000000000" pitchFamily="2" charset="2"/>
              <a:buChar char="Ø"/>
            </a:pPr>
            <a:r>
              <a:rPr lang="en-US" sz="2000" b="1" noProof="0" dirty="0">
                <a:solidFill>
                  <a:schemeClr val="bg2"/>
                </a:solidFill>
              </a:rPr>
              <a:t>A higher education institution may have its work permit changed or revoked when, in the process of external quality control or inspection supervision, it is determined that it does not meet the requirements for performing activities provided for by the Law.</a:t>
            </a:r>
          </a:p>
          <a:p>
            <a:pPr lvl="1">
              <a:buFont typeface="Wingdings" panose="05000000000000000000" pitchFamily="2" charset="2"/>
              <a:buChar char="Ø"/>
            </a:pPr>
            <a:r>
              <a:rPr lang="en-US" sz="2000" b="1" noProof="0" dirty="0">
                <a:solidFill>
                  <a:schemeClr val="bg2"/>
                </a:solidFill>
              </a:rPr>
              <a:t>The condition regarding the required number of teachers is met by a higher education institution if it has full-time teachers for at least 70% of active teaching hours on the study program for which a work permit is requested, with not less than 20 full-time teachers on whole institution.</a:t>
            </a:r>
          </a:p>
          <a:p>
            <a:pPr lvl="1">
              <a:buFont typeface="Wingdings" panose="05000000000000000000" pitchFamily="2" charset="2"/>
              <a:buChar char="Ø"/>
            </a:pPr>
            <a:r>
              <a:rPr lang="en-US" sz="2000" b="1" noProof="0" dirty="0">
                <a:solidFill>
                  <a:schemeClr val="bg2"/>
                </a:solidFill>
              </a:rPr>
              <a:t>The exception is study programs in the field of art where that number cannot be less than 50%.</a:t>
            </a:r>
          </a:p>
          <a:p>
            <a:pPr lvl="1">
              <a:buFont typeface="Wingdings" panose="05000000000000000000" pitchFamily="2" charset="2"/>
              <a:buChar char="Ø"/>
            </a:pPr>
            <a:r>
              <a:rPr lang="en-US" sz="2000" b="1" noProof="0" dirty="0">
                <a:solidFill>
                  <a:schemeClr val="bg2"/>
                </a:solidFill>
              </a:rPr>
              <a:t>Of the total number of teachers required for teaching by years of study for the study program for which a work permit is requested, academies of vocational studies and colleges of vocational studies, except in the field of arts, must have at least 50% of teachers with the acquired title of PhD.</a:t>
            </a:r>
          </a:p>
        </p:txBody>
      </p:sp>
      <p:pic>
        <p:nvPicPr>
          <p:cNvPr id="4" name="Picture 3">
            <a:extLst>
              <a:ext uri="{FF2B5EF4-FFF2-40B4-BE49-F238E27FC236}">
                <a16:creationId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1036939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noProof="0" dirty="0">
                <a:solidFill>
                  <a:schemeClr val="bg2"/>
                </a:solidFill>
              </a:rPr>
              <a:t>NEAQA</a:t>
            </a:r>
            <a:r>
              <a:rPr lang="en-US" sz="4000" b="1" kern="1200" noProof="0" dirty="0">
                <a:solidFill>
                  <a:schemeClr val="bg2"/>
                </a:solidFill>
                <a:latin typeface="+mj-lt"/>
                <a:ea typeface="+mj-ea"/>
                <a:cs typeface="+mj-cs"/>
              </a:rPr>
              <a:t> </a:t>
            </a:r>
            <a:r>
              <a:rPr lang="sr-Latn-RS" sz="4000" b="1" kern="1200" noProof="0" dirty="0">
                <a:solidFill>
                  <a:schemeClr val="bg2"/>
                </a:solidFill>
                <a:latin typeface="+mj-lt"/>
                <a:ea typeface="+mj-ea"/>
                <a:cs typeface="+mj-cs"/>
              </a:rPr>
              <a:t>legal </a:t>
            </a:r>
            <a:r>
              <a:rPr lang="en-US" sz="4000" b="1" kern="1200" noProof="0" dirty="0">
                <a:solidFill>
                  <a:schemeClr val="bg2"/>
                </a:solidFill>
                <a:latin typeface="+mj-lt"/>
                <a:ea typeface="+mj-ea"/>
                <a:cs typeface="+mj-cs"/>
              </a:rPr>
              <a:t>framework</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251012" y="1264023"/>
            <a:ext cx="11582400" cy="4688541"/>
          </a:xfrm>
        </p:spPr>
        <p:txBody>
          <a:bodyPr>
            <a:normAutofit/>
          </a:bodyPr>
          <a:lstStyle/>
          <a:p>
            <a:pPr>
              <a:buFont typeface="Wingdings" panose="05000000000000000000" pitchFamily="2" charset="2"/>
              <a:buChar char="Ø"/>
            </a:pPr>
            <a:r>
              <a:rPr lang="en-US" sz="2200" b="1" noProof="0" dirty="0">
                <a:solidFill>
                  <a:schemeClr val="bg2"/>
                </a:solidFill>
              </a:rPr>
              <a:t>1) Regulations </a:t>
            </a:r>
            <a:r>
              <a:rPr lang="sr-Latn-RS" sz="2200" b="1" u="sng" noProof="0" dirty="0">
                <a:solidFill>
                  <a:schemeClr val="bg2"/>
                </a:solidFill>
                <a:hlinkClick r:id="rId2"/>
              </a:rPr>
              <a:t>https://www.nat.rs/en/regulations/</a:t>
            </a:r>
            <a:endParaRPr lang="en-US" sz="2200" b="1" noProof="0" dirty="0">
              <a:solidFill>
                <a:schemeClr val="bg2"/>
              </a:solidFill>
            </a:endParaRPr>
          </a:p>
          <a:p>
            <a:pPr lvl="1">
              <a:buFont typeface="Wingdings" panose="05000000000000000000" pitchFamily="2" charset="2"/>
              <a:buChar char="Ø"/>
            </a:pPr>
            <a:r>
              <a:rPr lang="en-US" sz="2000" b="1" noProof="0" dirty="0">
                <a:solidFill>
                  <a:schemeClr val="bg2"/>
                </a:solidFill>
              </a:rPr>
              <a:t>Regulations on Standards for Initial Accreditation of Higher Education Institutions and Study </a:t>
            </a:r>
            <a:r>
              <a:rPr lang="en-US" sz="2000" b="1" noProof="0" dirty="0" err="1">
                <a:solidFill>
                  <a:schemeClr val="bg2"/>
                </a:solidFill>
              </a:rPr>
              <a:t>Programmes</a:t>
            </a:r>
            <a:endParaRPr lang="en-US" sz="2000" b="1" noProof="0" dirty="0">
              <a:solidFill>
                <a:schemeClr val="bg2"/>
              </a:solidFill>
            </a:endParaRPr>
          </a:p>
          <a:p>
            <a:pPr lvl="1">
              <a:buFont typeface="Wingdings" panose="05000000000000000000" pitchFamily="2" charset="2"/>
              <a:buChar char="Ø"/>
            </a:pPr>
            <a:r>
              <a:rPr lang="en-US" sz="2000" b="1" noProof="0" dirty="0">
                <a:solidFill>
                  <a:schemeClr val="bg2"/>
                </a:solidFill>
              </a:rPr>
              <a:t>Regulations on Standards and Procedures for Accreditation of Higher Education Institutions</a:t>
            </a:r>
          </a:p>
          <a:p>
            <a:pPr lvl="1">
              <a:buFont typeface="Wingdings" panose="05000000000000000000" pitchFamily="2" charset="2"/>
              <a:buChar char="Ø"/>
            </a:pPr>
            <a:r>
              <a:rPr lang="en-US" sz="2000" b="1" noProof="0" dirty="0">
                <a:solidFill>
                  <a:schemeClr val="bg2"/>
                </a:solidFill>
              </a:rPr>
              <a:t>Regulations on Standards and Procedure for Accreditation of Study </a:t>
            </a:r>
            <a:r>
              <a:rPr lang="en-US" sz="2000" b="1" noProof="0" dirty="0" err="1">
                <a:solidFill>
                  <a:schemeClr val="bg2"/>
                </a:solidFill>
              </a:rPr>
              <a:t>Programmes</a:t>
            </a:r>
            <a:endParaRPr lang="en-US" sz="2000" b="1" noProof="0" dirty="0">
              <a:solidFill>
                <a:schemeClr val="bg2"/>
              </a:solidFill>
            </a:endParaRPr>
          </a:p>
          <a:p>
            <a:pPr lvl="1">
              <a:buFont typeface="Wingdings" panose="05000000000000000000" pitchFamily="2" charset="2"/>
              <a:buChar char="Ø"/>
            </a:pPr>
            <a:r>
              <a:rPr lang="en-US" sz="2000" b="1" noProof="0" dirty="0">
                <a:solidFill>
                  <a:schemeClr val="bg2"/>
                </a:solidFill>
              </a:rPr>
              <a:t>Regulation on Standards for Self-evaluation and Quality assessment of Higher Education Institutions and Study </a:t>
            </a:r>
            <a:r>
              <a:rPr lang="en-US" sz="2000" b="1" noProof="0" dirty="0" err="1">
                <a:solidFill>
                  <a:schemeClr val="bg2"/>
                </a:solidFill>
              </a:rPr>
              <a:t>programmes</a:t>
            </a:r>
            <a:endParaRPr lang="en-US" sz="2000" b="1" noProof="0" dirty="0">
              <a:solidFill>
                <a:schemeClr val="bg2"/>
              </a:solidFill>
            </a:endParaRPr>
          </a:p>
          <a:p>
            <a:pPr lvl="1">
              <a:buFont typeface="Wingdings" panose="05000000000000000000" pitchFamily="2" charset="2"/>
              <a:buChar char="Ø"/>
            </a:pPr>
            <a:r>
              <a:rPr lang="en-US" sz="2000" b="1" noProof="0" dirty="0">
                <a:solidFill>
                  <a:schemeClr val="bg2"/>
                </a:solidFill>
              </a:rPr>
              <a:t>Rulebook on Standards and Procedure for External Quality Control of Higher Education Institutions</a:t>
            </a:r>
          </a:p>
          <a:p>
            <a:pPr lvl="1">
              <a:buFont typeface="Wingdings" panose="05000000000000000000" pitchFamily="2" charset="2"/>
              <a:buChar char="Ø"/>
            </a:pPr>
            <a:endParaRPr lang="sr-Latn-RS" sz="2000" b="1" u="sng" noProof="0" dirty="0">
              <a:solidFill>
                <a:schemeClr val="bg2"/>
              </a:solidFill>
            </a:endParaRPr>
          </a:p>
        </p:txBody>
      </p:sp>
      <p:pic>
        <p:nvPicPr>
          <p:cNvPr id="4" name="Picture 3">
            <a:extLst>
              <a:ext uri="{FF2B5EF4-FFF2-40B4-BE49-F238E27FC236}">
                <a16:creationId xmlns:a16="http://schemas.microsoft.com/office/drawing/2014/main" id="{5B9F34B6-7724-42FA-B99E-EC1E05C6ECA6}"/>
              </a:ext>
            </a:extLst>
          </p:cNvPr>
          <p:cNvPicPr>
            <a:picLocks noChangeAspect="1"/>
          </p:cNvPicPr>
          <p:nvPr/>
        </p:nvPicPr>
        <p:blipFill>
          <a:blip r:embed="rId3"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1295328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noProof="0" dirty="0">
                <a:solidFill>
                  <a:schemeClr val="bg2"/>
                </a:solidFill>
              </a:rPr>
              <a:t>NEAQA</a:t>
            </a:r>
            <a:r>
              <a:rPr lang="en-US" sz="4000" b="1" kern="1200" noProof="0" dirty="0">
                <a:solidFill>
                  <a:schemeClr val="bg2"/>
                </a:solidFill>
                <a:latin typeface="+mj-lt"/>
                <a:ea typeface="+mj-ea"/>
                <a:cs typeface="+mj-cs"/>
              </a:rPr>
              <a:t> </a:t>
            </a:r>
            <a:r>
              <a:rPr lang="sr-Latn-RS" sz="4000" b="1" kern="1200" noProof="0" dirty="0">
                <a:solidFill>
                  <a:schemeClr val="bg2"/>
                </a:solidFill>
                <a:latin typeface="+mj-lt"/>
                <a:ea typeface="+mj-ea"/>
                <a:cs typeface="+mj-cs"/>
              </a:rPr>
              <a:t>legal </a:t>
            </a:r>
            <a:r>
              <a:rPr lang="en-US" sz="4000" b="1" kern="1200" noProof="0" dirty="0">
                <a:solidFill>
                  <a:schemeClr val="bg2"/>
                </a:solidFill>
                <a:latin typeface="+mj-lt"/>
                <a:ea typeface="+mj-ea"/>
                <a:cs typeface="+mj-cs"/>
              </a:rPr>
              <a:t>framework</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251012" y="1264023"/>
            <a:ext cx="11582400" cy="4688541"/>
          </a:xfrm>
        </p:spPr>
        <p:txBody>
          <a:bodyPr>
            <a:normAutofit/>
          </a:bodyPr>
          <a:lstStyle/>
          <a:p>
            <a:pPr>
              <a:buFont typeface="Wingdings" panose="05000000000000000000" pitchFamily="2" charset="2"/>
              <a:buChar char="Ø"/>
            </a:pPr>
            <a:r>
              <a:rPr lang="en-US" sz="2200" b="1" noProof="0" dirty="0">
                <a:solidFill>
                  <a:schemeClr val="bg2"/>
                </a:solidFill>
              </a:rPr>
              <a:t>2) Initial accreditation </a:t>
            </a:r>
            <a:r>
              <a:rPr lang="en-US" sz="2200" b="1" u="sng" noProof="0" dirty="0">
                <a:solidFill>
                  <a:schemeClr val="bg2"/>
                </a:solidFill>
                <a:hlinkClick r:id="rId2"/>
              </a:rPr>
              <a:t>https://www.nat.rs/en/initial-acc/</a:t>
            </a:r>
            <a:r>
              <a:rPr lang="en-US" sz="2200" b="1" u="sng" noProof="0" dirty="0">
                <a:solidFill>
                  <a:schemeClr val="bg2"/>
                </a:solidFill>
              </a:rPr>
              <a:t> </a:t>
            </a:r>
          </a:p>
          <a:p>
            <a:pPr lvl="1">
              <a:buFont typeface="Wingdings" panose="05000000000000000000" pitchFamily="2" charset="2"/>
              <a:buChar char="Ø"/>
            </a:pPr>
            <a:r>
              <a:rPr lang="en-US" sz="2000" b="1" noProof="0" dirty="0">
                <a:solidFill>
                  <a:schemeClr val="bg2"/>
                </a:solidFill>
              </a:rPr>
              <a:t>Request for initial accreditation</a:t>
            </a:r>
          </a:p>
          <a:p>
            <a:pPr lvl="1">
              <a:buFont typeface="Wingdings" panose="05000000000000000000" pitchFamily="2" charset="2"/>
              <a:buChar char="Ø"/>
            </a:pPr>
            <a:r>
              <a:rPr lang="en-US" sz="2000" b="1" noProof="0" dirty="0">
                <a:solidFill>
                  <a:schemeClr val="bg2"/>
                </a:solidFill>
              </a:rPr>
              <a:t>Instructions for preparing the documentation for the initial accreditation</a:t>
            </a:r>
          </a:p>
          <a:p>
            <a:pPr lvl="1">
              <a:buFont typeface="Wingdings" panose="05000000000000000000" pitchFamily="2" charset="2"/>
              <a:buChar char="Ø"/>
            </a:pPr>
            <a:r>
              <a:rPr lang="sr-Latn-RS" sz="2000" b="1" noProof="0" dirty="0" err="1">
                <a:solidFill>
                  <a:schemeClr val="bg2"/>
                </a:solidFill>
              </a:rPr>
              <a:t>Tables</a:t>
            </a:r>
            <a:r>
              <a:rPr lang="sr-Latn-RS" sz="2000" b="1" noProof="0" dirty="0">
                <a:solidFill>
                  <a:schemeClr val="bg2"/>
                </a:solidFill>
              </a:rPr>
              <a:t> </a:t>
            </a:r>
            <a:r>
              <a:rPr lang="sr-Latn-RS" sz="2000" b="1" noProof="0" dirty="0" err="1">
                <a:solidFill>
                  <a:schemeClr val="bg2"/>
                </a:solidFill>
              </a:rPr>
              <a:t>for</a:t>
            </a:r>
            <a:r>
              <a:rPr lang="sr-Latn-RS" sz="2000" b="1" noProof="0" dirty="0">
                <a:solidFill>
                  <a:schemeClr val="bg2"/>
                </a:solidFill>
              </a:rPr>
              <a:t> </a:t>
            </a:r>
            <a:r>
              <a:rPr lang="sr-Latn-RS" sz="2000" b="1" noProof="0" dirty="0" err="1">
                <a:solidFill>
                  <a:schemeClr val="bg2"/>
                </a:solidFill>
              </a:rPr>
              <a:t>initial</a:t>
            </a:r>
            <a:r>
              <a:rPr lang="sr-Latn-RS" sz="2000" b="1" noProof="0" dirty="0">
                <a:solidFill>
                  <a:schemeClr val="bg2"/>
                </a:solidFill>
              </a:rPr>
              <a:t> </a:t>
            </a:r>
            <a:r>
              <a:rPr lang="sr-Latn-RS" sz="2000" b="1" noProof="0" dirty="0" err="1">
                <a:solidFill>
                  <a:schemeClr val="bg2"/>
                </a:solidFill>
              </a:rPr>
              <a:t>accreditation</a:t>
            </a:r>
            <a:endParaRPr lang="en-US" sz="2000" b="1" noProof="0" dirty="0">
              <a:solidFill>
                <a:schemeClr val="bg2"/>
              </a:solidFill>
            </a:endParaRPr>
          </a:p>
          <a:p>
            <a:pPr lvl="1">
              <a:buFont typeface="Wingdings" panose="05000000000000000000" pitchFamily="2" charset="2"/>
              <a:buChar char="Ø"/>
            </a:pPr>
            <a:r>
              <a:rPr lang="en-US" sz="2000" b="1" noProof="0" dirty="0">
                <a:solidFill>
                  <a:schemeClr val="bg2"/>
                </a:solidFill>
              </a:rPr>
              <a:t>Attachments for the initial accreditation</a:t>
            </a:r>
            <a:endParaRPr lang="sr-Latn-RS" sz="2000" b="1" noProof="0" dirty="0">
              <a:solidFill>
                <a:schemeClr val="bg2"/>
              </a:solidFill>
            </a:endParaRPr>
          </a:p>
        </p:txBody>
      </p:sp>
      <p:pic>
        <p:nvPicPr>
          <p:cNvPr id="4" name="Picture 3">
            <a:extLst>
              <a:ext uri="{FF2B5EF4-FFF2-40B4-BE49-F238E27FC236}">
                <a16:creationId xmlns:a16="http://schemas.microsoft.com/office/drawing/2014/main" id="{5B9F34B6-7724-42FA-B99E-EC1E05C6ECA6}"/>
              </a:ext>
            </a:extLst>
          </p:cNvPr>
          <p:cNvPicPr>
            <a:picLocks noChangeAspect="1"/>
          </p:cNvPicPr>
          <p:nvPr/>
        </p:nvPicPr>
        <p:blipFill>
          <a:blip r:embed="rId3"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28419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noProof="0" dirty="0">
                <a:solidFill>
                  <a:schemeClr val="bg2"/>
                </a:solidFill>
              </a:rPr>
              <a:t>NEAQA</a:t>
            </a:r>
            <a:r>
              <a:rPr lang="en-US" sz="4000" b="1" kern="1200" noProof="0" dirty="0">
                <a:solidFill>
                  <a:schemeClr val="bg2"/>
                </a:solidFill>
                <a:latin typeface="+mj-lt"/>
                <a:ea typeface="+mj-ea"/>
                <a:cs typeface="+mj-cs"/>
              </a:rPr>
              <a:t> </a:t>
            </a:r>
            <a:r>
              <a:rPr lang="sr-Latn-RS" sz="4000" b="1" kern="1200" noProof="0" dirty="0">
                <a:solidFill>
                  <a:schemeClr val="bg2"/>
                </a:solidFill>
                <a:latin typeface="+mj-lt"/>
                <a:ea typeface="+mj-ea"/>
                <a:cs typeface="+mj-cs"/>
              </a:rPr>
              <a:t>legal </a:t>
            </a:r>
            <a:r>
              <a:rPr lang="en-US" sz="4000" b="1" kern="1200" noProof="0" dirty="0">
                <a:solidFill>
                  <a:schemeClr val="bg2"/>
                </a:solidFill>
                <a:latin typeface="+mj-lt"/>
                <a:ea typeface="+mj-ea"/>
                <a:cs typeface="+mj-cs"/>
              </a:rPr>
              <a:t>framework</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251012" y="1264023"/>
            <a:ext cx="11582400" cy="4688541"/>
          </a:xfrm>
        </p:spPr>
        <p:txBody>
          <a:bodyPr>
            <a:normAutofit fontScale="92500" lnSpcReduction="10000"/>
          </a:bodyPr>
          <a:lstStyle/>
          <a:p>
            <a:pPr>
              <a:buFont typeface="Wingdings" panose="05000000000000000000" pitchFamily="2" charset="2"/>
              <a:buChar char="Ø"/>
            </a:pPr>
            <a:r>
              <a:rPr lang="en-US" sz="2200" b="1" noProof="0" dirty="0">
                <a:solidFill>
                  <a:schemeClr val="bg2"/>
                </a:solidFill>
              </a:rPr>
              <a:t>3) Accreditation of Institutions </a:t>
            </a:r>
            <a:r>
              <a:rPr lang="en-US" sz="2200" b="1" u="sng" noProof="0" dirty="0">
                <a:solidFill>
                  <a:schemeClr val="bg2"/>
                </a:solidFill>
                <a:hlinkClick r:id="rId2"/>
              </a:rPr>
              <a:t>https://www.nat.rs/en/accreditation-of-institutions/</a:t>
            </a:r>
            <a:endParaRPr lang="en-US" sz="2200" b="1" noProof="0" dirty="0">
              <a:solidFill>
                <a:schemeClr val="bg2"/>
              </a:solidFill>
            </a:endParaRPr>
          </a:p>
          <a:p>
            <a:pPr marL="457200" lvl="1" indent="0">
              <a:buNone/>
            </a:pPr>
            <a:r>
              <a:rPr lang="en-US" sz="2100" b="1" u="sng" dirty="0">
                <a:solidFill>
                  <a:schemeClr val="bg2"/>
                </a:solidFill>
              </a:rPr>
              <a:t>A) Universities</a:t>
            </a:r>
          </a:p>
          <a:p>
            <a:pPr lvl="1">
              <a:buFont typeface="Wingdings" panose="05000000000000000000" pitchFamily="2" charset="2"/>
              <a:buChar char="Ø"/>
            </a:pPr>
            <a:r>
              <a:rPr lang="en-US" sz="2000" b="1" noProof="0" dirty="0">
                <a:solidFill>
                  <a:schemeClr val="bg2"/>
                </a:solidFill>
              </a:rPr>
              <a:t>Request for the Accreditation of the HEI – U&amp;AVS</a:t>
            </a:r>
          </a:p>
          <a:p>
            <a:pPr lvl="1">
              <a:buFont typeface="Wingdings" panose="05000000000000000000" pitchFamily="2" charset="2"/>
              <a:buChar char="Ø"/>
            </a:pPr>
            <a:r>
              <a:rPr lang="en-US" sz="2000" b="1" noProof="0" dirty="0">
                <a:solidFill>
                  <a:schemeClr val="bg2"/>
                </a:solidFill>
              </a:rPr>
              <a:t>Instructions for preparing documentation for the Accreditation of the HEI-U&amp;AVS</a:t>
            </a:r>
          </a:p>
          <a:p>
            <a:pPr lvl="1">
              <a:buFont typeface="Wingdings" panose="05000000000000000000" pitchFamily="2" charset="2"/>
              <a:buChar char="Ø"/>
            </a:pPr>
            <a:r>
              <a:rPr lang="en-US" sz="2000" b="1" noProof="0" dirty="0">
                <a:solidFill>
                  <a:schemeClr val="bg2"/>
                </a:solidFill>
              </a:rPr>
              <a:t>Standards and Instructions for the Accreditation of the HEI-U&amp;AVS</a:t>
            </a:r>
          </a:p>
          <a:p>
            <a:pPr lvl="1">
              <a:buFont typeface="Wingdings" panose="05000000000000000000" pitchFamily="2" charset="2"/>
              <a:buChar char="Ø"/>
            </a:pPr>
            <a:r>
              <a:rPr lang="en-US" sz="2000" b="1" noProof="0" dirty="0">
                <a:solidFill>
                  <a:schemeClr val="bg2"/>
                </a:solidFill>
              </a:rPr>
              <a:t>Tables for the Accreditation of the HEI-U&amp;AVS</a:t>
            </a:r>
          </a:p>
          <a:p>
            <a:pPr lvl="1">
              <a:buFont typeface="Wingdings" panose="05000000000000000000" pitchFamily="2" charset="2"/>
              <a:buChar char="Ø"/>
            </a:pPr>
            <a:r>
              <a:rPr lang="en-US" sz="2000" b="1" noProof="0" dirty="0">
                <a:solidFill>
                  <a:schemeClr val="bg2"/>
                </a:solidFill>
              </a:rPr>
              <a:t>Attachments for the Accreditation of the HEI-U&amp;AVS</a:t>
            </a:r>
          </a:p>
          <a:p>
            <a:pPr marL="457200" lvl="1" indent="0">
              <a:buNone/>
            </a:pPr>
            <a:r>
              <a:rPr lang="en-US" sz="2000" b="1" u="sng" dirty="0">
                <a:solidFill>
                  <a:schemeClr val="bg2"/>
                </a:solidFill>
              </a:rPr>
              <a:t>B) Faculties</a:t>
            </a:r>
          </a:p>
          <a:p>
            <a:pPr lvl="1">
              <a:buFont typeface="Wingdings" panose="05000000000000000000" pitchFamily="2" charset="2"/>
              <a:buChar char="Ø"/>
            </a:pPr>
            <a:r>
              <a:rPr lang="en-US" sz="2000" b="1" noProof="0" dirty="0">
                <a:solidFill>
                  <a:schemeClr val="bg2"/>
                </a:solidFill>
              </a:rPr>
              <a:t>Request for the Accreditation of the HEI – F&amp;HS</a:t>
            </a:r>
          </a:p>
          <a:p>
            <a:pPr lvl="1">
              <a:buFont typeface="Wingdings" panose="05000000000000000000" pitchFamily="2" charset="2"/>
              <a:buChar char="Ø"/>
            </a:pPr>
            <a:r>
              <a:rPr lang="en-US" sz="2000" b="1" noProof="0" dirty="0">
                <a:solidFill>
                  <a:schemeClr val="bg2"/>
                </a:solidFill>
              </a:rPr>
              <a:t>Instructions for preparing documentation for the Accreditation of the HEI- F&amp;HS</a:t>
            </a:r>
          </a:p>
          <a:p>
            <a:pPr lvl="1">
              <a:buFont typeface="Wingdings" panose="05000000000000000000" pitchFamily="2" charset="2"/>
              <a:buChar char="Ø"/>
            </a:pPr>
            <a:r>
              <a:rPr lang="en-US" sz="2000" b="1" noProof="0" dirty="0">
                <a:solidFill>
                  <a:schemeClr val="bg2"/>
                </a:solidFill>
              </a:rPr>
              <a:t>Tables for the Accreditation of the HEI- F&amp;HS</a:t>
            </a:r>
          </a:p>
          <a:p>
            <a:pPr lvl="1">
              <a:buFont typeface="Wingdings" panose="05000000000000000000" pitchFamily="2" charset="2"/>
              <a:buChar char="Ø"/>
            </a:pPr>
            <a:r>
              <a:rPr lang="en-US" sz="2000" b="1" noProof="0" dirty="0">
                <a:solidFill>
                  <a:schemeClr val="bg2"/>
                </a:solidFill>
              </a:rPr>
              <a:t>Attachments for the Accreditation of the HEI- F&amp;HS</a:t>
            </a:r>
            <a:endParaRPr lang="sr-Latn-RS" sz="2000" b="1" noProof="0" dirty="0">
              <a:solidFill>
                <a:schemeClr val="bg2"/>
              </a:solidFill>
            </a:endParaRPr>
          </a:p>
        </p:txBody>
      </p:sp>
      <p:pic>
        <p:nvPicPr>
          <p:cNvPr id="4" name="Picture 3">
            <a:extLst>
              <a:ext uri="{FF2B5EF4-FFF2-40B4-BE49-F238E27FC236}">
                <a16:creationId xmlns:a16="http://schemas.microsoft.com/office/drawing/2014/main" id="{5B9F34B6-7724-42FA-B99E-EC1E05C6ECA6}"/>
              </a:ext>
            </a:extLst>
          </p:cNvPr>
          <p:cNvPicPr>
            <a:picLocks noChangeAspect="1"/>
          </p:cNvPicPr>
          <p:nvPr/>
        </p:nvPicPr>
        <p:blipFill>
          <a:blip r:embed="rId3"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3022453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noProof="0" dirty="0">
                <a:solidFill>
                  <a:schemeClr val="bg2"/>
                </a:solidFill>
              </a:rPr>
              <a:t>NEAQA</a:t>
            </a:r>
            <a:r>
              <a:rPr lang="en-US" sz="4000" b="1" kern="1200" noProof="0" dirty="0">
                <a:solidFill>
                  <a:schemeClr val="bg2"/>
                </a:solidFill>
                <a:latin typeface="+mj-lt"/>
                <a:ea typeface="+mj-ea"/>
                <a:cs typeface="+mj-cs"/>
              </a:rPr>
              <a:t> </a:t>
            </a:r>
            <a:r>
              <a:rPr lang="sr-Latn-RS" sz="4000" b="1" kern="1200" noProof="0" dirty="0">
                <a:solidFill>
                  <a:schemeClr val="bg2"/>
                </a:solidFill>
                <a:latin typeface="+mj-lt"/>
                <a:ea typeface="+mj-ea"/>
                <a:cs typeface="+mj-cs"/>
              </a:rPr>
              <a:t>legal </a:t>
            </a:r>
            <a:r>
              <a:rPr lang="en-US" sz="4000" b="1" kern="1200" noProof="0" dirty="0">
                <a:solidFill>
                  <a:schemeClr val="bg2"/>
                </a:solidFill>
                <a:latin typeface="+mj-lt"/>
                <a:ea typeface="+mj-ea"/>
                <a:cs typeface="+mj-cs"/>
              </a:rPr>
              <a:t>framework</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251012" y="1264023"/>
            <a:ext cx="11582400" cy="4688541"/>
          </a:xfrm>
        </p:spPr>
        <p:txBody>
          <a:bodyPr>
            <a:normAutofit/>
          </a:bodyPr>
          <a:lstStyle/>
          <a:p>
            <a:pPr>
              <a:buFont typeface="Wingdings" panose="05000000000000000000" pitchFamily="2" charset="2"/>
              <a:buChar char="Ø"/>
            </a:pPr>
            <a:r>
              <a:rPr lang="en-US" sz="2200" b="1" noProof="0" dirty="0">
                <a:solidFill>
                  <a:schemeClr val="bg2"/>
                </a:solidFill>
              </a:rPr>
              <a:t>4A) Accreditation of </a:t>
            </a:r>
            <a:r>
              <a:rPr lang="en-US" sz="2400" b="1" dirty="0">
                <a:solidFill>
                  <a:schemeClr val="bg2"/>
                </a:solidFill>
              </a:rPr>
              <a:t>I and II cycle </a:t>
            </a:r>
            <a:r>
              <a:rPr lang="en-US" sz="2200" b="1" noProof="0" dirty="0">
                <a:solidFill>
                  <a:schemeClr val="bg2"/>
                </a:solidFill>
              </a:rPr>
              <a:t>Study Programs </a:t>
            </a:r>
            <a:r>
              <a:rPr lang="en-US" sz="2200" b="1" u="sng" noProof="0" dirty="0">
                <a:solidFill>
                  <a:schemeClr val="bg2"/>
                </a:solidFill>
                <a:hlinkClick r:id="rId2"/>
              </a:rPr>
              <a:t>https://www.nat.rs/en/accreditation-of-study-programs/</a:t>
            </a:r>
            <a:endParaRPr lang="en-US" sz="2200" b="1" noProof="0" dirty="0">
              <a:solidFill>
                <a:schemeClr val="bg2"/>
              </a:solidFill>
            </a:endParaRPr>
          </a:p>
          <a:p>
            <a:pPr lvl="1">
              <a:buFont typeface="Wingdings" panose="05000000000000000000" pitchFamily="2" charset="2"/>
              <a:buChar char="Ø"/>
            </a:pPr>
            <a:r>
              <a:rPr lang="en-US" sz="2000" b="1" noProof="0" dirty="0">
                <a:solidFill>
                  <a:schemeClr val="bg2"/>
                </a:solidFill>
              </a:rPr>
              <a:t>Request for the Accreditation of I and II level</a:t>
            </a:r>
          </a:p>
          <a:p>
            <a:pPr lvl="1">
              <a:buFont typeface="Wingdings" panose="05000000000000000000" pitchFamily="2" charset="2"/>
              <a:buChar char="Ø"/>
            </a:pPr>
            <a:r>
              <a:rPr lang="en-US" sz="2000" b="1" dirty="0">
                <a:solidFill>
                  <a:schemeClr val="bg2"/>
                </a:solidFill>
              </a:rPr>
              <a:t>Instructions for preparing documentation for the Accreditation of I and II level SP</a:t>
            </a:r>
          </a:p>
          <a:p>
            <a:pPr lvl="1">
              <a:buFont typeface="Wingdings" panose="05000000000000000000" pitchFamily="2" charset="2"/>
              <a:buChar char="Ø"/>
            </a:pPr>
            <a:r>
              <a:rPr lang="en-US" sz="2000" b="1" dirty="0">
                <a:solidFill>
                  <a:schemeClr val="bg2"/>
                </a:solidFill>
              </a:rPr>
              <a:t>Standards and Instructions for the Accreditation of I and II level SP</a:t>
            </a:r>
          </a:p>
          <a:p>
            <a:pPr lvl="1">
              <a:buFont typeface="Wingdings" panose="05000000000000000000" pitchFamily="2" charset="2"/>
              <a:buChar char="Ø"/>
            </a:pPr>
            <a:r>
              <a:rPr lang="en-US" sz="2000" b="1" noProof="0" dirty="0">
                <a:solidFill>
                  <a:schemeClr val="bg2"/>
                </a:solidFill>
              </a:rPr>
              <a:t>Tables for the Accreditation of I and II level SP</a:t>
            </a:r>
          </a:p>
          <a:p>
            <a:pPr lvl="1">
              <a:buFont typeface="Wingdings" panose="05000000000000000000" pitchFamily="2" charset="2"/>
              <a:buChar char="Ø"/>
            </a:pPr>
            <a:r>
              <a:rPr lang="en-US" sz="2000" b="1" noProof="0" dirty="0">
                <a:solidFill>
                  <a:schemeClr val="bg2"/>
                </a:solidFill>
              </a:rPr>
              <a:t>Attachments for the Accreditation of I and II level SP</a:t>
            </a:r>
          </a:p>
        </p:txBody>
      </p:sp>
      <p:pic>
        <p:nvPicPr>
          <p:cNvPr id="4" name="Picture 3">
            <a:extLst>
              <a:ext uri="{FF2B5EF4-FFF2-40B4-BE49-F238E27FC236}">
                <a16:creationId xmlns:a16="http://schemas.microsoft.com/office/drawing/2014/main" id="{5B9F34B6-7724-42FA-B99E-EC1E05C6ECA6}"/>
              </a:ext>
            </a:extLst>
          </p:cNvPr>
          <p:cNvPicPr>
            <a:picLocks noChangeAspect="1"/>
          </p:cNvPicPr>
          <p:nvPr/>
        </p:nvPicPr>
        <p:blipFill>
          <a:blip r:embed="rId3"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4081494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noProof="0" dirty="0">
                <a:solidFill>
                  <a:schemeClr val="bg2"/>
                </a:solidFill>
              </a:rPr>
              <a:t>NEAQA</a:t>
            </a:r>
            <a:r>
              <a:rPr lang="en-US" sz="4000" b="1" kern="1200" noProof="0" dirty="0">
                <a:solidFill>
                  <a:schemeClr val="bg2"/>
                </a:solidFill>
                <a:latin typeface="+mj-lt"/>
                <a:ea typeface="+mj-ea"/>
                <a:cs typeface="+mj-cs"/>
              </a:rPr>
              <a:t> </a:t>
            </a:r>
            <a:r>
              <a:rPr lang="sr-Latn-RS" sz="4000" b="1" kern="1200" noProof="0" dirty="0">
                <a:solidFill>
                  <a:schemeClr val="bg2"/>
                </a:solidFill>
                <a:latin typeface="+mj-lt"/>
                <a:ea typeface="+mj-ea"/>
                <a:cs typeface="+mj-cs"/>
              </a:rPr>
              <a:t>legal </a:t>
            </a:r>
            <a:r>
              <a:rPr lang="en-US" sz="4000" b="1" kern="1200" noProof="0" dirty="0">
                <a:solidFill>
                  <a:schemeClr val="bg2"/>
                </a:solidFill>
                <a:latin typeface="+mj-lt"/>
                <a:ea typeface="+mj-ea"/>
                <a:cs typeface="+mj-cs"/>
              </a:rPr>
              <a:t>framework</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251012" y="1264023"/>
            <a:ext cx="11582400" cy="4688541"/>
          </a:xfrm>
        </p:spPr>
        <p:txBody>
          <a:bodyPr>
            <a:normAutofit/>
          </a:bodyPr>
          <a:lstStyle/>
          <a:p>
            <a:pPr>
              <a:buFont typeface="Wingdings" panose="05000000000000000000" pitchFamily="2" charset="2"/>
              <a:buChar char="Ø"/>
            </a:pPr>
            <a:r>
              <a:rPr lang="en-US" sz="2200" b="1" noProof="0" dirty="0">
                <a:solidFill>
                  <a:schemeClr val="bg2"/>
                </a:solidFill>
              </a:rPr>
              <a:t>4B) Accreditation of Doctoral Study Programs in Science</a:t>
            </a:r>
          </a:p>
          <a:p>
            <a:pPr lvl="1">
              <a:buFont typeface="Wingdings" panose="05000000000000000000" pitchFamily="2" charset="2"/>
              <a:buChar char="Ø"/>
            </a:pPr>
            <a:r>
              <a:rPr lang="en-US" sz="2000" b="1" noProof="0" dirty="0">
                <a:solidFill>
                  <a:schemeClr val="bg2"/>
                </a:solidFill>
              </a:rPr>
              <a:t>Request for the Accreditation of the Study Program for Doctoral Studies</a:t>
            </a:r>
          </a:p>
          <a:p>
            <a:pPr lvl="1">
              <a:buFont typeface="Wingdings" panose="05000000000000000000" pitchFamily="2" charset="2"/>
              <a:buChar char="Ø"/>
            </a:pPr>
            <a:r>
              <a:rPr lang="en-US" sz="2000" b="1" noProof="0" dirty="0">
                <a:solidFill>
                  <a:schemeClr val="bg2"/>
                </a:solidFill>
              </a:rPr>
              <a:t>Instructions for preparing the documentation for the Accreditation of the Study Programs of Doctoral Studies in educational scientific fields</a:t>
            </a:r>
          </a:p>
          <a:p>
            <a:pPr lvl="1">
              <a:buFont typeface="Wingdings" panose="05000000000000000000" pitchFamily="2" charset="2"/>
              <a:buChar char="Ø"/>
            </a:pPr>
            <a:r>
              <a:rPr lang="en-US" sz="2000" b="1" noProof="0" dirty="0">
                <a:solidFill>
                  <a:schemeClr val="bg2"/>
                </a:solidFill>
              </a:rPr>
              <a:t>Standards and instructions for Accreditation of Study Programs of Doctoral Studies in educational scientific fields</a:t>
            </a:r>
          </a:p>
          <a:p>
            <a:pPr lvl="1">
              <a:buFont typeface="Wingdings" panose="05000000000000000000" pitchFamily="2" charset="2"/>
              <a:buChar char="Ø"/>
            </a:pPr>
            <a:r>
              <a:rPr lang="en-US" sz="2000" b="1" noProof="0" dirty="0">
                <a:solidFill>
                  <a:schemeClr val="bg2"/>
                </a:solidFill>
              </a:rPr>
              <a:t>Tables for the Accreditation of the Study Programs of Doctoral Studies in educational scientific fields</a:t>
            </a:r>
          </a:p>
          <a:p>
            <a:pPr lvl="1">
              <a:buFont typeface="Wingdings" panose="05000000000000000000" pitchFamily="2" charset="2"/>
              <a:buChar char="Ø"/>
            </a:pPr>
            <a:r>
              <a:rPr lang="en-US" sz="2000" b="1" noProof="0" dirty="0">
                <a:solidFill>
                  <a:schemeClr val="bg2"/>
                </a:solidFill>
              </a:rPr>
              <a:t>Attachments for the Accreditation of the Study Programs of Doctoral Studies in educational scientific fields</a:t>
            </a:r>
          </a:p>
        </p:txBody>
      </p:sp>
      <p:pic>
        <p:nvPicPr>
          <p:cNvPr id="4" name="Picture 3">
            <a:extLst>
              <a:ext uri="{FF2B5EF4-FFF2-40B4-BE49-F238E27FC236}">
                <a16:creationId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3588308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noProof="0" dirty="0">
                <a:solidFill>
                  <a:schemeClr val="bg2"/>
                </a:solidFill>
              </a:rPr>
              <a:t>NEAQA</a:t>
            </a:r>
            <a:r>
              <a:rPr lang="en-US" sz="4000" b="1" kern="1200" noProof="0" dirty="0">
                <a:solidFill>
                  <a:schemeClr val="bg2"/>
                </a:solidFill>
                <a:latin typeface="+mj-lt"/>
                <a:ea typeface="+mj-ea"/>
                <a:cs typeface="+mj-cs"/>
              </a:rPr>
              <a:t> </a:t>
            </a:r>
            <a:r>
              <a:rPr lang="sr-Latn-RS" sz="4000" b="1" kern="1200" noProof="0" dirty="0">
                <a:solidFill>
                  <a:schemeClr val="bg2"/>
                </a:solidFill>
                <a:latin typeface="+mj-lt"/>
                <a:ea typeface="+mj-ea"/>
                <a:cs typeface="+mj-cs"/>
              </a:rPr>
              <a:t>legal </a:t>
            </a:r>
            <a:r>
              <a:rPr lang="en-US" sz="4000" b="1" kern="1200" noProof="0" dirty="0">
                <a:solidFill>
                  <a:schemeClr val="bg2"/>
                </a:solidFill>
                <a:latin typeface="+mj-lt"/>
                <a:ea typeface="+mj-ea"/>
                <a:cs typeface="+mj-cs"/>
              </a:rPr>
              <a:t>framework</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251012" y="1264023"/>
            <a:ext cx="11582400" cy="4688541"/>
          </a:xfrm>
        </p:spPr>
        <p:txBody>
          <a:bodyPr>
            <a:normAutofit/>
          </a:bodyPr>
          <a:lstStyle/>
          <a:p>
            <a:pPr>
              <a:buFont typeface="Wingdings" panose="05000000000000000000" pitchFamily="2" charset="2"/>
              <a:buChar char="Ø"/>
            </a:pPr>
            <a:r>
              <a:rPr lang="en-US" sz="2200" b="1" noProof="0" dirty="0">
                <a:solidFill>
                  <a:schemeClr val="bg2"/>
                </a:solidFill>
              </a:rPr>
              <a:t>4C) Accreditation of Doctoral Study Programs in Arts</a:t>
            </a:r>
          </a:p>
          <a:p>
            <a:pPr lvl="1">
              <a:buFont typeface="Wingdings" panose="05000000000000000000" pitchFamily="2" charset="2"/>
              <a:buChar char="Ø"/>
            </a:pPr>
            <a:r>
              <a:rPr lang="en-US" sz="2000" b="1" noProof="0" dirty="0">
                <a:solidFill>
                  <a:schemeClr val="bg2"/>
                </a:solidFill>
              </a:rPr>
              <a:t>Request for the Accreditation of the Study Program for Doctoral Studies in Arts</a:t>
            </a:r>
          </a:p>
          <a:p>
            <a:pPr lvl="1">
              <a:buFont typeface="Wingdings" panose="05000000000000000000" pitchFamily="2" charset="2"/>
              <a:buChar char="Ø"/>
            </a:pPr>
            <a:r>
              <a:rPr lang="en-US" sz="2000" b="1" noProof="0" dirty="0">
                <a:solidFill>
                  <a:schemeClr val="bg2"/>
                </a:solidFill>
              </a:rPr>
              <a:t>Instructions for preparing the documentation for the Accreditation of the Study Programs of Doctoral Studies in Arts</a:t>
            </a:r>
          </a:p>
          <a:p>
            <a:pPr lvl="1">
              <a:buFont typeface="Wingdings" panose="05000000000000000000" pitchFamily="2" charset="2"/>
              <a:buChar char="Ø"/>
            </a:pPr>
            <a:r>
              <a:rPr lang="en-US" sz="2000" b="1" noProof="0" dirty="0">
                <a:solidFill>
                  <a:schemeClr val="bg2"/>
                </a:solidFill>
              </a:rPr>
              <a:t>Standards and Instructions for Accreditation of Study Programs of Doctoral Studies in Arts</a:t>
            </a:r>
          </a:p>
          <a:p>
            <a:pPr lvl="1">
              <a:buFont typeface="Wingdings" panose="05000000000000000000" pitchFamily="2" charset="2"/>
              <a:buChar char="Ø"/>
            </a:pPr>
            <a:r>
              <a:rPr lang="en-US" sz="2000" b="1" noProof="0" dirty="0">
                <a:solidFill>
                  <a:schemeClr val="bg2"/>
                </a:solidFill>
              </a:rPr>
              <a:t>Tables for the Accreditation of the Study Programs of Doctoral Studies in Arts</a:t>
            </a:r>
          </a:p>
          <a:p>
            <a:pPr lvl="1">
              <a:buFont typeface="Wingdings" panose="05000000000000000000" pitchFamily="2" charset="2"/>
              <a:buChar char="Ø"/>
            </a:pPr>
            <a:r>
              <a:rPr lang="en-US" sz="2000" b="1" noProof="0" dirty="0">
                <a:solidFill>
                  <a:schemeClr val="bg2"/>
                </a:solidFill>
              </a:rPr>
              <a:t>Attachments for the Accreditation of the Study Programs of Doctoral Studies in Arts</a:t>
            </a:r>
          </a:p>
          <a:p>
            <a:pPr lvl="1">
              <a:buFont typeface="Wingdings" panose="05000000000000000000" pitchFamily="2" charset="2"/>
              <a:buChar char="Ø"/>
            </a:pPr>
            <a:r>
              <a:rPr lang="en-US" sz="2000" b="1" noProof="0" dirty="0">
                <a:solidFill>
                  <a:schemeClr val="bg2"/>
                </a:solidFill>
              </a:rPr>
              <a:t>Classification of representative references (results) in the field of Art after educational – Arts Areas with result marks</a:t>
            </a:r>
          </a:p>
        </p:txBody>
      </p:sp>
      <p:pic>
        <p:nvPicPr>
          <p:cNvPr id="4" name="Picture 3">
            <a:extLst>
              <a:ext uri="{FF2B5EF4-FFF2-40B4-BE49-F238E27FC236}">
                <a16:creationId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2644826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kern="1200" noProof="0" dirty="0">
                <a:solidFill>
                  <a:schemeClr val="bg2"/>
                </a:solidFill>
                <a:latin typeface="+mj-lt"/>
                <a:ea typeface="+mj-ea"/>
                <a:cs typeface="+mj-cs"/>
              </a:rPr>
              <a:t>MCs as the lifelong learning program</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251012" y="1150189"/>
            <a:ext cx="11582400" cy="5089585"/>
          </a:xfrm>
        </p:spPr>
        <p:txBody>
          <a:bodyPr>
            <a:normAutofit fontScale="85000" lnSpcReduction="10000"/>
          </a:bodyPr>
          <a:lstStyle/>
          <a:p>
            <a:pPr algn="just">
              <a:buFont typeface="Wingdings" panose="05000000000000000000" pitchFamily="2" charset="2"/>
              <a:buChar char="q"/>
            </a:pPr>
            <a:r>
              <a:rPr lang="en-US" sz="2500" dirty="0">
                <a:solidFill>
                  <a:schemeClr val="bg2"/>
                </a:solidFill>
              </a:rPr>
              <a:t>T</a:t>
            </a:r>
            <a:r>
              <a:rPr lang="sr-Latn-RS" sz="2500" dirty="0">
                <a:solidFill>
                  <a:schemeClr val="bg2"/>
                </a:solidFill>
              </a:rPr>
              <a:t>he </a:t>
            </a:r>
            <a:r>
              <a:rPr lang="en-US" sz="2500" dirty="0">
                <a:solidFill>
                  <a:schemeClr val="bg2"/>
                </a:solidFill>
              </a:rPr>
              <a:t>lifelong learning programs and Short programs are both positioned outside 3 formal study cycles.</a:t>
            </a:r>
            <a:endParaRPr lang="sr-Latn-RS" sz="2500" dirty="0">
              <a:solidFill>
                <a:schemeClr val="bg2"/>
              </a:solidFill>
            </a:endParaRPr>
          </a:p>
          <a:p>
            <a:pPr lvl="1" algn="just">
              <a:buFont typeface="Wingdings" panose="05000000000000000000" pitchFamily="2" charset="2"/>
              <a:buChar char="q"/>
            </a:pPr>
            <a:r>
              <a:rPr lang="en-US" sz="2300" dirty="0">
                <a:solidFill>
                  <a:schemeClr val="bg2"/>
                </a:solidFill>
              </a:rPr>
              <a:t>This allows </a:t>
            </a:r>
            <a:r>
              <a:rPr lang="sr-Latn-RS" sz="2300" dirty="0">
                <a:solidFill>
                  <a:schemeClr val="bg2"/>
                </a:solidFill>
              </a:rPr>
              <a:t>to </a:t>
            </a:r>
            <a:r>
              <a:rPr lang="sr-Latn-RS" sz="2300" dirty="0" err="1">
                <a:solidFill>
                  <a:schemeClr val="bg2"/>
                </a:solidFill>
              </a:rPr>
              <a:t>define</a:t>
            </a:r>
            <a:r>
              <a:rPr lang="sr-Latn-RS" sz="2300" dirty="0">
                <a:solidFill>
                  <a:schemeClr val="bg2"/>
                </a:solidFill>
              </a:rPr>
              <a:t> </a:t>
            </a:r>
            <a:r>
              <a:rPr lang="en-US" sz="2300" dirty="0">
                <a:solidFill>
                  <a:schemeClr val="bg2"/>
                </a:solidFill>
              </a:rPr>
              <a:t>MCs outside 3 cycles, </a:t>
            </a:r>
            <a:r>
              <a:rPr lang="sr-Latn-RS" sz="2300" dirty="0" err="1">
                <a:solidFill>
                  <a:schemeClr val="bg2"/>
                </a:solidFill>
              </a:rPr>
              <a:t>making</a:t>
            </a:r>
            <a:r>
              <a:rPr lang="sr-Latn-RS" sz="2300" dirty="0">
                <a:solidFill>
                  <a:schemeClr val="bg2"/>
                </a:solidFill>
              </a:rPr>
              <a:t> </a:t>
            </a:r>
            <a:r>
              <a:rPr lang="sr-Latn-RS" sz="2300" dirty="0" err="1">
                <a:solidFill>
                  <a:schemeClr val="bg2"/>
                </a:solidFill>
              </a:rPr>
              <a:t>them</a:t>
            </a:r>
            <a:r>
              <a:rPr lang="sr-Latn-RS" sz="2300" dirty="0">
                <a:solidFill>
                  <a:schemeClr val="bg2"/>
                </a:solidFill>
              </a:rPr>
              <a:t> </a:t>
            </a:r>
            <a:r>
              <a:rPr lang="sr-Latn-RS" sz="2300" dirty="0" err="1">
                <a:solidFill>
                  <a:schemeClr val="bg2"/>
                </a:solidFill>
              </a:rPr>
              <a:t>being</a:t>
            </a:r>
            <a:r>
              <a:rPr lang="sr-Latn-RS" sz="2300" dirty="0">
                <a:solidFill>
                  <a:schemeClr val="bg2"/>
                </a:solidFill>
              </a:rPr>
              <a:t> </a:t>
            </a:r>
            <a:r>
              <a:rPr lang="sr-Latn-RS" sz="2300" dirty="0" err="1">
                <a:solidFill>
                  <a:schemeClr val="bg2"/>
                </a:solidFill>
              </a:rPr>
              <a:t>able</a:t>
            </a:r>
            <a:r>
              <a:rPr lang="sr-Latn-RS" sz="2300" dirty="0">
                <a:solidFill>
                  <a:schemeClr val="bg2"/>
                </a:solidFill>
              </a:rPr>
              <a:t> to be </a:t>
            </a:r>
            <a:r>
              <a:rPr lang="en-US" sz="2300" dirty="0">
                <a:solidFill>
                  <a:schemeClr val="bg2"/>
                </a:solidFill>
              </a:rPr>
              <a:t>equally delivered for persons with secondary and people with tertiary education.</a:t>
            </a:r>
          </a:p>
          <a:p>
            <a:pPr marL="342900" lvl="1" indent="-342900" algn="just">
              <a:buFont typeface="Wingdings" panose="05000000000000000000" pitchFamily="2" charset="2"/>
              <a:buChar char="q"/>
            </a:pPr>
            <a:r>
              <a:rPr lang="sr-Latn-RS" sz="2500" dirty="0" err="1">
                <a:solidFill>
                  <a:schemeClr val="bg2"/>
                </a:solidFill>
              </a:rPr>
              <a:t>Currently</a:t>
            </a:r>
            <a:r>
              <a:rPr lang="sr-Latn-RS" sz="2500" dirty="0">
                <a:solidFill>
                  <a:schemeClr val="bg2"/>
                </a:solidFill>
              </a:rPr>
              <a:t>, </a:t>
            </a:r>
            <a:r>
              <a:rPr lang="sr-Latn-RS" sz="2500" dirty="0" err="1">
                <a:solidFill>
                  <a:schemeClr val="bg2"/>
                </a:solidFill>
              </a:rPr>
              <a:t>lifelong</a:t>
            </a:r>
            <a:r>
              <a:rPr lang="sr-Latn-RS" sz="2500" dirty="0">
                <a:solidFill>
                  <a:schemeClr val="bg2"/>
                </a:solidFill>
              </a:rPr>
              <a:t> </a:t>
            </a:r>
            <a:r>
              <a:rPr lang="en-US" sz="2500" dirty="0">
                <a:solidFill>
                  <a:schemeClr val="bg2"/>
                </a:solidFill>
              </a:rPr>
              <a:t>learning </a:t>
            </a:r>
            <a:r>
              <a:rPr lang="sr-Latn-RS" sz="2500" dirty="0" err="1">
                <a:solidFill>
                  <a:schemeClr val="bg2"/>
                </a:solidFill>
              </a:rPr>
              <a:t>programs</a:t>
            </a:r>
            <a:r>
              <a:rPr lang="sr-Latn-RS" sz="2500" dirty="0">
                <a:solidFill>
                  <a:schemeClr val="bg2"/>
                </a:solidFill>
              </a:rPr>
              <a:t> do </a:t>
            </a:r>
            <a:r>
              <a:rPr lang="sr-Latn-RS" sz="2500" dirty="0" err="1">
                <a:solidFill>
                  <a:schemeClr val="bg2"/>
                </a:solidFill>
              </a:rPr>
              <a:t>not</a:t>
            </a:r>
            <a:r>
              <a:rPr lang="sr-Latn-RS" sz="2500" dirty="0">
                <a:solidFill>
                  <a:schemeClr val="bg2"/>
                </a:solidFill>
              </a:rPr>
              <a:t> </a:t>
            </a:r>
            <a:r>
              <a:rPr lang="sr-Latn-RS" sz="2500" dirty="0" err="1">
                <a:solidFill>
                  <a:schemeClr val="bg2"/>
                </a:solidFill>
              </a:rPr>
              <a:t>have</a:t>
            </a:r>
            <a:r>
              <a:rPr lang="sr-Latn-RS" sz="2500" dirty="0">
                <a:solidFill>
                  <a:schemeClr val="bg2"/>
                </a:solidFill>
              </a:rPr>
              <a:t> </a:t>
            </a:r>
            <a:r>
              <a:rPr lang="sr-Latn-RS" sz="2500" dirty="0" err="1">
                <a:solidFill>
                  <a:schemeClr val="bg2"/>
                </a:solidFill>
              </a:rPr>
              <a:t>credit</a:t>
            </a:r>
            <a:r>
              <a:rPr lang="sr-Latn-RS" sz="2500" dirty="0">
                <a:solidFill>
                  <a:schemeClr val="bg2"/>
                </a:solidFill>
              </a:rPr>
              <a:t> </a:t>
            </a:r>
            <a:r>
              <a:rPr lang="sr-Latn-RS" sz="2500" dirty="0" err="1">
                <a:solidFill>
                  <a:schemeClr val="bg2"/>
                </a:solidFill>
              </a:rPr>
              <a:t>evaluation</a:t>
            </a:r>
            <a:r>
              <a:rPr lang="en-US" sz="2500" dirty="0">
                <a:solidFill>
                  <a:schemeClr val="bg2"/>
                </a:solidFill>
              </a:rPr>
              <a:t> (short programs have it!). </a:t>
            </a:r>
            <a:r>
              <a:rPr lang="sr-Latn-RS" sz="2500" dirty="0" err="1">
                <a:solidFill>
                  <a:schemeClr val="bg2"/>
                </a:solidFill>
              </a:rPr>
              <a:t>However</a:t>
            </a:r>
            <a:r>
              <a:rPr lang="sr-Latn-RS" sz="2500" dirty="0">
                <a:solidFill>
                  <a:schemeClr val="bg2"/>
                </a:solidFill>
              </a:rPr>
              <a:t>, </a:t>
            </a:r>
            <a:r>
              <a:rPr lang="sr-Latn-RS" sz="2500" dirty="0" err="1">
                <a:solidFill>
                  <a:schemeClr val="bg2"/>
                </a:solidFill>
              </a:rPr>
              <a:t>MCs</a:t>
            </a:r>
            <a:r>
              <a:rPr lang="sr-Latn-RS" sz="2500" dirty="0">
                <a:solidFill>
                  <a:schemeClr val="bg2"/>
                </a:solidFill>
              </a:rPr>
              <a:t>, </a:t>
            </a:r>
            <a:r>
              <a:rPr lang="sr-Latn-RS" sz="2500" dirty="0" err="1">
                <a:solidFill>
                  <a:schemeClr val="bg2"/>
                </a:solidFill>
              </a:rPr>
              <a:t>defined</a:t>
            </a:r>
            <a:r>
              <a:rPr lang="sr-Latn-RS" sz="2500" dirty="0">
                <a:solidFill>
                  <a:schemeClr val="bg2"/>
                </a:solidFill>
              </a:rPr>
              <a:t> </a:t>
            </a:r>
            <a:r>
              <a:rPr lang="sr-Latn-RS" sz="2500" i="1" dirty="0">
                <a:solidFill>
                  <a:schemeClr val="bg2"/>
                </a:solidFill>
              </a:rPr>
              <a:t>as </a:t>
            </a:r>
            <a:r>
              <a:rPr lang="sr-Latn-RS" sz="2500" i="1" dirty="0" err="1">
                <a:solidFill>
                  <a:schemeClr val="bg2"/>
                </a:solidFill>
              </a:rPr>
              <a:t>the</a:t>
            </a:r>
            <a:r>
              <a:rPr lang="sr-Latn-RS" sz="2500" i="1" dirty="0">
                <a:solidFill>
                  <a:schemeClr val="bg2"/>
                </a:solidFill>
              </a:rPr>
              <a:t> </a:t>
            </a:r>
            <a:r>
              <a:rPr lang="sr-Latn-RS" sz="2500" i="1" dirty="0" err="1">
                <a:solidFill>
                  <a:schemeClr val="bg2"/>
                </a:solidFill>
              </a:rPr>
              <a:t>special</a:t>
            </a:r>
            <a:r>
              <a:rPr lang="sr-Latn-RS" sz="2500" i="1" dirty="0">
                <a:solidFill>
                  <a:schemeClr val="bg2"/>
                </a:solidFill>
              </a:rPr>
              <a:t> </a:t>
            </a:r>
            <a:r>
              <a:rPr lang="sr-Latn-RS" sz="2500" i="1" dirty="0" err="1">
                <a:solidFill>
                  <a:schemeClr val="bg2"/>
                </a:solidFill>
              </a:rPr>
              <a:t>case</a:t>
            </a:r>
            <a:r>
              <a:rPr lang="sr-Latn-RS" sz="2500" i="1" dirty="0">
                <a:solidFill>
                  <a:schemeClr val="bg2"/>
                </a:solidFill>
              </a:rPr>
              <a:t> </a:t>
            </a:r>
            <a:r>
              <a:rPr lang="sr-Latn-RS" sz="2500" i="1" dirty="0" err="1">
                <a:solidFill>
                  <a:schemeClr val="bg2"/>
                </a:solidFill>
              </a:rPr>
              <a:t>of</a:t>
            </a:r>
            <a:r>
              <a:rPr lang="sr-Latn-RS" sz="2500" i="1" dirty="0">
                <a:solidFill>
                  <a:schemeClr val="bg2"/>
                </a:solidFill>
              </a:rPr>
              <a:t> </a:t>
            </a:r>
            <a:r>
              <a:rPr lang="sr-Latn-RS" sz="2500" i="1" dirty="0" err="1">
                <a:solidFill>
                  <a:schemeClr val="bg2"/>
                </a:solidFill>
              </a:rPr>
              <a:t>lifelong</a:t>
            </a:r>
            <a:r>
              <a:rPr lang="sr-Latn-RS" sz="2500" i="1" dirty="0">
                <a:solidFill>
                  <a:schemeClr val="bg2"/>
                </a:solidFill>
              </a:rPr>
              <a:t> </a:t>
            </a:r>
            <a:r>
              <a:rPr lang="sr-Latn-RS" sz="2500" i="1" dirty="0" err="1">
                <a:solidFill>
                  <a:schemeClr val="bg2"/>
                </a:solidFill>
              </a:rPr>
              <a:t>learning</a:t>
            </a:r>
            <a:r>
              <a:rPr lang="sr-Latn-RS" sz="2500" i="1" dirty="0">
                <a:solidFill>
                  <a:schemeClr val="bg2"/>
                </a:solidFill>
              </a:rPr>
              <a:t> </a:t>
            </a:r>
            <a:r>
              <a:rPr lang="sr-Latn-RS" sz="2500" i="1" dirty="0" err="1">
                <a:solidFill>
                  <a:schemeClr val="bg2"/>
                </a:solidFill>
              </a:rPr>
              <a:t>programs</a:t>
            </a:r>
            <a:r>
              <a:rPr lang="sr-Latn-RS" sz="2500" dirty="0">
                <a:solidFill>
                  <a:schemeClr val="bg2"/>
                </a:solidFill>
              </a:rPr>
              <a:t>, </a:t>
            </a:r>
            <a:r>
              <a:rPr lang="sr-Latn-RS" sz="2500" dirty="0" err="1">
                <a:solidFill>
                  <a:schemeClr val="bg2"/>
                </a:solidFill>
              </a:rPr>
              <a:t>could</a:t>
            </a:r>
            <a:r>
              <a:rPr lang="sr-Latn-RS" sz="2500" dirty="0">
                <a:solidFill>
                  <a:schemeClr val="bg2"/>
                </a:solidFill>
              </a:rPr>
              <a:t> </a:t>
            </a:r>
            <a:r>
              <a:rPr lang="sr-Latn-RS" sz="2500" dirty="0" err="1">
                <a:solidFill>
                  <a:schemeClr val="bg2"/>
                </a:solidFill>
              </a:rPr>
              <a:t>have</a:t>
            </a:r>
            <a:r>
              <a:rPr lang="sr-Latn-RS" sz="2500" dirty="0">
                <a:solidFill>
                  <a:schemeClr val="bg2"/>
                </a:solidFill>
              </a:rPr>
              <a:t> </a:t>
            </a:r>
            <a:r>
              <a:rPr lang="sr-Latn-RS" sz="2500" dirty="0" err="1">
                <a:solidFill>
                  <a:schemeClr val="bg2"/>
                </a:solidFill>
              </a:rPr>
              <a:t>credit</a:t>
            </a:r>
            <a:r>
              <a:rPr lang="sr-Latn-RS" sz="2500" dirty="0">
                <a:solidFill>
                  <a:schemeClr val="bg2"/>
                </a:solidFill>
              </a:rPr>
              <a:t> </a:t>
            </a:r>
            <a:r>
              <a:rPr lang="sr-Latn-RS" sz="2500" dirty="0" err="1">
                <a:solidFill>
                  <a:schemeClr val="bg2"/>
                </a:solidFill>
              </a:rPr>
              <a:t>evaluation</a:t>
            </a:r>
            <a:r>
              <a:rPr lang="en-US" sz="2500" dirty="0">
                <a:solidFill>
                  <a:schemeClr val="bg2"/>
                </a:solidFill>
              </a:rPr>
              <a:t>.</a:t>
            </a:r>
          </a:p>
          <a:p>
            <a:pPr marL="342900" lvl="1" indent="-342900" algn="just">
              <a:buFont typeface="Wingdings" panose="05000000000000000000" pitchFamily="2" charset="2"/>
              <a:buChar char="q"/>
            </a:pPr>
            <a:r>
              <a:rPr lang="sr-Latn-RS" sz="2500" noProof="0" dirty="0" err="1">
                <a:solidFill>
                  <a:schemeClr val="bg2"/>
                </a:solidFill>
              </a:rPr>
              <a:t>Currently</a:t>
            </a:r>
            <a:r>
              <a:rPr lang="sr-Latn-RS" sz="2500" noProof="0" dirty="0">
                <a:solidFill>
                  <a:schemeClr val="bg2"/>
                </a:solidFill>
              </a:rPr>
              <a:t>, </a:t>
            </a:r>
            <a:r>
              <a:rPr lang="sr-Latn-RS" sz="2500" noProof="0" dirty="0" err="1">
                <a:solidFill>
                  <a:schemeClr val="bg2"/>
                </a:solidFill>
              </a:rPr>
              <a:t>lifelong</a:t>
            </a:r>
            <a:r>
              <a:rPr lang="sr-Latn-RS" sz="2500" noProof="0" dirty="0">
                <a:solidFill>
                  <a:schemeClr val="bg2"/>
                </a:solidFill>
              </a:rPr>
              <a:t> </a:t>
            </a:r>
            <a:r>
              <a:rPr lang="en-US" sz="2500" dirty="0">
                <a:solidFill>
                  <a:schemeClr val="bg2"/>
                </a:solidFill>
              </a:rPr>
              <a:t>learning </a:t>
            </a:r>
            <a:r>
              <a:rPr lang="sr-Latn-RS" sz="2500" noProof="0" dirty="0" err="1">
                <a:solidFill>
                  <a:schemeClr val="bg2"/>
                </a:solidFill>
              </a:rPr>
              <a:t>programs</a:t>
            </a:r>
            <a:r>
              <a:rPr lang="sr-Latn-RS" sz="2500" noProof="0" dirty="0">
                <a:solidFill>
                  <a:schemeClr val="bg2"/>
                </a:solidFill>
              </a:rPr>
              <a:t> </a:t>
            </a:r>
            <a:r>
              <a:rPr lang="en-US" sz="2500" dirty="0">
                <a:solidFill>
                  <a:schemeClr val="bg2"/>
                </a:solidFill>
              </a:rPr>
              <a:t>and Short programs </a:t>
            </a:r>
            <a:r>
              <a:rPr lang="sr-Latn-RS" sz="2500" noProof="0" dirty="0">
                <a:solidFill>
                  <a:schemeClr val="bg2"/>
                </a:solidFill>
              </a:rPr>
              <a:t>are </a:t>
            </a:r>
            <a:r>
              <a:rPr lang="sr-Latn-RS" sz="2500" noProof="0" dirty="0" err="1">
                <a:solidFill>
                  <a:schemeClr val="bg2"/>
                </a:solidFill>
              </a:rPr>
              <a:t>not</a:t>
            </a:r>
            <a:r>
              <a:rPr lang="sr-Latn-RS" sz="2500" noProof="0" dirty="0">
                <a:solidFill>
                  <a:schemeClr val="bg2"/>
                </a:solidFill>
              </a:rPr>
              <a:t> a </a:t>
            </a:r>
            <a:r>
              <a:rPr lang="sr-Latn-RS" sz="2500" noProof="0" dirty="0" err="1">
                <a:solidFill>
                  <a:schemeClr val="bg2"/>
                </a:solidFill>
              </a:rPr>
              <a:t>part</a:t>
            </a:r>
            <a:r>
              <a:rPr lang="sr-Latn-RS" sz="2500" noProof="0" dirty="0">
                <a:solidFill>
                  <a:schemeClr val="bg2"/>
                </a:solidFill>
              </a:rPr>
              <a:t> </a:t>
            </a:r>
            <a:r>
              <a:rPr lang="sr-Latn-RS" sz="2500" noProof="0" dirty="0" err="1">
                <a:solidFill>
                  <a:schemeClr val="bg2"/>
                </a:solidFill>
              </a:rPr>
              <a:t>of</a:t>
            </a:r>
            <a:r>
              <a:rPr lang="sr-Latn-RS" sz="2500" noProof="0" dirty="0">
                <a:solidFill>
                  <a:schemeClr val="bg2"/>
                </a:solidFill>
              </a:rPr>
              <a:t> </a:t>
            </a:r>
            <a:r>
              <a:rPr lang="sr-Latn-RS" sz="2500" noProof="0" dirty="0" err="1">
                <a:solidFill>
                  <a:schemeClr val="bg2"/>
                </a:solidFill>
              </a:rPr>
              <a:t>the</a:t>
            </a:r>
            <a:r>
              <a:rPr lang="sr-Latn-RS" sz="2500" noProof="0" dirty="0">
                <a:solidFill>
                  <a:schemeClr val="bg2"/>
                </a:solidFill>
              </a:rPr>
              <a:t> </a:t>
            </a:r>
            <a:r>
              <a:rPr lang="en-US" sz="2500" noProof="0" dirty="0">
                <a:solidFill>
                  <a:schemeClr val="bg2"/>
                </a:solidFill>
              </a:rPr>
              <a:t>qualification </a:t>
            </a:r>
            <a:r>
              <a:rPr lang="sr-Latn-RS" sz="2500" noProof="0" dirty="0">
                <a:solidFill>
                  <a:schemeClr val="bg2"/>
                </a:solidFill>
              </a:rPr>
              <a:t>title </a:t>
            </a:r>
            <a:r>
              <a:rPr lang="sr-Latn-RS" sz="2500" noProof="0" dirty="0" err="1">
                <a:solidFill>
                  <a:schemeClr val="bg2"/>
                </a:solidFill>
              </a:rPr>
              <a:t>obtaining</a:t>
            </a:r>
            <a:r>
              <a:rPr lang="sr-Latn-RS" sz="2500" noProof="0" dirty="0">
                <a:solidFill>
                  <a:schemeClr val="bg2"/>
                </a:solidFill>
              </a:rPr>
              <a:t> </a:t>
            </a:r>
            <a:r>
              <a:rPr lang="sr-Latn-RS" sz="2500" noProof="0" dirty="0" err="1">
                <a:solidFill>
                  <a:schemeClr val="bg2"/>
                </a:solidFill>
              </a:rPr>
              <a:t>system</a:t>
            </a:r>
            <a:r>
              <a:rPr lang="sr-Latn-RS" sz="2500" noProof="0" dirty="0">
                <a:solidFill>
                  <a:schemeClr val="bg2"/>
                </a:solidFill>
              </a:rPr>
              <a:t> in Serbia</a:t>
            </a:r>
            <a:r>
              <a:rPr lang="en-US" sz="2500" noProof="0" dirty="0">
                <a:solidFill>
                  <a:schemeClr val="bg2"/>
                </a:solidFill>
              </a:rPr>
              <a:t>.</a:t>
            </a:r>
            <a:r>
              <a:rPr lang="en-US" sz="2500" dirty="0">
                <a:solidFill>
                  <a:schemeClr val="bg2"/>
                </a:solidFill>
              </a:rPr>
              <a:t> </a:t>
            </a:r>
            <a:r>
              <a:rPr lang="sr-Latn-RS" sz="2500" noProof="0" dirty="0" err="1">
                <a:solidFill>
                  <a:schemeClr val="bg2"/>
                </a:solidFill>
              </a:rPr>
              <a:t>However</a:t>
            </a:r>
            <a:r>
              <a:rPr lang="sr-Latn-RS" sz="2500" noProof="0" dirty="0">
                <a:solidFill>
                  <a:schemeClr val="bg2"/>
                </a:solidFill>
              </a:rPr>
              <a:t>, </a:t>
            </a:r>
            <a:r>
              <a:rPr lang="sr-Latn-RS" sz="2500" noProof="0" dirty="0" err="1">
                <a:solidFill>
                  <a:schemeClr val="bg2"/>
                </a:solidFill>
              </a:rPr>
              <a:t>MCs</a:t>
            </a:r>
            <a:r>
              <a:rPr lang="sr-Latn-RS" sz="2500" noProof="0" dirty="0">
                <a:solidFill>
                  <a:schemeClr val="bg2"/>
                </a:solidFill>
              </a:rPr>
              <a:t>, </a:t>
            </a:r>
            <a:r>
              <a:rPr lang="sr-Latn-RS" sz="2500" noProof="0" dirty="0" err="1">
                <a:solidFill>
                  <a:schemeClr val="bg2"/>
                </a:solidFill>
              </a:rPr>
              <a:t>defined</a:t>
            </a:r>
            <a:r>
              <a:rPr lang="sr-Latn-RS" sz="2500" noProof="0" dirty="0">
                <a:solidFill>
                  <a:schemeClr val="bg2"/>
                </a:solidFill>
              </a:rPr>
              <a:t> </a:t>
            </a:r>
            <a:r>
              <a:rPr lang="sr-Latn-RS" sz="2500" i="1" noProof="0" dirty="0">
                <a:solidFill>
                  <a:schemeClr val="bg2"/>
                </a:solidFill>
              </a:rPr>
              <a:t>as </a:t>
            </a:r>
            <a:r>
              <a:rPr lang="sr-Latn-RS" sz="2500" i="1" noProof="0" dirty="0" err="1">
                <a:solidFill>
                  <a:schemeClr val="bg2"/>
                </a:solidFill>
              </a:rPr>
              <a:t>the</a:t>
            </a:r>
            <a:r>
              <a:rPr lang="sr-Latn-RS" sz="2500" i="1" noProof="0" dirty="0">
                <a:solidFill>
                  <a:schemeClr val="bg2"/>
                </a:solidFill>
              </a:rPr>
              <a:t> </a:t>
            </a:r>
            <a:r>
              <a:rPr lang="sr-Latn-RS" sz="2500" i="1" noProof="0" dirty="0" err="1">
                <a:solidFill>
                  <a:schemeClr val="bg2"/>
                </a:solidFill>
              </a:rPr>
              <a:t>special</a:t>
            </a:r>
            <a:r>
              <a:rPr lang="sr-Latn-RS" sz="2500" i="1" noProof="0" dirty="0">
                <a:solidFill>
                  <a:schemeClr val="bg2"/>
                </a:solidFill>
              </a:rPr>
              <a:t> </a:t>
            </a:r>
            <a:r>
              <a:rPr lang="sr-Latn-RS" sz="2500" i="1" noProof="0" dirty="0" err="1">
                <a:solidFill>
                  <a:schemeClr val="bg2"/>
                </a:solidFill>
              </a:rPr>
              <a:t>case</a:t>
            </a:r>
            <a:r>
              <a:rPr lang="sr-Latn-RS" sz="2500" i="1" noProof="0" dirty="0">
                <a:solidFill>
                  <a:schemeClr val="bg2"/>
                </a:solidFill>
              </a:rPr>
              <a:t> </a:t>
            </a:r>
            <a:r>
              <a:rPr lang="sr-Latn-RS" sz="2500" i="1" noProof="0" dirty="0" err="1">
                <a:solidFill>
                  <a:schemeClr val="bg2"/>
                </a:solidFill>
              </a:rPr>
              <a:t>of</a:t>
            </a:r>
            <a:r>
              <a:rPr lang="sr-Latn-RS" sz="2500" i="1" noProof="0" dirty="0">
                <a:solidFill>
                  <a:schemeClr val="bg2"/>
                </a:solidFill>
              </a:rPr>
              <a:t> </a:t>
            </a:r>
            <a:r>
              <a:rPr lang="sr-Latn-RS" sz="2500" i="1" noProof="0" dirty="0" err="1">
                <a:solidFill>
                  <a:schemeClr val="bg2"/>
                </a:solidFill>
              </a:rPr>
              <a:t>lifelong</a:t>
            </a:r>
            <a:r>
              <a:rPr lang="sr-Latn-RS" sz="2500" i="1" noProof="0" dirty="0">
                <a:solidFill>
                  <a:schemeClr val="bg2"/>
                </a:solidFill>
              </a:rPr>
              <a:t> </a:t>
            </a:r>
            <a:r>
              <a:rPr lang="sr-Latn-RS" sz="2500" i="1" noProof="0" dirty="0" err="1">
                <a:solidFill>
                  <a:schemeClr val="bg2"/>
                </a:solidFill>
              </a:rPr>
              <a:t>learning</a:t>
            </a:r>
            <a:r>
              <a:rPr lang="sr-Latn-RS" sz="2500" i="1" noProof="0" dirty="0">
                <a:solidFill>
                  <a:schemeClr val="bg2"/>
                </a:solidFill>
              </a:rPr>
              <a:t> </a:t>
            </a:r>
            <a:r>
              <a:rPr lang="sr-Latn-RS" sz="2500" i="1" noProof="0" dirty="0" err="1">
                <a:solidFill>
                  <a:schemeClr val="bg2"/>
                </a:solidFill>
              </a:rPr>
              <a:t>programs</a:t>
            </a:r>
            <a:r>
              <a:rPr lang="sr-Latn-RS" sz="2500" noProof="0" dirty="0">
                <a:solidFill>
                  <a:schemeClr val="bg2"/>
                </a:solidFill>
              </a:rPr>
              <a:t>, </a:t>
            </a:r>
            <a:r>
              <a:rPr lang="sr-Latn-RS" sz="2500" noProof="0" dirty="0" err="1">
                <a:solidFill>
                  <a:schemeClr val="bg2"/>
                </a:solidFill>
              </a:rPr>
              <a:t>could</a:t>
            </a:r>
            <a:r>
              <a:rPr lang="sr-Latn-RS" sz="2500" noProof="0" dirty="0">
                <a:solidFill>
                  <a:schemeClr val="bg2"/>
                </a:solidFill>
              </a:rPr>
              <a:t> </a:t>
            </a:r>
            <a:r>
              <a:rPr lang="sr-Latn-RS" sz="2500" noProof="0" dirty="0" err="1">
                <a:solidFill>
                  <a:schemeClr val="bg2"/>
                </a:solidFill>
              </a:rPr>
              <a:t>become</a:t>
            </a:r>
            <a:r>
              <a:rPr lang="sr-Latn-RS" sz="2500" noProof="0" dirty="0">
                <a:solidFill>
                  <a:schemeClr val="bg2"/>
                </a:solidFill>
              </a:rPr>
              <a:t> </a:t>
            </a:r>
            <a:r>
              <a:rPr lang="sr-Latn-RS" sz="2500" noProof="0" dirty="0" err="1">
                <a:solidFill>
                  <a:schemeClr val="bg2"/>
                </a:solidFill>
              </a:rPr>
              <a:t>part</a:t>
            </a:r>
            <a:r>
              <a:rPr lang="sr-Latn-RS" sz="2500" noProof="0" dirty="0">
                <a:solidFill>
                  <a:schemeClr val="bg2"/>
                </a:solidFill>
              </a:rPr>
              <a:t> </a:t>
            </a:r>
            <a:r>
              <a:rPr lang="sr-Latn-RS" sz="2500" noProof="0" dirty="0" err="1">
                <a:solidFill>
                  <a:schemeClr val="bg2"/>
                </a:solidFill>
              </a:rPr>
              <a:t>of</a:t>
            </a:r>
            <a:r>
              <a:rPr lang="sr-Latn-RS" sz="2500" noProof="0" dirty="0">
                <a:solidFill>
                  <a:schemeClr val="bg2"/>
                </a:solidFill>
              </a:rPr>
              <a:t> </a:t>
            </a:r>
            <a:r>
              <a:rPr lang="sr-Latn-RS" sz="2500" noProof="0" dirty="0" err="1">
                <a:solidFill>
                  <a:schemeClr val="bg2"/>
                </a:solidFill>
              </a:rPr>
              <a:t>this</a:t>
            </a:r>
            <a:r>
              <a:rPr lang="sr-Latn-RS" sz="2500" noProof="0" dirty="0">
                <a:solidFill>
                  <a:schemeClr val="bg2"/>
                </a:solidFill>
              </a:rPr>
              <a:t> </a:t>
            </a:r>
            <a:r>
              <a:rPr lang="sr-Latn-RS" sz="2500" noProof="0" dirty="0" err="1">
                <a:solidFill>
                  <a:schemeClr val="bg2"/>
                </a:solidFill>
              </a:rPr>
              <a:t>system</a:t>
            </a:r>
            <a:r>
              <a:rPr lang="sr-Latn-RS" sz="2500" noProof="0" dirty="0">
                <a:solidFill>
                  <a:schemeClr val="bg2"/>
                </a:solidFill>
              </a:rPr>
              <a:t>.</a:t>
            </a:r>
            <a:endParaRPr lang="en-US" sz="2500" noProof="0" dirty="0">
              <a:solidFill>
                <a:schemeClr val="bg2"/>
              </a:solidFill>
            </a:endParaRPr>
          </a:p>
          <a:p>
            <a:pPr marL="342900" lvl="1" indent="-342900" algn="just">
              <a:buFont typeface="Wingdings" panose="05000000000000000000" pitchFamily="2" charset="2"/>
              <a:buChar char="q"/>
            </a:pPr>
            <a:r>
              <a:rPr lang="sr-Latn-RS" sz="2500" noProof="0" dirty="0" err="1">
                <a:solidFill>
                  <a:schemeClr val="bg2"/>
                </a:solidFill>
              </a:rPr>
              <a:t>Currently</a:t>
            </a:r>
            <a:r>
              <a:rPr lang="sr-Latn-RS" sz="2500" noProof="0" dirty="0">
                <a:solidFill>
                  <a:schemeClr val="bg2"/>
                </a:solidFill>
              </a:rPr>
              <a:t>, </a:t>
            </a:r>
            <a:r>
              <a:rPr lang="sr-Latn-RS" sz="2500" noProof="0" dirty="0" err="1">
                <a:solidFill>
                  <a:schemeClr val="bg2"/>
                </a:solidFill>
              </a:rPr>
              <a:t>lifelong</a:t>
            </a:r>
            <a:r>
              <a:rPr lang="sr-Latn-RS" sz="2500" noProof="0" dirty="0">
                <a:solidFill>
                  <a:schemeClr val="bg2"/>
                </a:solidFill>
              </a:rPr>
              <a:t> </a:t>
            </a:r>
            <a:r>
              <a:rPr lang="en-US" sz="2500" noProof="0" dirty="0">
                <a:solidFill>
                  <a:schemeClr val="bg2"/>
                </a:solidFill>
              </a:rPr>
              <a:t>learning </a:t>
            </a:r>
            <a:r>
              <a:rPr lang="sr-Latn-RS" sz="2500" noProof="0" dirty="0" err="1">
                <a:solidFill>
                  <a:schemeClr val="bg2"/>
                </a:solidFill>
              </a:rPr>
              <a:t>programs</a:t>
            </a:r>
            <a:r>
              <a:rPr lang="sr-Latn-RS" sz="2500" noProof="0" dirty="0">
                <a:solidFill>
                  <a:schemeClr val="bg2"/>
                </a:solidFill>
              </a:rPr>
              <a:t> </a:t>
            </a:r>
            <a:r>
              <a:rPr lang="en-US" sz="2500" dirty="0">
                <a:solidFill>
                  <a:schemeClr val="bg2"/>
                </a:solidFill>
              </a:rPr>
              <a:t>and Short programs </a:t>
            </a:r>
            <a:r>
              <a:rPr lang="sr-Latn-RS" sz="2500" noProof="0" dirty="0">
                <a:solidFill>
                  <a:schemeClr val="bg2"/>
                </a:solidFill>
              </a:rPr>
              <a:t>are </a:t>
            </a:r>
            <a:r>
              <a:rPr lang="sr-Latn-RS" sz="2500" noProof="0" dirty="0" err="1">
                <a:solidFill>
                  <a:schemeClr val="bg2"/>
                </a:solidFill>
              </a:rPr>
              <a:t>not</a:t>
            </a:r>
            <a:r>
              <a:rPr lang="sr-Latn-RS" sz="2500" noProof="0" dirty="0">
                <a:solidFill>
                  <a:schemeClr val="bg2"/>
                </a:solidFill>
              </a:rPr>
              <a:t> a </a:t>
            </a:r>
            <a:r>
              <a:rPr lang="sr-Latn-RS" sz="2500" noProof="0" dirty="0" err="1">
                <a:solidFill>
                  <a:schemeClr val="bg2"/>
                </a:solidFill>
              </a:rPr>
              <a:t>part</a:t>
            </a:r>
            <a:r>
              <a:rPr lang="sr-Latn-RS" sz="2500" noProof="0" dirty="0">
                <a:solidFill>
                  <a:schemeClr val="bg2"/>
                </a:solidFill>
              </a:rPr>
              <a:t> </a:t>
            </a:r>
            <a:r>
              <a:rPr lang="sr-Latn-RS" sz="2500" noProof="0" dirty="0" err="1">
                <a:solidFill>
                  <a:schemeClr val="bg2"/>
                </a:solidFill>
              </a:rPr>
              <a:t>of</a:t>
            </a:r>
            <a:r>
              <a:rPr lang="sr-Latn-RS" sz="2500" noProof="0" dirty="0">
                <a:solidFill>
                  <a:schemeClr val="bg2"/>
                </a:solidFill>
              </a:rPr>
              <a:t> </a:t>
            </a:r>
            <a:r>
              <a:rPr lang="sr-Latn-RS" sz="2500" noProof="0" dirty="0" err="1">
                <a:solidFill>
                  <a:schemeClr val="bg2"/>
                </a:solidFill>
              </a:rPr>
              <a:t>the</a:t>
            </a:r>
            <a:r>
              <a:rPr lang="sr-Latn-RS" sz="2500" noProof="0" dirty="0">
                <a:solidFill>
                  <a:schemeClr val="bg2"/>
                </a:solidFill>
              </a:rPr>
              <a:t> ENIC/NARIC </a:t>
            </a:r>
            <a:r>
              <a:rPr lang="sr-Latn-RS" sz="2500" noProof="0" dirty="0" err="1">
                <a:solidFill>
                  <a:schemeClr val="bg2"/>
                </a:solidFill>
              </a:rPr>
              <a:t>recognition</a:t>
            </a:r>
            <a:r>
              <a:rPr lang="sr-Latn-RS" sz="2500" noProof="0" dirty="0">
                <a:solidFill>
                  <a:schemeClr val="bg2"/>
                </a:solidFill>
              </a:rPr>
              <a:t> </a:t>
            </a:r>
            <a:r>
              <a:rPr lang="sr-Latn-RS" sz="2500" noProof="0" dirty="0" err="1">
                <a:solidFill>
                  <a:schemeClr val="bg2"/>
                </a:solidFill>
              </a:rPr>
              <a:t>system</a:t>
            </a:r>
            <a:r>
              <a:rPr lang="sr-Latn-RS" sz="2500" noProof="0" dirty="0">
                <a:solidFill>
                  <a:schemeClr val="bg2"/>
                </a:solidFill>
              </a:rPr>
              <a:t> in Serbia</a:t>
            </a:r>
            <a:r>
              <a:rPr lang="en-US" sz="2500" noProof="0" dirty="0">
                <a:solidFill>
                  <a:schemeClr val="bg2"/>
                </a:solidFill>
              </a:rPr>
              <a:t>.</a:t>
            </a:r>
            <a:r>
              <a:rPr lang="en-US" sz="2500" dirty="0">
                <a:solidFill>
                  <a:schemeClr val="bg2"/>
                </a:solidFill>
              </a:rPr>
              <a:t> </a:t>
            </a:r>
            <a:r>
              <a:rPr lang="sr-Latn-RS" sz="2500" noProof="0" dirty="0" err="1">
                <a:solidFill>
                  <a:schemeClr val="bg2"/>
                </a:solidFill>
              </a:rPr>
              <a:t>However</a:t>
            </a:r>
            <a:r>
              <a:rPr lang="sr-Latn-RS" sz="2500" noProof="0" dirty="0">
                <a:solidFill>
                  <a:schemeClr val="bg2"/>
                </a:solidFill>
              </a:rPr>
              <a:t>, </a:t>
            </a:r>
            <a:r>
              <a:rPr lang="sr-Latn-RS" sz="2500" noProof="0" dirty="0" err="1">
                <a:solidFill>
                  <a:schemeClr val="bg2"/>
                </a:solidFill>
              </a:rPr>
              <a:t>MCs</a:t>
            </a:r>
            <a:r>
              <a:rPr lang="sr-Latn-RS" sz="2500" noProof="0" dirty="0">
                <a:solidFill>
                  <a:schemeClr val="bg2"/>
                </a:solidFill>
              </a:rPr>
              <a:t>, </a:t>
            </a:r>
            <a:r>
              <a:rPr lang="sr-Latn-RS" sz="2500" noProof="0" dirty="0" err="1">
                <a:solidFill>
                  <a:schemeClr val="bg2"/>
                </a:solidFill>
              </a:rPr>
              <a:t>defined</a:t>
            </a:r>
            <a:r>
              <a:rPr lang="sr-Latn-RS" sz="2500" noProof="0" dirty="0">
                <a:solidFill>
                  <a:schemeClr val="bg2"/>
                </a:solidFill>
              </a:rPr>
              <a:t> </a:t>
            </a:r>
            <a:r>
              <a:rPr lang="sr-Latn-RS" sz="2500" i="1" noProof="0" dirty="0">
                <a:solidFill>
                  <a:schemeClr val="bg2"/>
                </a:solidFill>
              </a:rPr>
              <a:t>as </a:t>
            </a:r>
            <a:r>
              <a:rPr lang="sr-Latn-RS" sz="2500" i="1" noProof="0" dirty="0" err="1">
                <a:solidFill>
                  <a:schemeClr val="bg2"/>
                </a:solidFill>
              </a:rPr>
              <a:t>the</a:t>
            </a:r>
            <a:r>
              <a:rPr lang="sr-Latn-RS" sz="2500" i="1" noProof="0" dirty="0">
                <a:solidFill>
                  <a:schemeClr val="bg2"/>
                </a:solidFill>
              </a:rPr>
              <a:t> </a:t>
            </a:r>
            <a:r>
              <a:rPr lang="sr-Latn-RS" sz="2500" i="1" noProof="0" dirty="0" err="1">
                <a:solidFill>
                  <a:schemeClr val="bg2"/>
                </a:solidFill>
              </a:rPr>
              <a:t>special</a:t>
            </a:r>
            <a:r>
              <a:rPr lang="sr-Latn-RS" sz="2500" i="1" noProof="0" dirty="0">
                <a:solidFill>
                  <a:schemeClr val="bg2"/>
                </a:solidFill>
              </a:rPr>
              <a:t> </a:t>
            </a:r>
            <a:r>
              <a:rPr lang="sr-Latn-RS" sz="2500" i="1" noProof="0" dirty="0" err="1">
                <a:solidFill>
                  <a:schemeClr val="bg2"/>
                </a:solidFill>
              </a:rPr>
              <a:t>case</a:t>
            </a:r>
            <a:r>
              <a:rPr lang="sr-Latn-RS" sz="2500" i="1" noProof="0" dirty="0">
                <a:solidFill>
                  <a:schemeClr val="bg2"/>
                </a:solidFill>
              </a:rPr>
              <a:t> </a:t>
            </a:r>
            <a:r>
              <a:rPr lang="sr-Latn-RS" sz="2500" i="1" noProof="0" dirty="0" err="1">
                <a:solidFill>
                  <a:schemeClr val="bg2"/>
                </a:solidFill>
              </a:rPr>
              <a:t>of</a:t>
            </a:r>
            <a:r>
              <a:rPr lang="sr-Latn-RS" sz="2500" i="1" noProof="0" dirty="0">
                <a:solidFill>
                  <a:schemeClr val="bg2"/>
                </a:solidFill>
              </a:rPr>
              <a:t> </a:t>
            </a:r>
            <a:r>
              <a:rPr lang="sr-Latn-RS" sz="2500" i="1" noProof="0" dirty="0" err="1">
                <a:solidFill>
                  <a:schemeClr val="bg2"/>
                </a:solidFill>
              </a:rPr>
              <a:t>lifelong</a:t>
            </a:r>
            <a:r>
              <a:rPr lang="sr-Latn-RS" sz="2500" i="1" noProof="0" dirty="0">
                <a:solidFill>
                  <a:schemeClr val="bg2"/>
                </a:solidFill>
              </a:rPr>
              <a:t> </a:t>
            </a:r>
            <a:r>
              <a:rPr lang="sr-Latn-RS" sz="2500" i="1" noProof="0" dirty="0" err="1">
                <a:solidFill>
                  <a:schemeClr val="bg2"/>
                </a:solidFill>
              </a:rPr>
              <a:t>learning</a:t>
            </a:r>
            <a:r>
              <a:rPr lang="sr-Latn-RS" sz="2500" i="1" noProof="0" dirty="0">
                <a:solidFill>
                  <a:schemeClr val="bg2"/>
                </a:solidFill>
              </a:rPr>
              <a:t> </a:t>
            </a:r>
            <a:r>
              <a:rPr lang="sr-Latn-RS" sz="2500" i="1" noProof="0" dirty="0" err="1">
                <a:solidFill>
                  <a:schemeClr val="bg2"/>
                </a:solidFill>
              </a:rPr>
              <a:t>programs</a:t>
            </a:r>
            <a:r>
              <a:rPr lang="sr-Latn-RS" sz="2500" noProof="0" dirty="0">
                <a:solidFill>
                  <a:schemeClr val="bg2"/>
                </a:solidFill>
              </a:rPr>
              <a:t>, </a:t>
            </a:r>
            <a:r>
              <a:rPr lang="sr-Latn-RS" sz="2500" noProof="0" dirty="0" err="1">
                <a:solidFill>
                  <a:schemeClr val="bg2"/>
                </a:solidFill>
              </a:rPr>
              <a:t>could</a:t>
            </a:r>
            <a:r>
              <a:rPr lang="sr-Latn-RS" sz="2500" noProof="0" dirty="0">
                <a:solidFill>
                  <a:schemeClr val="bg2"/>
                </a:solidFill>
              </a:rPr>
              <a:t> </a:t>
            </a:r>
            <a:r>
              <a:rPr lang="sr-Latn-RS" sz="2500" noProof="0" dirty="0" err="1">
                <a:solidFill>
                  <a:schemeClr val="bg2"/>
                </a:solidFill>
              </a:rPr>
              <a:t>become</a:t>
            </a:r>
            <a:r>
              <a:rPr lang="sr-Latn-RS" sz="2500" noProof="0" dirty="0">
                <a:solidFill>
                  <a:schemeClr val="bg2"/>
                </a:solidFill>
              </a:rPr>
              <a:t> </a:t>
            </a:r>
            <a:r>
              <a:rPr lang="sr-Latn-RS" sz="2500" noProof="0" dirty="0" err="1">
                <a:solidFill>
                  <a:schemeClr val="bg2"/>
                </a:solidFill>
              </a:rPr>
              <a:t>part</a:t>
            </a:r>
            <a:r>
              <a:rPr lang="sr-Latn-RS" sz="2500" noProof="0" dirty="0">
                <a:solidFill>
                  <a:schemeClr val="bg2"/>
                </a:solidFill>
              </a:rPr>
              <a:t> </a:t>
            </a:r>
            <a:r>
              <a:rPr lang="sr-Latn-RS" sz="2500" noProof="0" dirty="0" err="1">
                <a:solidFill>
                  <a:schemeClr val="bg2"/>
                </a:solidFill>
              </a:rPr>
              <a:t>of</a:t>
            </a:r>
            <a:r>
              <a:rPr lang="sr-Latn-RS" sz="2500" noProof="0" dirty="0">
                <a:solidFill>
                  <a:schemeClr val="bg2"/>
                </a:solidFill>
              </a:rPr>
              <a:t> </a:t>
            </a:r>
            <a:r>
              <a:rPr lang="sr-Latn-RS" sz="2500" noProof="0" dirty="0" err="1">
                <a:solidFill>
                  <a:schemeClr val="bg2"/>
                </a:solidFill>
              </a:rPr>
              <a:t>this</a:t>
            </a:r>
            <a:r>
              <a:rPr lang="sr-Latn-RS" sz="2500" noProof="0" dirty="0">
                <a:solidFill>
                  <a:schemeClr val="bg2"/>
                </a:solidFill>
              </a:rPr>
              <a:t> </a:t>
            </a:r>
            <a:r>
              <a:rPr lang="sr-Latn-RS" sz="2500" noProof="0" dirty="0" err="1">
                <a:solidFill>
                  <a:schemeClr val="bg2"/>
                </a:solidFill>
              </a:rPr>
              <a:t>system</a:t>
            </a:r>
            <a:r>
              <a:rPr lang="sr-Latn-RS" sz="2500" noProof="0" dirty="0">
                <a:solidFill>
                  <a:schemeClr val="bg2"/>
                </a:solidFill>
              </a:rPr>
              <a:t>.</a:t>
            </a:r>
            <a:endParaRPr lang="en-US" sz="2500" noProof="0" dirty="0">
              <a:solidFill>
                <a:schemeClr val="bg2"/>
              </a:solidFill>
            </a:endParaRPr>
          </a:p>
          <a:p>
            <a:pPr marL="342900" lvl="1" indent="-342900" algn="just">
              <a:buFont typeface="Wingdings" panose="05000000000000000000" pitchFamily="2" charset="2"/>
              <a:buChar char="q"/>
            </a:pPr>
            <a:r>
              <a:rPr lang="sr-Latn-RS" sz="2500" noProof="0" dirty="0" err="1">
                <a:solidFill>
                  <a:schemeClr val="bg2"/>
                </a:solidFill>
              </a:rPr>
              <a:t>Currently</a:t>
            </a:r>
            <a:r>
              <a:rPr lang="sr-Latn-RS" sz="2500" noProof="0" dirty="0">
                <a:solidFill>
                  <a:schemeClr val="bg2"/>
                </a:solidFill>
              </a:rPr>
              <a:t>, </a:t>
            </a:r>
            <a:r>
              <a:rPr lang="sr-Latn-RS" sz="2500" noProof="0" dirty="0" err="1">
                <a:solidFill>
                  <a:schemeClr val="bg2"/>
                </a:solidFill>
              </a:rPr>
              <a:t>lifelong</a:t>
            </a:r>
            <a:r>
              <a:rPr lang="sr-Latn-RS" sz="2500" noProof="0" dirty="0">
                <a:solidFill>
                  <a:schemeClr val="bg2"/>
                </a:solidFill>
              </a:rPr>
              <a:t> </a:t>
            </a:r>
            <a:r>
              <a:rPr lang="en-US" sz="2500" noProof="0" dirty="0">
                <a:solidFill>
                  <a:schemeClr val="bg2"/>
                </a:solidFill>
              </a:rPr>
              <a:t>learning </a:t>
            </a:r>
            <a:r>
              <a:rPr lang="sr-Latn-RS" sz="2500" noProof="0" dirty="0" err="1">
                <a:solidFill>
                  <a:schemeClr val="bg2"/>
                </a:solidFill>
              </a:rPr>
              <a:t>programs</a:t>
            </a:r>
            <a:r>
              <a:rPr lang="sr-Latn-RS" sz="2500" noProof="0" dirty="0">
                <a:solidFill>
                  <a:schemeClr val="bg2"/>
                </a:solidFill>
              </a:rPr>
              <a:t> </a:t>
            </a:r>
            <a:r>
              <a:rPr lang="en-US" sz="2500" dirty="0">
                <a:solidFill>
                  <a:schemeClr val="bg2"/>
                </a:solidFill>
              </a:rPr>
              <a:t>and Short programs </a:t>
            </a:r>
            <a:r>
              <a:rPr lang="sr-Latn-RS" sz="2500" noProof="0" dirty="0">
                <a:solidFill>
                  <a:schemeClr val="bg2"/>
                </a:solidFill>
              </a:rPr>
              <a:t>are </a:t>
            </a:r>
            <a:r>
              <a:rPr lang="sr-Latn-RS" sz="2500" noProof="0" dirty="0" err="1">
                <a:solidFill>
                  <a:schemeClr val="bg2"/>
                </a:solidFill>
              </a:rPr>
              <a:t>not</a:t>
            </a:r>
            <a:r>
              <a:rPr lang="sr-Latn-RS" sz="2500" noProof="0" dirty="0">
                <a:solidFill>
                  <a:schemeClr val="bg2"/>
                </a:solidFill>
              </a:rPr>
              <a:t> a </a:t>
            </a:r>
            <a:r>
              <a:rPr lang="sr-Latn-RS" sz="2500" noProof="0" dirty="0" err="1">
                <a:solidFill>
                  <a:schemeClr val="bg2"/>
                </a:solidFill>
              </a:rPr>
              <a:t>part</a:t>
            </a:r>
            <a:r>
              <a:rPr lang="sr-Latn-RS" sz="2500" noProof="0" dirty="0">
                <a:solidFill>
                  <a:schemeClr val="bg2"/>
                </a:solidFill>
              </a:rPr>
              <a:t> </a:t>
            </a:r>
            <a:r>
              <a:rPr lang="sr-Latn-RS" sz="2500" noProof="0" dirty="0" err="1">
                <a:solidFill>
                  <a:schemeClr val="bg2"/>
                </a:solidFill>
              </a:rPr>
              <a:t>of</a:t>
            </a:r>
            <a:r>
              <a:rPr lang="sr-Latn-RS" sz="2500" noProof="0" dirty="0">
                <a:solidFill>
                  <a:schemeClr val="bg2"/>
                </a:solidFill>
              </a:rPr>
              <a:t> </a:t>
            </a:r>
            <a:r>
              <a:rPr lang="sr-Latn-RS" sz="2500" noProof="0" dirty="0" err="1">
                <a:solidFill>
                  <a:schemeClr val="bg2"/>
                </a:solidFill>
              </a:rPr>
              <a:t>the</a:t>
            </a:r>
            <a:r>
              <a:rPr lang="sr-Latn-RS" sz="2500" noProof="0" dirty="0">
                <a:solidFill>
                  <a:schemeClr val="bg2"/>
                </a:solidFill>
              </a:rPr>
              <a:t> NQF in Serbia</a:t>
            </a:r>
            <a:r>
              <a:rPr lang="en-US" sz="2500" noProof="0" dirty="0">
                <a:solidFill>
                  <a:schemeClr val="bg2"/>
                </a:solidFill>
              </a:rPr>
              <a:t>.</a:t>
            </a:r>
            <a:r>
              <a:rPr lang="en-US" sz="2500" dirty="0">
                <a:solidFill>
                  <a:schemeClr val="bg2"/>
                </a:solidFill>
              </a:rPr>
              <a:t> </a:t>
            </a:r>
            <a:r>
              <a:rPr lang="sr-Latn-RS" sz="2500" noProof="0" dirty="0" err="1">
                <a:solidFill>
                  <a:schemeClr val="bg2"/>
                </a:solidFill>
              </a:rPr>
              <a:t>However</a:t>
            </a:r>
            <a:r>
              <a:rPr lang="sr-Latn-RS" sz="2500" noProof="0" dirty="0">
                <a:solidFill>
                  <a:schemeClr val="bg2"/>
                </a:solidFill>
              </a:rPr>
              <a:t>, </a:t>
            </a:r>
            <a:r>
              <a:rPr lang="sr-Latn-RS" sz="2500" noProof="0" dirty="0" err="1">
                <a:solidFill>
                  <a:schemeClr val="bg2"/>
                </a:solidFill>
              </a:rPr>
              <a:t>MCs</a:t>
            </a:r>
            <a:r>
              <a:rPr lang="sr-Latn-RS" sz="2500" noProof="0" dirty="0">
                <a:solidFill>
                  <a:schemeClr val="bg2"/>
                </a:solidFill>
              </a:rPr>
              <a:t>, </a:t>
            </a:r>
            <a:r>
              <a:rPr lang="sr-Latn-RS" sz="2500" noProof="0" dirty="0" err="1">
                <a:solidFill>
                  <a:schemeClr val="bg2"/>
                </a:solidFill>
              </a:rPr>
              <a:t>defined</a:t>
            </a:r>
            <a:r>
              <a:rPr lang="sr-Latn-RS" sz="2500" noProof="0" dirty="0">
                <a:solidFill>
                  <a:schemeClr val="bg2"/>
                </a:solidFill>
              </a:rPr>
              <a:t> </a:t>
            </a:r>
            <a:r>
              <a:rPr lang="sr-Latn-RS" sz="2500" i="1" noProof="0" dirty="0">
                <a:solidFill>
                  <a:schemeClr val="bg2"/>
                </a:solidFill>
              </a:rPr>
              <a:t>as </a:t>
            </a:r>
            <a:r>
              <a:rPr lang="sr-Latn-RS" sz="2500" i="1" noProof="0" dirty="0" err="1">
                <a:solidFill>
                  <a:schemeClr val="bg2"/>
                </a:solidFill>
              </a:rPr>
              <a:t>the</a:t>
            </a:r>
            <a:r>
              <a:rPr lang="sr-Latn-RS" sz="2500" i="1" noProof="0" dirty="0">
                <a:solidFill>
                  <a:schemeClr val="bg2"/>
                </a:solidFill>
              </a:rPr>
              <a:t> </a:t>
            </a:r>
            <a:r>
              <a:rPr lang="sr-Latn-RS" sz="2500" i="1" noProof="0" dirty="0" err="1">
                <a:solidFill>
                  <a:schemeClr val="bg2"/>
                </a:solidFill>
              </a:rPr>
              <a:t>special</a:t>
            </a:r>
            <a:r>
              <a:rPr lang="sr-Latn-RS" sz="2500" i="1" noProof="0" dirty="0">
                <a:solidFill>
                  <a:schemeClr val="bg2"/>
                </a:solidFill>
              </a:rPr>
              <a:t> </a:t>
            </a:r>
            <a:r>
              <a:rPr lang="sr-Latn-RS" sz="2500" i="1" noProof="0" dirty="0" err="1">
                <a:solidFill>
                  <a:schemeClr val="bg2"/>
                </a:solidFill>
              </a:rPr>
              <a:t>case</a:t>
            </a:r>
            <a:r>
              <a:rPr lang="sr-Latn-RS" sz="2500" i="1" noProof="0" dirty="0">
                <a:solidFill>
                  <a:schemeClr val="bg2"/>
                </a:solidFill>
              </a:rPr>
              <a:t> </a:t>
            </a:r>
            <a:r>
              <a:rPr lang="sr-Latn-RS" sz="2500" i="1" noProof="0" dirty="0" err="1">
                <a:solidFill>
                  <a:schemeClr val="bg2"/>
                </a:solidFill>
              </a:rPr>
              <a:t>of</a:t>
            </a:r>
            <a:r>
              <a:rPr lang="sr-Latn-RS" sz="2500" i="1" noProof="0" dirty="0">
                <a:solidFill>
                  <a:schemeClr val="bg2"/>
                </a:solidFill>
              </a:rPr>
              <a:t> </a:t>
            </a:r>
            <a:r>
              <a:rPr lang="sr-Latn-RS" sz="2500" i="1" noProof="0" dirty="0" err="1">
                <a:solidFill>
                  <a:schemeClr val="bg2"/>
                </a:solidFill>
              </a:rPr>
              <a:t>lifelong</a:t>
            </a:r>
            <a:r>
              <a:rPr lang="sr-Latn-RS" sz="2500" i="1" noProof="0" dirty="0">
                <a:solidFill>
                  <a:schemeClr val="bg2"/>
                </a:solidFill>
              </a:rPr>
              <a:t> </a:t>
            </a:r>
            <a:r>
              <a:rPr lang="sr-Latn-RS" sz="2500" i="1" noProof="0" dirty="0" err="1">
                <a:solidFill>
                  <a:schemeClr val="bg2"/>
                </a:solidFill>
              </a:rPr>
              <a:t>learning</a:t>
            </a:r>
            <a:r>
              <a:rPr lang="sr-Latn-RS" sz="2500" i="1" noProof="0" dirty="0">
                <a:solidFill>
                  <a:schemeClr val="bg2"/>
                </a:solidFill>
              </a:rPr>
              <a:t> </a:t>
            </a:r>
            <a:r>
              <a:rPr lang="sr-Latn-RS" sz="2500" i="1" noProof="0" dirty="0" err="1">
                <a:solidFill>
                  <a:schemeClr val="bg2"/>
                </a:solidFill>
              </a:rPr>
              <a:t>programs</a:t>
            </a:r>
            <a:r>
              <a:rPr lang="sr-Latn-RS" sz="2500" noProof="0" dirty="0">
                <a:solidFill>
                  <a:schemeClr val="bg2"/>
                </a:solidFill>
              </a:rPr>
              <a:t>, </a:t>
            </a:r>
            <a:r>
              <a:rPr lang="sr-Latn-RS" sz="2500" noProof="0" dirty="0" err="1">
                <a:solidFill>
                  <a:schemeClr val="bg2"/>
                </a:solidFill>
              </a:rPr>
              <a:t>could</a:t>
            </a:r>
            <a:r>
              <a:rPr lang="sr-Latn-RS" sz="2500" noProof="0" dirty="0">
                <a:solidFill>
                  <a:schemeClr val="bg2"/>
                </a:solidFill>
              </a:rPr>
              <a:t> </a:t>
            </a:r>
            <a:r>
              <a:rPr lang="sr-Latn-RS" sz="2500" noProof="0" dirty="0" err="1">
                <a:solidFill>
                  <a:schemeClr val="bg2"/>
                </a:solidFill>
              </a:rPr>
              <a:t>become</a:t>
            </a:r>
            <a:r>
              <a:rPr lang="sr-Latn-RS" sz="2500" noProof="0" dirty="0">
                <a:solidFill>
                  <a:schemeClr val="bg2"/>
                </a:solidFill>
              </a:rPr>
              <a:t> </a:t>
            </a:r>
            <a:r>
              <a:rPr lang="sr-Latn-RS" sz="2500" noProof="0" dirty="0" err="1">
                <a:solidFill>
                  <a:schemeClr val="bg2"/>
                </a:solidFill>
              </a:rPr>
              <a:t>part</a:t>
            </a:r>
            <a:r>
              <a:rPr lang="sr-Latn-RS" sz="2500" noProof="0" dirty="0">
                <a:solidFill>
                  <a:schemeClr val="bg2"/>
                </a:solidFill>
              </a:rPr>
              <a:t> </a:t>
            </a:r>
            <a:r>
              <a:rPr lang="sr-Latn-RS" sz="2500" noProof="0" dirty="0" err="1">
                <a:solidFill>
                  <a:schemeClr val="bg2"/>
                </a:solidFill>
              </a:rPr>
              <a:t>of</a:t>
            </a:r>
            <a:r>
              <a:rPr lang="sr-Latn-RS" sz="2500" noProof="0" dirty="0">
                <a:solidFill>
                  <a:schemeClr val="bg2"/>
                </a:solidFill>
              </a:rPr>
              <a:t> </a:t>
            </a:r>
            <a:r>
              <a:rPr lang="sr-Latn-RS" sz="2500" noProof="0" dirty="0" err="1">
                <a:solidFill>
                  <a:schemeClr val="bg2"/>
                </a:solidFill>
              </a:rPr>
              <a:t>this</a:t>
            </a:r>
            <a:r>
              <a:rPr lang="sr-Latn-RS" sz="2500" noProof="0" dirty="0">
                <a:solidFill>
                  <a:schemeClr val="bg2"/>
                </a:solidFill>
              </a:rPr>
              <a:t> </a:t>
            </a:r>
            <a:r>
              <a:rPr lang="sr-Latn-RS" sz="2500" noProof="0" dirty="0" err="1">
                <a:solidFill>
                  <a:schemeClr val="bg2"/>
                </a:solidFill>
              </a:rPr>
              <a:t>system</a:t>
            </a:r>
            <a:r>
              <a:rPr lang="sr-Latn-RS" sz="2500" noProof="0" dirty="0">
                <a:solidFill>
                  <a:schemeClr val="bg2"/>
                </a:solidFill>
              </a:rPr>
              <a:t>.</a:t>
            </a:r>
          </a:p>
          <a:p>
            <a:pPr marL="342900" lvl="1" indent="-342900" algn="just">
              <a:buFont typeface="Wingdings" panose="05000000000000000000" pitchFamily="2" charset="2"/>
              <a:buChar char="q"/>
            </a:pPr>
            <a:endParaRPr lang="sr-Latn-RS" sz="2500" noProof="0" dirty="0">
              <a:solidFill>
                <a:schemeClr val="bg2"/>
              </a:solidFill>
            </a:endParaRPr>
          </a:p>
          <a:p>
            <a:pPr marL="342900" lvl="1" indent="-342900" algn="just">
              <a:buFont typeface="Wingdings" panose="05000000000000000000" pitchFamily="2" charset="2"/>
              <a:buChar char="q"/>
            </a:pPr>
            <a:endParaRPr lang="sr-Latn-RS" sz="2500" noProof="0" dirty="0">
              <a:solidFill>
                <a:schemeClr val="bg2"/>
              </a:solidFill>
            </a:endParaRPr>
          </a:p>
          <a:p>
            <a:pPr marL="342900" lvl="1" indent="-342900" algn="just">
              <a:buFont typeface="Wingdings" panose="05000000000000000000" pitchFamily="2" charset="2"/>
              <a:buChar char="q"/>
            </a:pPr>
            <a:endParaRPr lang="sr-Latn-RS" sz="2500" dirty="0">
              <a:solidFill>
                <a:schemeClr val="bg2"/>
              </a:solidFill>
            </a:endParaRPr>
          </a:p>
          <a:p>
            <a:pPr marL="0" indent="0" algn="just">
              <a:buNone/>
            </a:pPr>
            <a:endParaRPr lang="en-US" sz="2200" dirty="0">
              <a:solidFill>
                <a:schemeClr val="bg2"/>
              </a:solidFill>
            </a:endParaRPr>
          </a:p>
          <a:p>
            <a:pPr algn="just"/>
            <a:endParaRPr lang="en-US" sz="2200" b="1" noProof="0" dirty="0">
              <a:solidFill>
                <a:schemeClr val="bg2"/>
              </a:solidFill>
            </a:endParaRPr>
          </a:p>
        </p:txBody>
      </p:sp>
      <p:pic>
        <p:nvPicPr>
          <p:cNvPr id="4" name="Picture 3">
            <a:extLst>
              <a:ext uri="{FF2B5EF4-FFF2-40B4-BE49-F238E27FC236}">
                <a16:creationId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32248896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kern="1200" noProof="0" dirty="0">
                <a:solidFill>
                  <a:schemeClr val="bg2"/>
                </a:solidFill>
                <a:latin typeface="+mj-lt"/>
                <a:ea typeface="+mj-ea"/>
                <a:cs typeface="+mj-cs"/>
              </a:rPr>
              <a:t>Recognition of foreign HE documents</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251012" y="1558506"/>
            <a:ext cx="11582400" cy="4788506"/>
          </a:xfrm>
        </p:spPr>
        <p:txBody>
          <a:bodyPr>
            <a:normAutofit/>
          </a:bodyPr>
          <a:lstStyle/>
          <a:p>
            <a:pPr algn="just">
              <a:buFont typeface="Wingdings" panose="05000000000000000000" pitchFamily="2" charset="2"/>
              <a:buChar char="q"/>
            </a:pPr>
            <a:r>
              <a:rPr lang="en-US" sz="2500" noProof="0" dirty="0">
                <a:solidFill>
                  <a:schemeClr val="bg2"/>
                </a:solidFill>
              </a:rPr>
              <a:t>ENIC/NARIC Centre, as an internal </a:t>
            </a:r>
            <a:r>
              <a:rPr lang="en-US" sz="2500" noProof="0" dirty="0" err="1">
                <a:solidFill>
                  <a:schemeClr val="bg2"/>
                </a:solidFill>
              </a:rPr>
              <a:t>organisational</a:t>
            </a:r>
            <a:r>
              <a:rPr lang="en-US" sz="2500" noProof="0" dirty="0">
                <a:solidFill>
                  <a:schemeClr val="bg2"/>
                </a:solidFill>
              </a:rPr>
              <a:t> unit of the Qualifications Agency, evaluates the foreign study </a:t>
            </a:r>
            <a:r>
              <a:rPr lang="en-US" sz="2500" noProof="0" dirty="0" err="1">
                <a:solidFill>
                  <a:schemeClr val="bg2"/>
                </a:solidFill>
              </a:rPr>
              <a:t>programme</a:t>
            </a:r>
            <a:r>
              <a:rPr lang="en-US" sz="2500" noProof="0" dirty="0">
                <a:solidFill>
                  <a:schemeClr val="bg2"/>
                </a:solidFill>
              </a:rPr>
              <a:t>, or a part of the study </a:t>
            </a:r>
            <a:r>
              <a:rPr lang="en-US" sz="2500" noProof="0" dirty="0" err="1">
                <a:solidFill>
                  <a:schemeClr val="bg2"/>
                </a:solidFill>
              </a:rPr>
              <a:t>programme</a:t>
            </a:r>
            <a:r>
              <a:rPr lang="en-US" sz="2500" noProof="0" dirty="0">
                <a:solidFill>
                  <a:schemeClr val="bg2"/>
                </a:solidFill>
              </a:rPr>
              <a:t> for the purpose of employment. Based on the evaluation, the ENIC/NARIC Centre issues a decision on professional recognition.</a:t>
            </a:r>
          </a:p>
          <a:p>
            <a:pPr algn="just">
              <a:buFont typeface="Wingdings" panose="05000000000000000000" pitchFamily="2" charset="2"/>
              <a:buChar char="q"/>
            </a:pPr>
            <a:r>
              <a:rPr lang="en-US" sz="2500" noProof="0" dirty="0">
                <a:solidFill>
                  <a:schemeClr val="bg2"/>
                </a:solidFill>
              </a:rPr>
              <a:t>The decision on professional recognition contains the name, type, degree and duration (scope) of the study </a:t>
            </a:r>
            <a:r>
              <a:rPr lang="en-US" sz="2500" noProof="0" dirty="0" err="1">
                <a:solidFill>
                  <a:schemeClr val="bg2"/>
                </a:solidFill>
              </a:rPr>
              <a:t>programme</a:t>
            </a:r>
            <a:r>
              <a:rPr lang="en-US" sz="2500" noProof="0" dirty="0">
                <a:solidFill>
                  <a:schemeClr val="bg2"/>
                </a:solidFill>
              </a:rPr>
              <a:t>, the scientific, artistic or applied field within which the study </a:t>
            </a:r>
            <a:r>
              <a:rPr lang="en-US" sz="2500" noProof="0" dirty="0" err="1">
                <a:solidFill>
                  <a:schemeClr val="bg2"/>
                </a:solidFill>
              </a:rPr>
              <a:t>programme</a:t>
            </a:r>
            <a:r>
              <a:rPr lang="en-US" sz="2500" noProof="0" dirty="0">
                <a:solidFill>
                  <a:schemeClr val="bg2"/>
                </a:solidFill>
              </a:rPr>
              <a:t> was completed, the qualification as it is stated in the foreign higher education document – in the original language and translated into Serbian, as well as the NQFS level to which the qualification corresponds</a:t>
            </a:r>
          </a:p>
          <a:p>
            <a:pPr algn="just">
              <a:buFont typeface="Wingdings" panose="05000000000000000000" pitchFamily="2" charset="2"/>
              <a:buChar char="Ø"/>
            </a:pPr>
            <a:endParaRPr lang="en-US" sz="2500" noProof="0" dirty="0">
              <a:solidFill>
                <a:schemeClr val="bg2"/>
              </a:solidFill>
            </a:endParaRPr>
          </a:p>
          <a:p>
            <a:pPr marL="0" indent="0" algn="just">
              <a:buNone/>
            </a:pPr>
            <a:endParaRPr lang="en-US" sz="2200" b="1" noProof="0" dirty="0">
              <a:solidFill>
                <a:schemeClr val="bg2"/>
              </a:solidFill>
            </a:endParaRPr>
          </a:p>
        </p:txBody>
      </p:sp>
      <p:pic>
        <p:nvPicPr>
          <p:cNvPr id="4" name="Picture 3">
            <a:extLst>
              <a:ext uri="{FF2B5EF4-FFF2-40B4-BE49-F238E27FC236}">
                <a16:creationId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4100141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kern="1200" noProof="0" dirty="0">
                <a:solidFill>
                  <a:schemeClr val="bg2"/>
                </a:solidFill>
                <a:latin typeface="+mj-lt"/>
                <a:ea typeface="+mj-ea"/>
                <a:cs typeface="+mj-cs"/>
              </a:rPr>
              <a:t>The </a:t>
            </a:r>
            <a:r>
              <a:rPr lang="sr-Latn-RS" sz="4000" b="1" kern="1200" noProof="0" dirty="0">
                <a:solidFill>
                  <a:schemeClr val="bg2"/>
                </a:solidFill>
                <a:latin typeface="+mj-lt"/>
                <a:ea typeface="+mj-ea"/>
                <a:cs typeface="+mj-cs"/>
              </a:rPr>
              <a:t>legal </a:t>
            </a:r>
            <a:r>
              <a:rPr lang="en-US" sz="4000" b="1" kern="1200" noProof="0" dirty="0">
                <a:solidFill>
                  <a:schemeClr val="bg2"/>
                </a:solidFill>
                <a:latin typeface="+mj-lt"/>
                <a:ea typeface="+mj-ea"/>
                <a:cs typeface="+mj-cs"/>
              </a:rPr>
              <a:t>framework</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251012" y="1264023"/>
            <a:ext cx="11582400" cy="4688541"/>
          </a:xfrm>
        </p:spPr>
        <p:txBody>
          <a:bodyPr>
            <a:normAutofit/>
          </a:bodyPr>
          <a:lstStyle/>
          <a:p>
            <a:pPr>
              <a:buFont typeface="Wingdings" panose="05000000000000000000" pitchFamily="2" charset="2"/>
              <a:buChar char="Ø"/>
            </a:pPr>
            <a:r>
              <a:rPr lang="sr-Latn-RS" sz="2200" b="1" u="sng" noProof="0" dirty="0">
                <a:solidFill>
                  <a:schemeClr val="bg2"/>
                </a:solidFill>
              </a:rPr>
              <a:t>1</a:t>
            </a:r>
            <a:r>
              <a:rPr lang="en-US" sz="2200" b="1" u="sng" noProof="0" dirty="0">
                <a:solidFill>
                  <a:schemeClr val="bg2"/>
                </a:solidFill>
              </a:rPr>
              <a:t>) The Law on Higher Education</a:t>
            </a:r>
            <a:endParaRPr lang="sr-Latn-RS" sz="2200" b="1" u="sng" noProof="0" dirty="0">
              <a:solidFill>
                <a:schemeClr val="bg2"/>
              </a:solidFill>
            </a:endParaRPr>
          </a:p>
          <a:p>
            <a:pPr marL="0" indent="0">
              <a:buNone/>
            </a:pPr>
            <a:endParaRPr lang="en-US" sz="2200" b="1" u="sng" noProof="0" dirty="0">
              <a:solidFill>
                <a:schemeClr val="bg2"/>
              </a:solidFill>
            </a:endParaRPr>
          </a:p>
          <a:p>
            <a:pPr>
              <a:buFont typeface="Wingdings" panose="05000000000000000000" pitchFamily="2" charset="2"/>
              <a:buChar char="Ø"/>
            </a:pPr>
            <a:r>
              <a:rPr lang="sr-Latn-RS" sz="2200" b="1" u="sng" noProof="0" dirty="0">
                <a:solidFill>
                  <a:schemeClr val="bg2"/>
                </a:solidFill>
              </a:rPr>
              <a:t>2</a:t>
            </a:r>
            <a:r>
              <a:rPr lang="en-US" sz="2200" b="1" u="sng" noProof="0" dirty="0">
                <a:solidFill>
                  <a:schemeClr val="bg2"/>
                </a:solidFill>
              </a:rPr>
              <a:t>) National Entity for Accreditation and Quality Assurance in Higher Education (NEAQA)</a:t>
            </a:r>
          </a:p>
          <a:p>
            <a:pPr lvl="1">
              <a:buFont typeface="Wingdings" panose="05000000000000000000" pitchFamily="2" charset="2"/>
              <a:buChar char="Ø"/>
            </a:pPr>
            <a:r>
              <a:rPr lang="sr-Latn-RS" sz="2000" b="1" u="sng" noProof="0" dirty="0">
                <a:solidFill>
                  <a:schemeClr val="bg2"/>
                </a:solidFill>
                <a:hlinkClick r:id="rId2"/>
              </a:rPr>
              <a:t>http://www.nat.rs/en/default-page/</a:t>
            </a:r>
            <a:endParaRPr lang="en-US" sz="2000" b="1" u="sng" noProof="0" dirty="0">
              <a:solidFill>
                <a:schemeClr val="bg2"/>
              </a:solidFill>
            </a:endParaRPr>
          </a:p>
          <a:p>
            <a:pPr lvl="1">
              <a:buFont typeface="Wingdings" panose="05000000000000000000" pitchFamily="2" charset="2"/>
              <a:buChar char="Ø"/>
            </a:pPr>
            <a:endParaRPr lang="sr-Latn-RS" sz="2000" b="1" u="sng" noProof="0" dirty="0">
              <a:solidFill>
                <a:schemeClr val="bg2"/>
              </a:solidFill>
            </a:endParaRPr>
          </a:p>
        </p:txBody>
      </p:sp>
      <p:pic>
        <p:nvPicPr>
          <p:cNvPr id="4" name="Picture 3">
            <a:extLst>
              <a:ext uri="{FF2B5EF4-FFF2-40B4-BE49-F238E27FC236}">
                <a16:creationId xmlns:a16="http://schemas.microsoft.com/office/drawing/2014/main" id="{5B9F34B6-7724-42FA-B99E-EC1E05C6ECA6}"/>
              </a:ext>
            </a:extLst>
          </p:cNvPr>
          <p:cNvPicPr>
            <a:picLocks noChangeAspect="1"/>
          </p:cNvPicPr>
          <p:nvPr/>
        </p:nvPicPr>
        <p:blipFill>
          <a:blip r:embed="rId3"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2791606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B4717DF-F6C6-C3D2-DE5B-45EFEE1231E0}"/>
              </a:ext>
            </a:extLst>
          </p:cNvPr>
          <p:cNvSpPr txBox="1"/>
          <p:nvPr/>
        </p:nvSpPr>
        <p:spPr>
          <a:xfrm>
            <a:off x="1447392" y="2061598"/>
            <a:ext cx="9233647" cy="2893100"/>
          </a:xfrm>
          <a:prstGeom prst="rect">
            <a:avLst/>
          </a:prstGeom>
          <a:noFill/>
        </p:spPr>
        <p:txBody>
          <a:bodyPr wrap="square">
            <a:spAutoFit/>
          </a:bodyPr>
          <a:lstStyle/>
          <a:p>
            <a:pPr algn="ctr"/>
            <a:r>
              <a:rPr lang="en-US" sz="4000" b="1" dirty="0">
                <a:solidFill>
                  <a:srgbClr val="C198E0"/>
                </a:solidFill>
              </a:rPr>
              <a:t>Thank you for your attention</a:t>
            </a:r>
            <a:endParaRPr lang="sr-Latn-RS" sz="4000" b="1" dirty="0">
              <a:solidFill>
                <a:srgbClr val="C198E0"/>
              </a:solidFill>
            </a:endParaRPr>
          </a:p>
          <a:p>
            <a:pPr algn="ctr"/>
            <a:r>
              <a:rPr lang="de-DE" sz="4000" b="1" dirty="0">
                <a:solidFill>
                  <a:schemeClr val="accent3"/>
                </a:solidFill>
              </a:rPr>
              <a:t>Vielen Dank für Ihre Aufmerksamkeit</a:t>
            </a:r>
            <a:endParaRPr lang="sr-Latn-RS" sz="4000" b="1" dirty="0">
              <a:solidFill>
                <a:schemeClr val="accent3"/>
              </a:solidFill>
            </a:endParaRPr>
          </a:p>
          <a:p>
            <a:pPr algn="ctr"/>
            <a:r>
              <a:rPr lang="ca-ES" sz="4000" b="1" dirty="0">
                <a:solidFill>
                  <a:srgbClr val="FFC000"/>
                </a:solidFill>
              </a:rPr>
              <a:t>Gracias por su atención</a:t>
            </a:r>
          </a:p>
          <a:p>
            <a:pPr algn="ctr"/>
            <a:endParaRPr lang="sr-Latn-RS" dirty="0">
              <a:solidFill>
                <a:schemeClr val="bg1"/>
              </a:solidFill>
            </a:endParaRPr>
          </a:p>
          <a:p>
            <a:pPr algn="ctr"/>
            <a:r>
              <a:rPr lang="en-US" sz="2200" dirty="0">
                <a:solidFill>
                  <a:schemeClr val="bg1"/>
                </a:solidFill>
                <a:hlinkClick r:id="rId2">
                  <a:extLst>
                    <a:ext uri="{A12FA001-AC4F-418D-AE19-62706E023703}">
                      <ahyp:hlinkClr xmlns:ahyp="http://schemas.microsoft.com/office/drawing/2018/hyperlinkcolor" val="tx"/>
                    </a:ext>
                  </a:extLst>
                </a:hlinkClick>
              </a:rPr>
              <a:t>sine@bio.bg.ac.rs</a:t>
            </a:r>
            <a:endParaRPr lang="en-US" sz="2200" dirty="0">
              <a:solidFill>
                <a:schemeClr val="bg1"/>
              </a:solidFill>
            </a:endParaRPr>
          </a:p>
          <a:p>
            <a:pPr algn="ctr"/>
            <a:r>
              <a:rPr lang="en-US" sz="2200" dirty="0">
                <a:solidFill>
                  <a:schemeClr val="bg1"/>
                </a:solidFill>
                <a:hlinkClick r:id="rId3">
                  <a:extLst>
                    <a:ext uri="{A12FA001-AC4F-418D-AE19-62706E023703}">
                      <ahyp:hlinkClr xmlns:ahyp="http://schemas.microsoft.com/office/drawing/2018/hyperlinkcolor" val="tx"/>
                    </a:ext>
                  </a:extLst>
                </a:hlinkClick>
              </a:rPr>
              <a:t>www.bio.bg.ac.rs</a:t>
            </a:r>
            <a:r>
              <a:rPr lang="es-ES" sz="2200" dirty="0">
                <a:solidFill>
                  <a:schemeClr val="bg1"/>
                </a:solidFill>
              </a:rPr>
              <a:t> </a:t>
            </a:r>
            <a:endParaRPr lang="en-US" sz="2200" dirty="0">
              <a:solidFill>
                <a:schemeClr val="bg1"/>
              </a:solidFill>
            </a:endParaRPr>
          </a:p>
        </p:txBody>
      </p:sp>
      <p:pic>
        <p:nvPicPr>
          <p:cNvPr id="3" name="Picture 2">
            <a:extLst>
              <a:ext uri="{FF2B5EF4-FFF2-40B4-BE49-F238E27FC236}">
                <a16:creationId xmlns:a16="http://schemas.microsoft.com/office/drawing/2014/main" id="{48588A9F-D158-45D6-BE52-5C6224752D66}"/>
              </a:ext>
            </a:extLst>
          </p:cNvPr>
          <p:cNvPicPr>
            <a:picLocks noChangeAspect="1"/>
          </p:cNvPicPr>
          <p:nvPr/>
        </p:nvPicPr>
        <p:blipFill>
          <a:blip r:embed="rId4"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1587464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noProof="0" dirty="0">
                <a:solidFill>
                  <a:schemeClr val="bg2"/>
                </a:solidFill>
              </a:rPr>
              <a:t>The Law on Higher Education</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251012" y="1264023"/>
            <a:ext cx="11582400" cy="4872234"/>
          </a:xfrm>
        </p:spPr>
        <p:txBody>
          <a:bodyPr>
            <a:normAutofit fontScale="85000" lnSpcReduction="10000"/>
          </a:bodyPr>
          <a:lstStyle/>
          <a:p>
            <a:pPr marL="0" indent="0">
              <a:buNone/>
            </a:pPr>
            <a:r>
              <a:rPr lang="sr-Latn-RS" sz="2200" b="1" u="sng" noProof="0" dirty="0">
                <a:solidFill>
                  <a:schemeClr val="bg2"/>
                </a:solidFill>
              </a:rPr>
              <a:t>1</a:t>
            </a:r>
            <a:r>
              <a:rPr lang="en-US" sz="2200" b="1" u="sng" noProof="0" dirty="0">
                <a:solidFill>
                  <a:schemeClr val="bg2"/>
                </a:solidFill>
              </a:rPr>
              <a:t>) National Council for Higher Education - has 17 members, who are elected by the National Assembly, taking into account the representation of members of both genders, namely:</a:t>
            </a:r>
          </a:p>
          <a:p>
            <a:pPr lvl="1">
              <a:buFont typeface="Wingdings" panose="05000000000000000000" pitchFamily="2" charset="2"/>
              <a:buChar char="Ø"/>
            </a:pPr>
            <a:r>
              <a:rPr lang="en-US" sz="2000" b="1" noProof="0" dirty="0">
                <a:solidFill>
                  <a:schemeClr val="bg2"/>
                </a:solidFill>
              </a:rPr>
              <a:t>1) six members from the ranks of distinguished full professors, top experts in science or arts, taking into account the representation of educational-scientific, i.e. educational-artistic fields, as well as the representation of universities, upon proposal of University conferences;</a:t>
            </a:r>
          </a:p>
          <a:p>
            <a:pPr lvl="1">
              <a:buFont typeface="Wingdings" panose="05000000000000000000" pitchFamily="2" charset="2"/>
              <a:buChar char="Ø"/>
            </a:pPr>
            <a:r>
              <a:rPr lang="en-US" sz="2000" b="1" noProof="0" dirty="0">
                <a:solidFill>
                  <a:schemeClr val="bg2"/>
                </a:solidFill>
              </a:rPr>
              <a:t>2) two members from among professors of vocational studies, at the proposal of the Conference of Academies of Vocational Studies and Colleges;</a:t>
            </a:r>
          </a:p>
          <a:p>
            <a:pPr lvl="1">
              <a:buFont typeface="Wingdings" panose="05000000000000000000" pitchFamily="2" charset="2"/>
              <a:buChar char="Ø"/>
            </a:pPr>
            <a:r>
              <a:rPr lang="en-US" sz="2000" b="1" noProof="0" dirty="0">
                <a:solidFill>
                  <a:schemeClr val="bg2"/>
                </a:solidFill>
              </a:rPr>
              <a:t>3) seven members from among top experts in science or art, taking into account the representation of educational-scientific, i.e. educational-artistic fields, at the proposal of the ministry responsible for higher education;</a:t>
            </a:r>
          </a:p>
          <a:p>
            <a:pPr lvl="1">
              <a:buFont typeface="Wingdings" panose="05000000000000000000" pitchFamily="2" charset="2"/>
              <a:buChar char="Ø"/>
            </a:pPr>
            <a:r>
              <a:rPr lang="en-US" sz="2000" b="1" noProof="0" dirty="0">
                <a:solidFill>
                  <a:schemeClr val="bg2"/>
                </a:solidFill>
              </a:rPr>
              <a:t>4) two members at the proposal of the Serbian Chamber of Commerce.</a:t>
            </a:r>
          </a:p>
          <a:p>
            <a:pPr lvl="1">
              <a:buFont typeface="Wingdings" panose="05000000000000000000" pitchFamily="2" charset="2"/>
              <a:buChar char="Ø"/>
            </a:pPr>
            <a:r>
              <a:rPr lang="en-US" sz="2000" b="1" noProof="0" dirty="0">
                <a:solidFill>
                  <a:schemeClr val="bg2"/>
                </a:solidFill>
              </a:rPr>
              <a:t>In matters of importance for students, at the invitation of the National Council, two students with the right of participation in the decision-making process, at the proposal of student conference, who have an average study grade of at least eight.</a:t>
            </a:r>
          </a:p>
          <a:p>
            <a:pPr lvl="1">
              <a:buFont typeface="Wingdings" panose="05000000000000000000" pitchFamily="2" charset="2"/>
              <a:buChar char="Ø"/>
            </a:pPr>
            <a:r>
              <a:rPr lang="en-US" sz="2000" b="1" noProof="0" dirty="0">
                <a:solidFill>
                  <a:schemeClr val="bg2"/>
                </a:solidFill>
              </a:rPr>
              <a:t>When teaching is conducted in the language of a national minority in whole or in part within the framework of higher education, one representative of the national council of that national minority participates in the work of the National Council, with the right to participate in decision-making in matters of importance for teaching in the language of the national minority.</a:t>
            </a:r>
          </a:p>
        </p:txBody>
      </p:sp>
      <p:pic>
        <p:nvPicPr>
          <p:cNvPr id="4" name="Picture 3">
            <a:extLst>
              <a:ext uri="{FF2B5EF4-FFF2-40B4-BE49-F238E27FC236}">
                <a16:creationId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949302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noProof="0" dirty="0">
                <a:solidFill>
                  <a:schemeClr val="bg2"/>
                </a:solidFill>
              </a:rPr>
              <a:t>The Law on Higher Education</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251012" y="1264023"/>
            <a:ext cx="11582400" cy="4872234"/>
          </a:xfrm>
        </p:spPr>
        <p:txBody>
          <a:bodyPr>
            <a:normAutofit/>
          </a:bodyPr>
          <a:lstStyle/>
          <a:p>
            <a:pPr marL="0" indent="0">
              <a:buNone/>
            </a:pPr>
            <a:r>
              <a:rPr lang="en-US" sz="2200" b="1" u="sng" noProof="0" dirty="0">
                <a:solidFill>
                  <a:schemeClr val="bg2"/>
                </a:solidFill>
              </a:rPr>
              <a:t>Jurisdiction of the National Council:</a:t>
            </a:r>
          </a:p>
          <a:p>
            <a:pPr lvl="1">
              <a:buFont typeface="Wingdings" panose="05000000000000000000" pitchFamily="2" charset="2"/>
              <a:buChar char="Ø"/>
            </a:pPr>
            <a:r>
              <a:rPr lang="en-US" sz="2000" b="1" noProof="0" dirty="0">
                <a:solidFill>
                  <a:schemeClr val="bg2"/>
                </a:solidFill>
              </a:rPr>
              <a:t>1) determines the standards and procedure for self-evaluation and evaluation of the quality of higher education institutions on the proposal of the NEAQA;</a:t>
            </a:r>
          </a:p>
          <a:p>
            <a:pPr lvl="1">
              <a:buFont typeface="Wingdings" panose="05000000000000000000" pitchFamily="2" charset="2"/>
              <a:buChar char="Ø"/>
            </a:pPr>
            <a:r>
              <a:rPr lang="en-US" sz="2000" b="1" noProof="0" dirty="0">
                <a:solidFill>
                  <a:schemeClr val="bg2"/>
                </a:solidFill>
              </a:rPr>
              <a:t>2) determines the standards and procedure for external quality control of higher education institutions at the proposal of the NEAQA;</a:t>
            </a:r>
          </a:p>
          <a:p>
            <a:pPr lvl="1">
              <a:buFont typeface="Wingdings" panose="05000000000000000000" pitchFamily="2" charset="2"/>
              <a:buChar char="Ø"/>
            </a:pPr>
            <a:r>
              <a:rPr lang="en-US" sz="2000" b="1" noProof="0" dirty="0">
                <a:solidFill>
                  <a:schemeClr val="bg2"/>
                </a:solidFill>
              </a:rPr>
              <a:t>3) determines the standards and procedure for initial accreditation at the proposal of the NEAQA;</a:t>
            </a:r>
          </a:p>
          <a:p>
            <a:pPr lvl="1">
              <a:buFont typeface="Wingdings" panose="05000000000000000000" pitchFamily="2" charset="2"/>
              <a:buChar char="Ø"/>
            </a:pPr>
            <a:r>
              <a:rPr lang="en-US" sz="2000" b="1" noProof="0" dirty="0">
                <a:solidFill>
                  <a:schemeClr val="bg2"/>
                </a:solidFill>
              </a:rPr>
              <a:t>4) determines the standards and procedure for accreditation of higher education institutions at the proposal of the NEAQA;</a:t>
            </a:r>
          </a:p>
          <a:p>
            <a:pPr lvl="1">
              <a:buFont typeface="Wingdings" panose="05000000000000000000" pitchFamily="2" charset="2"/>
              <a:buChar char="Ø"/>
            </a:pPr>
            <a:r>
              <a:rPr lang="en-US" sz="2000" b="1" noProof="0" dirty="0">
                <a:solidFill>
                  <a:schemeClr val="bg2"/>
                </a:solidFill>
              </a:rPr>
              <a:t>5) determines the standards and procedure for accreditation of study programs on the proposal of the NEAQA</a:t>
            </a:r>
          </a:p>
        </p:txBody>
      </p:sp>
      <p:pic>
        <p:nvPicPr>
          <p:cNvPr id="4" name="Picture 3">
            <a:extLst>
              <a:ext uri="{FF2B5EF4-FFF2-40B4-BE49-F238E27FC236}">
                <a16:creationId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1491571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noProof="0" dirty="0">
                <a:solidFill>
                  <a:schemeClr val="bg2"/>
                </a:solidFill>
              </a:rPr>
              <a:t>The Law on Higher Education</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251012" y="1264023"/>
            <a:ext cx="11582400" cy="4872234"/>
          </a:xfrm>
        </p:spPr>
        <p:txBody>
          <a:bodyPr>
            <a:normAutofit fontScale="92500" lnSpcReduction="10000"/>
          </a:bodyPr>
          <a:lstStyle/>
          <a:p>
            <a:pPr marL="0" indent="0">
              <a:buNone/>
            </a:pPr>
            <a:r>
              <a:rPr lang="en-US" sz="2200" b="1" u="sng" noProof="0" dirty="0">
                <a:solidFill>
                  <a:schemeClr val="bg2"/>
                </a:solidFill>
              </a:rPr>
              <a:t>2) NEAQA:</a:t>
            </a:r>
          </a:p>
          <a:p>
            <a:pPr marL="0" indent="0">
              <a:buNone/>
            </a:pPr>
            <a:r>
              <a:rPr lang="en-US" sz="2200" b="1" noProof="0" dirty="0">
                <a:solidFill>
                  <a:schemeClr val="bg2"/>
                </a:solidFill>
              </a:rPr>
              <a:t>In order to carry out accreditation work, check the quality of higher education institutions and their constituent units, evaluate study programs and ensure quality in higher education, the Government is establishing a NEAQA.</a:t>
            </a:r>
          </a:p>
          <a:p>
            <a:pPr marL="0" indent="0">
              <a:buNone/>
            </a:pPr>
            <a:r>
              <a:rPr lang="en-US" sz="2200" b="1" noProof="0" dirty="0">
                <a:solidFill>
                  <a:schemeClr val="bg2"/>
                </a:solidFill>
              </a:rPr>
              <a:t>The NEAQA management body is the Management board.</a:t>
            </a:r>
          </a:p>
          <a:p>
            <a:pPr marL="0" indent="0">
              <a:buNone/>
            </a:pPr>
            <a:r>
              <a:rPr lang="en-US" sz="2200" b="1" noProof="0" dirty="0">
                <a:solidFill>
                  <a:schemeClr val="bg2"/>
                </a:solidFill>
              </a:rPr>
              <a:t>The Management Board has nine members, who are appointed by the National Assembly, taking into account the representation of members of both sexes, namely:</a:t>
            </a:r>
          </a:p>
          <a:p>
            <a:pPr lvl="1">
              <a:buFont typeface="Wingdings" panose="05000000000000000000" pitchFamily="2" charset="2"/>
              <a:buChar char="Ø"/>
            </a:pPr>
            <a:r>
              <a:rPr lang="en-US" sz="2000" b="1" noProof="0" dirty="0">
                <a:solidFill>
                  <a:schemeClr val="bg2"/>
                </a:solidFill>
              </a:rPr>
              <a:t>1) two members from among the regular professors at the university, at the proposal of the University Conference;</a:t>
            </a:r>
          </a:p>
          <a:p>
            <a:pPr lvl="1">
              <a:buFont typeface="Wingdings" panose="05000000000000000000" pitchFamily="2" charset="2"/>
              <a:buChar char="Ø"/>
            </a:pPr>
            <a:r>
              <a:rPr lang="en-US" sz="2000" b="1" noProof="0" dirty="0">
                <a:solidFill>
                  <a:schemeClr val="bg2"/>
                </a:solidFill>
              </a:rPr>
              <a:t>2) one member from among professors of vocational studies, at the proposal of the Conference of Academies and Colleges;</a:t>
            </a:r>
          </a:p>
          <a:p>
            <a:pPr lvl="1">
              <a:buFont typeface="Wingdings" panose="05000000000000000000" pitchFamily="2" charset="2"/>
              <a:buChar char="Ø"/>
            </a:pPr>
            <a:r>
              <a:rPr lang="en-US" sz="2000" b="1" noProof="0" dirty="0">
                <a:solidFill>
                  <a:schemeClr val="bg2"/>
                </a:solidFill>
              </a:rPr>
              <a:t>3) one member at the proposal of student conferences;</a:t>
            </a:r>
          </a:p>
          <a:p>
            <a:pPr lvl="1">
              <a:buFont typeface="Wingdings" panose="05000000000000000000" pitchFamily="2" charset="2"/>
              <a:buChar char="Ø"/>
            </a:pPr>
            <a:r>
              <a:rPr lang="en-US" sz="2000" b="1" noProof="0" dirty="0">
                <a:solidFill>
                  <a:schemeClr val="bg2"/>
                </a:solidFill>
              </a:rPr>
              <a:t>4) two members, at the proposal of the Serbian Chamber of Commerce;</a:t>
            </a:r>
          </a:p>
          <a:p>
            <a:pPr lvl="1">
              <a:buFont typeface="Wingdings" panose="05000000000000000000" pitchFamily="2" charset="2"/>
              <a:buChar char="Ø"/>
            </a:pPr>
            <a:r>
              <a:rPr lang="en-US" sz="2000" b="1" noProof="0" dirty="0">
                <a:solidFill>
                  <a:schemeClr val="bg2"/>
                </a:solidFill>
              </a:rPr>
              <a:t>5) three members at the proposal of the Ministry.</a:t>
            </a:r>
          </a:p>
        </p:txBody>
      </p:sp>
      <p:pic>
        <p:nvPicPr>
          <p:cNvPr id="4" name="Picture 3">
            <a:extLst>
              <a:ext uri="{FF2B5EF4-FFF2-40B4-BE49-F238E27FC236}">
                <a16:creationId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1295335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noProof="0" dirty="0">
                <a:solidFill>
                  <a:schemeClr val="bg2"/>
                </a:solidFill>
              </a:rPr>
              <a:t>The Law on Higher Education</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251012" y="1264023"/>
            <a:ext cx="11582400" cy="4872234"/>
          </a:xfrm>
        </p:spPr>
        <p:txBody>
          <a:bodyPr>
            <a:normAutofit lnSpcReduction="10000"/>
          </a:bodyPr>
          <a:lstStyle/>
          <a:p>
            <a:pPr marL="0" indent="0">
              <a:buNone/>
            </a:pPr>
            <a:r>
              <a:rPr lang="en-US" sz="2200" b="1" u="sng" noProof="0" dirty="0">
                <a:solidFill>
                  <a:schemeClr val="bg2"/>
                </a:solidFill>
              </a:rPr>
              <a:t>Jurisdiction of the NEAQA Management board:</a:t>
            </a:r>
          </a:p>
          <a:p>
            <a:pPr lvl="1">
              <a:buFont typeface="Wingdings" panose="05000000000000000000" pitchFamily="2" charset="2"/>
              <a:buChar char="Ø"/>
            </a:pPr>
            <a:r>
              <a:rPr lang="en-US" sz="2000" b="1" noProof="0" dirty="0">
                <a:solidFill>
                  <a:schemeClr val="bg2"/>
                </a:solidFill>
              </a:rPr>
              <a:t>1) elects and dismisses the NEAQA director;</a:t>
            </a:r>
          </a:p>
          <a:p>
            <a:pPr lvl="1">
              <a:buFont typeface="Wingdings" panose="05000000000000000000" pitchFamily="2" charset="2"/>
              <a:buChar char="Ø"/>
            </a:pPr>
            <a:r>
              <a:rPr lang="en-US" sz="2000" b="1" noProof="0" dirty="0">
                <a:solidFill>
                  <a:schemeClr val="bg2"/>
                </a:solidFill>
              </a:rPr>
              <a:t>2) elects and dismisses the NEAQA members;</a:t>
            </a:r>
          </a:p>
          <a:p>
            <a:pPr lvl="1">
              <a:buFont typeface="Wingdings" panose="05000000000000000000" pitchFamily="2" charset="2"/>
              <a:buChar char="Ø"/>
            </a:pPr>
            <a:r>
              <a:rPr lang="en-US" sz="2000" b="1" noProof="0" dirty="0">
                <a:solidFill>
                  <a:schemeClr val="bg2"/>
                </a:solidFill>
              </a:rPr>
              <a:t>3) adopts the annual work program and financial plan, with the consent of the Government;</a:t>
            </a:r>
          </a:p>
          <a:p>
            <a:pPr lvl="1">
              <a:buFont typeface="Wingdings" panose="05000000000000000000" pitchFamily="2" charset="2"/>
              <a:buChar char="Ø"/>
            </a:pPr>
            <a:r>
              <a:rPr lang="en-US" sz="2000" b="1" noProof="0" dirty="0">
                <a:solidFill>
                  <a:schemeClr val="bg2"/>
                </a:solidFill>
              </a:rPr>
              <a:t>4) adopts the statute and general acts;</a:t>
            </a:r>
          </a:p>
          <a:p>
            <a:pPr lvl="1">
              <a:buFont typeface="Wingdings" panose="05000000000000000000" pitchFamily="2" charset="2"/>
              <a:buChar char="Ø"/>
            </a:pPr>
            <a:r>
              <a:rPr lang="en-US" sz="2000" b="1" noProof="0" dirty="0">
                <a:solidFill>
                  <a:schemeClr val="bg2"/>
                </a:solidFill>
              </a:rPr>
              <a:t>5) directs and supervises the work of the director;</a:t>
            </a:r>
          </a:p>
          <a:p>
            <a:pPr lvl="1">
              <a:buFont typeface="Wingdings" panose="05000000000000000000" pitchFamily="2" charset="2"/>
              <a:buChar char="Ø"/>
            </a:pPr>
            <a:r>
              <a:rPr lang="en-US" sz="2000" b="1" noProof="0" dirty="0">
                <a:solidFill>
                  <a:schemeClr val="bg2"/>
                </a:solidFill>
              </a:rPr>
              <a:t>6) adopts a code of ethics and rules of NEAQA employees, members of the Accreditation Commission and the Appeals Commission and reviewers;</a:t>
            </a:r>
          </a:p>
          <a:p>
            <a:pPr lvl="1">
              <a:buFont typeface="Wingdings" panose="05000000000000000000" pitchFamily="2" charset="2"/>
              <a:buChar char="Ø"/>
            </a:pPr>
            <a:r>
              <a:rPr lang="en-US" sz="2000" b="1" noProof="0" dirty="0">
                <a:solidFill>
                  <a:schemeClr val="bg2"/>
                </a:solidFill>
              </a:rPr>
              <a:t>7) determines the amount of the accreditation fee with the consent of the Government; </a:t>
            </a:r>
          </a:p>
          <a:p>
            <a:pPr lvl="1">
              <a:buFont typeface="Wingdings" panose="05000000000000000000" pitchFamily="2" charset="2"/>
              <a:buChar char="Ø"/>
            </a:pPr>
            <a:r>
              <a:rPr lang="en-US" sz="2000" b="1" noProof="0" dirty="0">
                <a:solidFill>
                  <a:schemeClr val="bg2"/>
                </a:solidFill>
              </a:rPr>
              <a:t>7a) determines the list of reviewers;</a:t>
            </a:r>
          </a:p>
          <a:p>
            <a:pPr lvl="1">
              <a:buFont typeface="Wingdings" panose="05000000000000000000" pitchFamily="2" charset="2"/>
              <a:buChar char="Ø"/>
            </a:pPr>
            <a:r>
              <a:rPr lang="en-US" sz="2000" b="1" noProof="0" dirty="0">
                <a:solidFill>
                  <a:schemeClr val="bg2"/>
                </a:solidFill>
              </a:rPr>
              <a:t>8) performs other tasks in accordance with the law, the statute and the act on the establishment of the NEAQA. The Management board adopts the statute with the prior consent of the Government.</a:t>
            </a:r>
          </a:p>
        </p:txBody>
      </p:sp>
      <p:pic>
        <p:nvPicPr>
          <p:cNvPr id="4" name="Picture 3">
            <a:extLst>
              <a:ext uri="{FF2B5EF4-FFF2-40B4-BE49-F238E27FC236}">
                <a16:creationId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460249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noProof="0" dirty="0">
                <a:solidFill>
                  <a:schemeClr val="bg2"/>
                </a:solidFill>
              </a:rPr>
              <a:t>The Law on Higher Education</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251012" y="1264023"/>
            <a:ext cx="11582400" cy="4872234"/>
          </a:xfrm>
        </p:spPr>
        <p:txBody>
          <a:bodyPr>
            <a:normAutofit/>
          </a:bodyPr>
          <a:lstStyle/>
          <a:p>
            <a:pPr marL="0" indent="0">
              <a:buNone/>
            </a:pPr>
            <a:r>
              <a:rPr lang="en-US" sz="2200" b="1" u="sng" noProof="0" dirty="0">
                <a:solidFill>
                  <a:schemeClr val="bg2"/>
                </a:solidFill>
              </a:rPr>
              <a:t>Jurisdiction of the NEAQA Director:</a:t>
            </a:r>
          </a:p>
          <a:p>
            <a:pPr lvl="1">
              <a:buFont typeface="Wingdings" panose="05000000000000000000" pitchFamily="2" charset="2"/>
              <a:buChar char="Ø"/>
            </a:pPr>
            <a:r>
              <a:rPr lang="en-US" sz="2000" b="1" noProof="0" dirty="0">
                <a:solidFill>
                  <a:schemeClr val="bg2"/>
                </a:solidFill>
              </a:rPr>
              <a:t>1) represents the NEAQA;</a:t>
            </a:r>
          </a:p>
          <a:p>
            <a:pPr lvl="1">
              <a:buFont typeface="Wingdings" panose="05000000000000000000" pitchFamily="2" charset="2"/>
              <a:buChar char="Ø"/>
            </a:pPr>
            <a:r>
              <a:rPr lang="en-US" sz="2000" b="1" noProof="0" dirty="0">
                <a:solidFill>
                  <a:schemeClr val="bg2"/>
                </a:solidFill>
              </a:rPr>
              <a:t>2) manages the NEAQA work and operations;</a:t>
            </a:r>
          </a:p>
          <a:p>
            <a:pPr lvl="1">
              <a:buFont typeface="Wingdings" panose="05000000000000000000" pitchFamily="2" charset="2"/>
              <a:buChar char="Ø"/>
            </a:pPr>
            <a:r>
              <a:rPr lang="en-US" sz="2000" b="1" noProof="0" dirty="0">
                <a:solidFill>
                  <a:schemeClr val="bg2"/>
                </a:solidFill>
              </a:rPr>
              <a:t>3) manages the work of the NEAQA professional services and supervises the administrative work of the Accreditation Commission;</a:t>
            </a:r>
          </a:p>
          <a:p>
            <a:pPr lvl="1">
              <a:buFont typeface="Wingdings" panose="05000000000000000000" pitchFamily="2" charset="2"/>
              <a:buChar char="Ø"/>
            </a:pPr>
            <a:r>
              <a:rPr lang="en-US" sz="2000" b="1" noProof="0" dirty="0">
                <a:solidFill>
                  <a:schemeClr val="bg2"/>
                </a:solidFill>
              </a:rPr>
              <a:t>4) decides on the rights, obligations and responsibilities of the NEAQA employees;</a:t>
            </a:r>
          </a:p>
          <a:p>
            <a:pPr lvl="1">
              <a:buFont typeface="Wingdings" panose="05000000000000000000" pitchFamily="2" charset="2"/>
              <a:buChar char="Ø"/>
            </a:pPr>
            <a:r>
              <a:rPr lang="en-US" sz="2000" b="1" noProof="0" dirty="0">
                <a:solidFill>
                  <a:schemeClr val="bg2"/>
                </a:solidFill>
              </a:rPr>
              <a:t>5) adopts the rulebook on the internal organization and systematization of workplaces;</a:t>
            </a:r>
          </a:p>
          <a:p>
            <a:pPr lvl="1">
              <a:buFont typeface="Wingdings" panose="05000000000000000000" pitchFamily="2" charset="2"/>
              <a:buChar char="Ø"/>
            </a:pPr>
            <a:r>
              <a:rPr lang="en-US" sz="2000" b="1" noProof="0" dirty="0">
                <a:solidFill>
                  <a:schemeClr val="bg2"/>
                </a:solidFill>
              </a:rPr>
              <a:t>6) implements the decisions of the Management board;</a:t>
            </a:r>
          </a:p>
          <a:p>
            <a:pPr lvl="1">
              <a:buFont typeface="Wingdings" panose="05000000000000000000" pitchFamily="2" charset="2"/>
              <a:buChar char="Ø"/>
            </a:pPr>
            <a:r>
              <a:rPr lang="en-US" sz="2000" b="1" noProof="0" dirty="0">
                <a:solidFill>
                  <a:schemeClr val="bg2"/>
                </a:solidFill>
              </a:rPr>
              <a:t>7) appoint reviewers from the list published on the NEAQA official website, upon the proposal of the Accreditation Commission;</a:t>
            </a:r>
          </a:p>
          <a:p>
            <a:pPr lvl="1">
              <a:buFont typeface="Wingdings" panose="05000000000000000000" pitchFamily="2" charset="2"/>
              <a:buChar char="Ø"/>
            </a:pPr>
            <a:r>
              <a:rPr lang="en-US" sz="2000" b="1" noProof="0" dirty="0">
                <a:solidFill>
                  <a:schemeClr val="bg2"/>
                </a:solidFill>
              </a:rPr>
              <a:t>8) performs other tasks in accordance with the law, the statute and the act on the establishment of the NEAQA.</a:t>
            </a:r>
          </a:p>
        </p:txBody>
      </p:sp>
      <p:pic>
        <p:nvPicPr>
          <p:cNvPr id="4" name="Picture 3">
            <a:extLst>
              <a:ext uri="{FF2B5EF4-FFF2-40B4-BE49-F238E27FC236}">
                <a16:creationId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144388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noProof="0" dirty="0">
                <a:solidFill>
                  <a:schemeClr val="bg2"/>
                </a:solidFill>
              </a:rPr>
              <a:t>The Law on Higher Education</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251012" y="1264023"/>
            <a:ext cx="11582400" cy="4872234"/>
          </a:xfrm>
        </p:spPr>
        <p:txBody>
          <a:bodyPr>
            <a:normAutofit/>
          </a:bodyPr>
          <a:lstStyle/>
          <a:p>
            <a:pPr marL="0" indent="0">
              <a:buNone/>
            </a:pPr>
            <a:r>
              <a:rPr lang="en-US" sz="2200" b="1" u="sng" noProof="0" dirty="0">
                <a:solidFill>
                  <a:schemeClr val="bg2"/>
                </a:solidFill>
              </a:rPr>
              <a:t>3) Accreditation Commission - </a:t>
            </a:r>
            <a:r>
              <a:rPr lang="en-US" sz="2200" b="1" u="sng" dirty="0">
                <a:solidFill>
                  <a:schemeClr val="bg2"/>
                </a:solidFill>
              </a:rPr>
              <a:t>the NEAQA expert </a:t>
            </a:r>
            <a:r>
              <a:rPr lang="en-US" sz="2200" b="1" u="sng" noProof="0" dirty="0">
                <a:solidFill>
                  <a:schemeClr val="bg2"/>
                </a:solidFill>
              </a:rPr>
              <a:t>body:</a:t>
            </a:r>
          </a:p>
          <a:p>
            <a:pPr lvl="1">
              <a:buFont typeface="Wingdings" panose="05000000000000000000" pitchFamily="2" charset="2"/>
              <a:buChar char="Ø"/>
            </a:pPr>
            <a:r>
              <a:rPr lang="en-US" sz="2000" b="1" noProof="0" dirty="0">
                <a:solidFill>
                  <a:schemeClr val="bg2"/>
                </a:solidFill>
              </a:rPr>
              <a:t>The Accreditation Commission carries out the process of accreditation of higher education institutions and study programs and the process of external quality control of higher education institutions, in accordance with the law and prescribed procedures and standards for accreditation and external quality control.</a:t>
            </a:r>
          </a:p>
          <a:p>
            <a:pPr lvl="1">
              <a:buFont typeface="Wingdings" panose="05000000000000000000" pitchFamily="2" charset="2"/>
              <a:buChar char="Ø"/>
            </a:pPr>
            <a:r>
              <a:rPr lang="en-US" sz="2000" b="1" noProof="0" dirty="0">
                <a:solidFill>
                  <a:schemeClr val="bg2"/>
                </a:solidFill>
              </a:rPr>
              <a:t>The accreditation committee has 19 members, 17 of whom are teachers of higher education institutions, one from students and one businessman.</a:t>
            </a:r>
          </a:p>
          <a:p>
            <a:pPr lvl="1">
              <a:buFont typeface="Wingdings" panose="05000000000000000000" pitchFamily="2" charset="2"/>
              <a:buChar char="Ø"/>
            </a:pPr>
            <a:r>
              <a:rPr lang="en-US" sz="2000" b="1" noProof="0" dirty="0">
                <a:solidFill>
                  <a:schemeClr val="bg2"/>
                </a:solidFill>
              </a:rPr>
              <a:t>Out of 17 members from the ranks of teachers of higher education institutions, one is a teacher of the faculty of theology who belongs to the traditional church and religious community.</a:t>
            </a:r>
          </a:p>
          <a:p>
            <a:pPr lvl="1">
              <a:buFont typeface="Wingdings" panose="05000000000000000000" pitchFamily="2" charset="2"/>
              <a:buChar char="Ø"/>
            </a:pPr>
            <a:r>
              <a:rPr lang="en-US" sz="2000" b="1" noProof="0" dirty="0">
                <a:solidFill>
                  <a:schemeClr val="bg2"/>
                </a:solidFill>
              </a:rPr>
              <a:t>The members of the Accreditation Commission are elected by the NEAQA Management board, on the basis of a public call, taking into account the representation of members of both genders, as well as the representation of educational-scientific and educational-artistic fields.</a:t>
            </a:r>
          </a:p>
          <a:p>
            <a:pPr lvl="1">
              <a:buFont typeface="Wingdings" panose="05000000000000000000" pitchFamily="2" charset="2"/>
              <a:buChar char="Ø"/>
            </a:pPr>
            <a:r>
              <a:rPr lang="en-US" sz="2000" b="1" noProof="0" dirty="0">
                <a:solidFill>
                  <a:schemeClr val="bg2"/>
                </a:solidFill>
              </a:rPr>
              <a:t>Members of the Accreditation Commission are elected for five years.</a:t>
            </a:r>
          </a:p>
        </p:txBody>
      </p:sp>
      <p:pic>
        <p:nvPicPr>
          <p:cNvPr id="4" name="Picture 3">
            <a:extLst>
              <a:ext uri="{FF2B5EF4-FFF2-40B4-BE49-F238E27FC236}">
                <a16:creationId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2525935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251011" y="258250"/>
            <a:ext cx="8803341" cy="744836"/>
          </a:xfrm>
        </p:spPr>
        <p:txBody>
          <a:bodyPr vert="horz" lIns="91440" tIns="45720" rIns="91440" bIns="45720" rtlCol="0" anchor="ctr">
            <a:noAutofit/>
          </a:bodyPr>
          <a:lstStyle/>
          <a:p>
            <a:r>
              <a:rPr lang="en-US" sz="4000" b="1" noProof="0" dirty="0">
                <a:solidFill>
                  <a:schemeClr val="bg2"/>
                </a:solidFill>
              </a:rPr>
              <a:t>The Law on Higher Education</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251012" y="1264023"/>
            <a:ext cx="11582400" cy="4872234"/>
          </a:xfrm>
        </p:spPr>
        <p:txBody>
          <a:bodyPr>
            <a:normAutofit/>
          </a:bodyPr>
          <a:lstStyle/>
          <a:p>
            <a:pPr marL="0" indent="0">
              <a:buNone/>
            </a:pPr>
            <a:r>
              <a:rPr lang="en-US" sz="2200" b="1" u="sng" noProof="0" dirty="0">
                <a:solidFill>
                  <a:schemeClr val="bg2"/>
                </a:solidFill>
              </a:rPr>
              <a:t>Jurisdiction of the Accreditation Commission:</a:t>
            </a:r>
          </a:p>
          <a:p>
            <a:pPr lvl="1">
              <a:buFont typeface="Wingdings" panose="05000000000000000000" pitchFamily="2" charset="2"/>
              <a:buChar char="Ø"/>
            </a:pPr>
            <a:r>
              <a:rPr lang="en-US" sz="2000" b="1" noProof="0" dirty="0">
                <a:solidFill>
                  <a:schemeClr val="bg2"/>
                </a:solidFill>
              </a:rPr>
              <a:t>1) decides on the request for accreditation and implements the accreditation procedure of institutions and study programs in the field of higher education;</a:t>
            </a:r>
          </a:p>
          <a:p>
            <a:pPr lvl="1">
              <a:buFont typeface="Wingdings" panose="05000000000000000000" pitchFamily="2" charset="2"/>
              <a:buChar char="Ø"/>
            </a:pPr>
            <a:r>
              <a:rPr lang="en-US" sz="2000" b="1" noProof="0" dirty="0">
                <a:solidFill>
                  <a:schemeClr val="bg2"/>
                </a:solidFill>
              </a:rPr>
              <a:t>2) prepares a report on initial accreditation in the process of issuing a work permit;</a:t>
            </a:r>
          </a:p>
          <a:p>
            <a:pPr lvl="1">
              <a:buFont typeface="Wingdings" panose="05000000000000000000" pitchFamily="2" charset="2"/>
              <a:buChar char="Ø"/>
            </a:pPr>
            <a:r>
              <a:rPr lang="en-US" sz="2000" b="1" noProof="0" dirty="0">
                <a:solidFill>
                  <a:schemeClr val="bg2"/>
                </a:solidFill>
              </a:rPr>
              <a:t>3) conducts the procedure of external quality control;</a:t>
            </a:r>
          </a:p>
          <a:p>
            <a:pPr lvl="1">
              <a:buFont typeface="Wingdings" panose="05000000000000000000" pitchFamily="2" charset="2"/>
              <a:buChar char="Ø"/>
            </a:pPr>
            <a:r>
              <a:rPr lang="en-US" sz="2000" b="1" noProof="0" dirty="0">
                <a:solidFill>
                  <a:schemeClr val="bg2"/>
                </a:solidFill>
              </a:rPr>
              <a:t>4) takes care of the harmonization of the application of standards and procedures in the field of accreditation, within the European area of higher </a:t>
            </a:r>
            <a:r>
              <a:rPr lang="en-US" sz="2000" b="1" noProof="0" dirty="0" err="1">
                <a:solidFill>
                  <a:schemeClr val="bg2"/>
                </a:solidFill>
              </a:rPr>
              <a:t>education;In</a:t>
            </a:r>
            <a:r>
              <a:rPr lang="en-US" sz="2000" b="1" noProof="0" dirty="0">
                <a:solidFill>
                  <a:schemeClr val="bg2"/>
                </a:solidFill>
              </a:rPr>
              <a:t> the case of accreditation of a study program of a specific national character, reviewers are appointed from among domestic university teachers, scientists, artists or experts..</a:t>
            </a:r>
          </a:p>
        </p:txBody>
      </p:sp>
      <p:pic>
        <p:nvPicPr>
          <p:cNvPr id="4" name="Picture 3">
            <a:extLst>
              <a:ext uri="{FF2B5EF4-FFF2-40B4-BE49-F238E27FC236}">
                <a16:creationId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3180178748"/>
      </p:ext>
    </p:extLst>
  </p:cSld>
  <p:clrMapOvr>
    <a:masterClrMapping/>
  </p:clrMapOvr>
</p:sld>
</file>

<file path=ppt/theme/theme1.xml><?xml version="1.0" encoding="utf-8"?>
<a:theme xmlns:a="http://schemas.openxmlformats.org/drawingml/2006/main" name="Facet">
  <a:themeElements>
    <a:clrScheme name="Custom 15">
      <a:dk1>
        <a:sysClr val="windowText" lastClr="000000"/>
      </a:dk1>
      <a:lt1>
        <a:sysClr val="window" lastClr="FFFFFF"/>
      </a:lt1>
      <a:dk2>
        <a:srgbClr val="2C3C43"/>
      </a:dk2>
      <a:lt2>
        <a:srgbClr val="EBEBEB"/>
      </a:lt2>
      <a:accent1>
        <a:srgbClr val="F4CE2C"/>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3995</TotalTime>
  <Words>2440</Words>
  <Application>Microsoft Office PowerPoint</Application>
  <PresentationFormat>Widescreen</PresentationFormat>
  <Paragraphs>148</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Wingdings</vt:lpstr>
      <vt:lpstr>Wingdings 3</vt:lpstr>
      <vt:lpstr>Facet</vt:lpstr>
      <vt:lpstr>Project acronym: MICROGUIDE Project full title: DEVELOPING GUIDELINES FOR THE IMPLEMENTATION OF MICRO-CREDENTIALS IN HIGHER EDUCATION  Project No. 2021-1-ProjectRS01-KA220-HED-000027585 Funding Scheme: Erasmus+</vt:lpstr>
      <vt:lpstr>The legal framework</vt:lpstr>
      <vt:lpstr>The Law on Higher Education</vt:lpstr>
      <vt:lpstr>The Law on Higher Education</vt:lpstr>
      <vt:lpstr>The Law on Higher Education</vt:lpstr>
      <vt:lpstr>The Law on Higher Education</vt:lpstr>
      <vt:lpstr>The Law on Higher Education</vt:lpstr>
      <vt:lpstr>The Law on Higher Education</vt:lpstr>
      <vt:lpstr>The Law on Higher Education</vt:lpstr>
      <vt:lpstr>The Law on Higher Education</vt:lpstr>
      <vt:lpstr>The Law on Higher Education</vt:lpstr>
      <vt:lpstr>NEAQA legal framework</vt:lpstr>
      <vt:lpstr>NEAQA legal framework</vt:lpstr>
      <vt:lpstr>NEAQA legal framework</vt:lpstr>
      <vt:lpstr>NEAQA legal framework</vt:lpstr>
      <vt:lpstr>NEAQA legal framework</vt:lpstr>
      <vt:lpstr>NEAQA legal framework</vt:lpstr>
      <vt:lpstr>MCs as the lifelong learning program</vt:lpstr>
      <vt:lpstr>Recognition of foreign HE documents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Strelnicova Anastasia</dc:creator>
  <cp:lastModifiedBy>Sinisa Djurasevic</cp:lastModifiedBy>
  <cp:revision>182</cp:revision>
  <dcterms:created xsi:type="dcterms:W3CDTF">2021-04-14T08:15:31Z</dcterms:created>
  <dcterms:modified xsi:type="dcterms:W3CDTF">2023-02-01T09:48:29Z</dcterms:modified>
</cp:coreProperties>
</file>