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1"/>
  </p:sldMasterIdLst>
  <p:notesMasterIdLst>
    <p:notesMasterId r:id="rId19"/>
  </p:notesMasterIdLst>
  <p:sldIdLst>
    <p:sldId id="256" r:id="rId2"/>
    <p:sldId id="364" r:id="rId3"/>
    <p:sldId id="411" r:id="rId4"/>
    <p:sldId id="412" r:id="rId5"/>
    <p:sldId id="413" r:id="rId6"/>
    <p:sldId id="415" r:id="rId7"/>
    <p:sldId id="414" r:id="rId8"/>
    <p:sldId id="416" r:id="rId9"/>
    <p:sldId id="417" r:id="rId10"/>
    <p:sldId id="418" r:id="rId11"/>
    <p:sldId id="419" r:id="rId12"/>
    <p:sldId id="405" r:id="rId13"/>
    <p:sldId id="406" r:id="rId14"/>
    <p:sldId id="407" r:id="rId15"/>
    <p:sldId id="408" r:id="rId16"/>
    <p:sldId id="409" r:id="rId17"/>
    <p:sldId id="34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255"/>
    <a:srgbClr val="265068"/>
    <a:srgbClr val="2A5872"/>
    <a:srgbClr val="316079"/>
    <a:srgbClr val="3A667E"/>
    <a:srgbClr val="40708B"/>
    <a:srgbClr val="497B95"/>
    <a:srgbClr val="477993"/>
    <a:srgbClr val="2D627E"/>
    <a:srgbClr val="4A95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8" autoAdjust="0"/>
    <p:restoredTop sz="95388" autoAdjust="0"/>
  </p:normalViewPr>
  <p:slideViewPr>
    <p:cSldViewPr snapToGrid="0">
      <p:cViewPr>
        <p:scale>
          <a:sx n="119" d="100"/>
          <a:sy n="119" d="100"/>
        </p:scale>
        <p:origin x="-570" y="-54"/>
      </p:cViewPr>
      <p:guideLst>
        <p:guide orient="horz" pos="2160"/>
        <p:guide pos="3840"/>
      </p:guideLst>
    </p:cSldViewPr>
  </p:slideViewPr>
  <p:outlineViewPr>
    <p:cViewPr>
      <p:scale>
        <a:sx n="33" d="100"/>
        <a:sy n="33" d="100"/>
      </p:scale>
      <p:origin x="0" y="-438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B5181-5E59-412A-A5B2-FEC1F201CCE8}" type="datetimeFigureOut">
              <a:rPr lang="en-US" smtClean="0"/>
              <a:t>3/17/2023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446EF2-333B-4906-B381-0A67BC0552F3}" type="slidenum">
              <a:rPr lang="en-US" smtClean="0"/>
              <a:t>‹#›</a:t>
            </a:fld>
            <a:endParaRPr lang="en-US" dirty="0"/>
          </a:p>
        </p:txBody>
      </p:sp>
    </p:spTree>
    <p:extLst>
      <p:ext uri="{BB962C8B-B14F-4D97-AF65-F5344CB8AC3E}">
        <p14:creationId xmlns:p14="http://schemas.microsoft.com/office/powerpoint/2010/main" val="275392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62067405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53612929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250409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4" y="1391215"/>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4" y="4212509"/>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a:xfrm>
            <a:off x="670726" y="5712828"/>
            <a:ext cx="6297612" cy="365125"/>
          </a:xfrm>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52445388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0656445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30962346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82517974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759527136"/>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reći">
    <p:spTree>
      <p:nvGrpSpPr>
        <p:cNvPr id="1" name=""/>
        <p:cNvGrpSpPr/>
        <p:nvPr/>
      </p:nvGrpSpPr>
      <p:grpSpPr>
        <a:xfrm>
          <a:off x="0" y="0"/>
          <a:ext cx="0" cy="0"/>
          <a:chOff x="0" y="0"/>
          <a:chExt cx="0" cy="0"/>
        </a:xfrm>
      </p:grpSpPr>
      <p:sp>
        <p:nvSpPr>
          <p:cNvPr id="3" name="Marcador de contenido 2"/>
          <p:cNvSpPr>
            <a:spLocks noGrp="1"/>
          </p:cNvSpPr>
          <p:nvPr>
            <p:ph idx="1" hasCustomPrompt="1"/>
          </p:nvPr>
        </p:nvSpPr>
        <p:spPr>
          <a:xfrm>
            <a:off x="838200" y="439947"/>
            <a:ext cx="10515600" cy="5526694"/>
          </a:xfrm>
        </p:spPr>
        <p:txBody>
          <a:bodyPr/>
          <a:lstStyle>
            <a:lvl1pPr>
              <a:defRPr/>
            </a:lvl1pPr>
            <a:lvl2pPr>
              <a:defRPr/>
            </a:lvl2pPr>
            <a:lvl3pPr>
              <a:defRPr/>
            </a:lvl3pPr>
            <a:lvl4pPr>
              <a:defRPr/>
            </a:lvl4pPr>
            <a:lvl5pPr>
              <a:defRPr/>
            </a:lvl5pPr>
          </a:lstStyle>
          <a:p>
            <a:pPr lvl="0"/>
            <a:r>
              <a:rPr lang="en-GB" noProof="0" dirty="0"/>
              <a:t>First level</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Marcador de fecha 3"/>
          <p:cNvSpPr>
            <a:spLocks noGrp="1"/>
          </p:cNvSpPr>
          <p:nvPr>
            <p:ph type="dt" sz="half" idx="10"/>
          </p:nvPr>
        </p:nvSpPr>
        <p:spPr/>
        <p:txBody>
          <a:bodyPr/>
          <a:lstStyle/>
          <a:p>
            <a:fld id="{2717B933-89DB-4521-8A03-812A5028B13C}" type="datetime1">
              <a:rPr lang="ca-ES" smtClean="0"/>
              <a:t>17/03/2023</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7053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83694554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17/03/2023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84697787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DB9483-A2C9-4C20-BB60-DEEFB393F2B1}" type="datetime1">
              <a:rPr lang="ca-ES" smtClean="0"/>
              <a:t>17/03/2023</a:t>
            </a:fld>
            <a:endParaRPr lang="ca-ES"/>
          </a:p>
        </p:txBody>
      </p:sp>
      <p:sp>
        <p:nvSpPr>
          <p:cNvPr id="6" name="Footer Placeholder 5"/>
          <p:cNvSpPr>
            <a:spLocks noGrp="1"/>
          </p:cNvSpPr>
          <p:nvPr>
            <p:ph type="ftr" sz="quarter" idx="11"/>
          </p:nvPr>
        </p:nvSpPr>
        <p:spPr/>
        <p:txBody>
          <a:bodyPr/>
          <a:lstStyle/>
          <a:p>
            <a:endParaRPr lang="ca-ES" dirty="0"/>
          </a:p>
        </p:txBody>
      </p:sp>
      <p:sp>
        <p:nvSpPr>
          <p:cNvPr id="7" name="Slide Number Placeholder 6"/>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54238421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DB9483-A2C9-4C20-BB60-DEEFB393F2B1}" type="datetime1">
              <a:rPr lang="ca-ES" smtClean="0"/>
              <a:t>17/03/2023</a:t>
            </a:fld>
            <a:endParaRPr lang="ca-ES"/>
          </a:p>
        </p:txBody>
      </p:sp>
      <p:sp>
        <p:nvSpPr>
          <p:cNvPr id="8" name="Footer Placeholder 7"/>
          <p:cNvSpPr>
            <a:spLocks noGrp="1"/>
          </p:cNvSpPr>
          <p:nvPr>
            <p:ph type="ftr" sz="quarter" idx="11"/>
          </p:nvPr>
        </p:nvSpPr>
        <p:spPr/>
        <p:txBody>
          <a:bodyPr/>
          <a:lstStyle/>
          <a:p>
            <a:endParaRPr lang="ca-ES" dirty="0"/>
          </a:p>
        </p:txBody>
      </p:sp>
      <p:sp>
        <p:nvSpPr>
          <p:cNvPr id="9" name="Slide Number Placeholder 8"/>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67898470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DB9483-A2C9-4C20-BB60-DEEFB393F2B1}" type="datetime1">
              <a:rPr lang="ca-ES" smtClean="0"/>
              <a:t>17/03/2023</a:t>
            </a:fld>
            <a:endParaRPr lang="ca-ES"/>
          </a:p>
        </p:txBody>
      </p:sp>
      <p:sp>
        <p:nvSpPr>
          <p:cNvPr id="4" name="Footer Placeholder 3"/>
          <p:cNvSpPr>
            <a:spLocks noGrp="1"/>
          </p:cNvSpPr>
          <p:nvPr>
            <p:ph type="ftr" sz="quarter" idx="11"/>
          </p:nvPr>
        </p:nvSpPr>
        <p:spPr/>
        <p:txBody>
          <a:bodyPr/>
          <a:lstStyle/>
          <a:p>
            <a:endParaRPr lang="ca-ES" dirty="0"/>
          </a:p>
        </p:txBody>
      </p:sp>
      <p:sp>
        <p:nvSpPr>
          <p:cNvPr id="5" name="Slide Number Placeholder 4"/>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182226760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B9483-A2C9-4C20-BB60-DEEFB393F2B1}" type="datetime1">
              <a:rPr lang="ca-ES" smtClean="0"/>
              <a:t>17/03/2023</a:t>
            </a:fld>
            <a:endParaRPr lang="ca-ES"/>
          </a:p>
        </p:txBody>
      </p:sp>
      <p:sp>
        <p:nvSpPr>
          <p:cNvPr id="3" name="Footer Placeholder 2"/>
          <p:cNvSpPr>
            <a:spLocks noGrp="1"/>
          </p:cNvSpPr>
          <p:nvPr>
            <p:ph type="ftr" sz="quarter" idx="11"/>
          </p:nvPr>
        </p:nvSpPr>
        <p:spPr/>
        <p:txBody>
          <a:bodyPr/>
          <a:lstStyle/>
          <a:p>
            <a:endParaRPr lang="ca-ES" dirty="0"/>
          </a:p>
        </p:txBody>
      </p:sp>
      <p:sp>
        <p:nvSpPr>
          <p:cNvPr id="4" name="Slide Number Placeholder 3"/>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19849797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DB9483-A2C9-4C20-BB60-DEEFB393F2B1}" type="datetime1">
              <a:rPr lang="ca-ES" smtClean="0"/>
              <a:t>17/03/2023</a:t>
            </a:fld>
            <a:endParaRPr lang="ca-ES"/>
          </a:p>
        </p:txBody>
      </p:sp>
      <p:sp>
        <p:nvSpPr>
          <p:cNvPr id="6" name="Footer Placeholder 5"/>
          <p:cNvSpPr>
            <a:spLocks noGrp="1"/>
          </p:cNvSpPr>
          <p:nvPr>
            <p:ph type="ftr" sz="quarter" idx="11"/>
          </p:nvPr>
        </p:nvSpPr>
        <p:spPr/>
        <p:txBody>
          <a:bodyPr/>
          <a:lstStyle/>
          <a:p>
            <a:endParaRPr lang="ca-ES" dirty="0"/>
          </a:p>
        </p:txBody>
      </p:sp>
      <p:sp>
        <p:nvSpPr>
          <p:cNvPr id="7" name="Slide Number Placeholder 6"/>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46156579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ca-ES" dirty="0"/>
          </a:p>
        </p:txBody>
      </p:sp>
      <p:sp>
        <p:nvSpPr>
          <p:cNvPr id="7" name="Slide Number Placeholder 6"/>
          <p:cNvSpPr>
            <a:spLocks noGrp="1"/>
          </p:cNvSpPr>
          <p:nvPr>
            <p:ph type="sldNum" sz="quarter" idx="12"/>
          </p:nvPr>
        </p:nvSpPr>
        <p:spPr/>
        <p:txBody>
          <a:bodyPr/>
          <a:lstStyle/>
          <a:p>
            <a:fld id="{AC0BF81E-BCD6-4C3F-AAD2-3DA02DA55E41}" type="slidenum">
              <a:rPr lang="ca-ES" smtClean="0"/>
              <a:t>‹#›</a:t>
            </a:fld>
            <a:endParaRPr lang="ca-ES"/>
          </a:p>
        </p:txBody>
      </p:sp>
      <p:sp>
        <p:nvSpPr>
          <p:cNvPr id="5" name="Date Placeholder 4"/>
          <p:cNvSpPr>
            <a:spLocks noGrp="1"/>
          </p:cNvSpPr>
          <p:nvPr>
            <p:ph type="dt" sz="half" idx="10"/>
          </p:nvPr>
        </p:nvSpPr>
        <p:spPr/>
        <p:txBody>
          <a:bodyPr/>
          <a:lstStyle/>
          <a:p>
            <a:fld id="{B6DB9483-A2C9-4C20-BB60-DEEFB393F2B1}" type="datetime1">
              <a:rPr lang="ca-ES" smtClean="0"/>
              <a:t>17/03/2023</a:t>
            </a:fld>
            <a:endParaRPr lang="ca-ES"/>
          </a:p>
        </p:txBody>
      </p:sp>
    </p:spTree>
    <p:extLst>
      <p:ext uri="{BB962C8B-B14F-4D97-AF65-F5344CB8AC3E}">
        <p14:creationId xmlns:p14="http://schemas.microsoft.com/office/powerpoint/2010/main" val="26181881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jpg"/><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rgbClr val="3A667E"/>
            </a:gs>
            <a:gs pos="80000">
              <a:srgbClr val="1F4255"/>
            </a:gs>
            <a:gs pos="0">
              <a:srgbClr val="265068"/>
            </a:gs>
            <a:gs pos="21000">
              <a:srgbClr val="2A5872"/>
            </a:gs>
            <a:gs pos="99000">
              <a:srgbClr val="1F4255"/>
            </a:gs>
          </a:gsLst>
          <a:lin ang="2700000" scaled="0"/>
          <a:tileRect/>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72AB623E-731B-7D15-7EB9-BA938D75221D}"/>
              </a:ext>
            </a:extLst>
          </p:cNvPr>
          <p:cNvSpPr/>
          <p:nvPr userDrawn="1"/>
        </p:nvSpPr>
        <p:spPr>
          <a:xfrm>
            <a:off x="0" y="0"/>
            <a:ext cx="12192000" cy="6858000"/>
          </a:xfrm>
          <a:prstGeom prst="rect">
            <a:avLst/>
          </a:prstGeom>
          <a:solidFill>
            <a:srgbClr val="6193AD">
              <a:alpha val="40784"/>
            </a:srgb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199506" y="240915"/>
            <a:ext cx="12192000" cy="6866467"/>
            <a:chOff x="0" y="-8467"/>
            <a:chExt cx="12192000" cy="6866467"/>
          </a:xfrm>
          <a:noFill/>
        </p:grpSpPr>
        <p:cxnSp>
          <p:nvCxnSpPr>
            <p:cNvPr id="20" name="Straight Connector 19"/>
            <p:cNvCxnSpPr>
              <a:cxnSpLocks/>
            </p:cNvCxnSpPr>
            <p:nvPr/>
          </p:nvCxnSpPr>
          <p:spPr>
            <a:xfrm>
              <a:off x="10371666" y="503562"/>
              <a:ext cx="0" cy="5719313"/>
            </a:xfrm>
            <a:prstGeom prst="line">
              <a:avLst/>
            </a:prstGeom>
            <a:grpFill/>
            <a:ln w="9525">
              <a:no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grp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grp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grp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DB9483-A2C9-4C20-BB60-DEEFB393F2B1}" type="datetime1">
              <a:rPr lang="ca-ES" smtClean="0"/>
              <a:t>17/03/2023</a:t>
            </a:fld>
            <a:endParaRPr lang="ca-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a-E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0BF81E-BCD6-4C3F-AAD2-3DA02DA55E41}" type="slidenum">
              <a:rPr lang="ca-ES" smtClean="0"/>
              <a:t>‹#›</a:t>
            </a:fld>
            <a:endParaRPr lang="ca-ES"/>
          </a:p>
        </p:txBody>
      </p:sp>
      <p:pic>
        <p:nvPicPr>
          <p:cNvPr id="30" name="Picture 29">
            <a:extLst>
              <a:ext uri="{FF2B5EF4-FFF2-40B4-BE49-F238E27FC236}">
                <a16:creationId xmlns="" xmlns:a16="http://schemas.microsoft.com/office/drawing/2014/main" id="{73DDD7A7-7C3B-F2B7-F21D-5614B6B74FD0}"/>
              </a:ext>
            </a:extLst>
          </p:cNvPr>
          <p:cNvPicPr>
            <a:picLocks noChangeAspect="1"/>
          </p:cNvPicPr>
          <p:nvPr userDrawn="1"/>
        </p:nvPicPr>
        <p:blipFill>
          <a:blip r:embed="rId19" cstate="print">
            <a:extLst>
              <a:ext uri="{28A0092B-C50C-407E-A947-70E740481C1C}">
                <a14:useLocalDpi xmlns:a14="http://schemas.microsoft.com/office/drawing/2010/main"/>
              </a:ext>
            </a:extLst>
          </a:blip>
          <a:srcRect/>
          <a:stretch/>
        </p:blipFill>
        <p:spPr>
          <a:xfrm>
            <a:off x="850815" y="6254519"/>
            <a:ext cx="1485455" cy="508356"/>
          </a:xfrm>
          <a:prstGeom prst="rect">
            <a:avLst/>
          </a:prstGeom>
        </p:spPr>
      </p:pic>
      <p:pic>
        <p:nvPicPr>
          <p:cNvPr id="31" name="Picture 30">
            <a:extLst>
              <a:ext uri="{FF2B5EF4-FFF2-40B4-BE49-F238E27FC236}">
                <a16:creationId xmlns="" xmlns:a16="http://schemas.microsoft.com/office/drawing/2014/main" id="{D86DF643-B66A-4566-B8B7-912BAEEF1296}"/>
              </a:ext>
            </a:extLst>
          </p:cNvPr>
          <p:cNvPicPr>
            <a:picLocks noChangeAspect="1"/>
          </p:cNvPicPr>
          <p:nvPr userDrawn="1"/>
        </p:nvPicPr>
        <p:blipFill>
          <a:blip r:embed="rId20" cstate="print">
            <a:extLst>
              <a:ext uri="{28A0092B-C50C-407E-A947-70E740481C1C}">
                <a14:useLocalDpi xmlns:a14="http://schemas.microsoft.com/office/drawing/2010/main"/>
              </a:ext>
            </a:extLst>
          </a:blip>
          <a:srcRect/>
          <a:stretch/>
        </p:blipFill>
        <p:spPr>
          <a:xfrm>
            <a:off x="3064621" y="6257026"/>
            <a:ext cx="1485456" cy="508356"/>
          </a:xfrm>
          <a:prstGeom prst="rect">
            <a:avLst/>
          </a:prstGeom>
        </p:spPr>
      </p:pic>
      <p:pic>
        <p:nvPicPr>
          <p:cNvPr id="29" name="Picture 28">
            <a:extLst>
              <a:ext uri="{FF2B5EF4-FFF2-40B4-BE49-F238E27FC236}">
                <a16:creationId xmlns="" xmlns:a16="http://schemas.microsoft.com/office/drawing/2014/main" id="{C8588B27-954E-1828-A904-68E5AEE6BF7B}"/>
              </a:ext>
            </a:extLst>
          </p:cNvPr>
          <p:cNvPicPr>
            <a:picLocks noChangeAspect="1"/>
          </p:cNvPicPr>
          <p:nvPr userDrawn="1"/>
        </p:nvPicPr>
        <p:blipFill>
          <a:blip r:embed="rId21" cstate="print">
            <a:extLst>
              <a:ext uri="{28A0092B-C50C-407E-A947-70E740481C1C}">
                <a14:useLocalDpi xmlns:a14="http://schemas.microsoft.com/office/drawing/2010/main"/>
              </a:ext>
            </a:extLst>
          </a:blip>
          <a:srcRect/>
          <a:stretch/>
        </p:blipFill>
        <p:spPr>
          <a:xfrm>
            <a:off x="5286568" y="6257026"/>
            <a:ext cx="1491819" cy="510533"/>
          </a:xfrm>
          <a:prstGeom prst="rect">
            <a:avLst/>
          </a:prstGeom>
        </p:spPr>
      </p:pic>
      <p:pic>
        <p:nvPicPr>
          <p:cNvPr id="18" name="Picture 17">
            <a:extLst>
              <a:ext uri="{FF2B5EF4-FFF2-40B4-BE49-F238E27FC236}">
                <a16:creationId xmlns="" xmlns:a16="http://schemas.microsoft.com/office/drawing/2014/main" id="{9C4A77A9-4063-5F26-E0BF-F96209A95AA1}"/>
              </a:ext>
            </a:extLst>
          </p:cNvPr>
          <p:cNvPicPr>
            <a:picLocks noChangeAspect="1"/>
          </p:cNvPicPr>
          <p:nvPr userDrawn="1"/>
        </p:nvPicPr>
        <p:blipFill>
          <a:blip r:embed="rId22" cstate="print">
            <a:extLst>
              <a:ext uri="{28A0092B-C50C-407E-A947-70E740481C1C}">
                <a14:useLocalDpi xmlns:a14="http://schemas.microsoft.com/office/drawing/2010/main"/>
              </a:ext>
            </a:extLst>
          </a:blip>
          <a:srcRect/>
          <a:stretch/>
        </p:blipFill>
        <p:spPr>
          <a:xfrm>
            <a:off x="7501332" y="6270093"/>
            <a:ext cx="1352587" cy="500340"/>
          </a:xfrm>
          <a:prstGeom prst="rect">
            <a:avLst/>
          </a:prstGeom>
        </p:spPr>
      </p:pic>
      <p:pic>
        <p:nvPicPr>
          <p:cNvPr id="32" name="Picture 31">
            <a:extLst>
              <a:ext uri="{FF2B5EF4-FFF2-40B4-BE49-F238E27FC236}">
                <a16:creationId xmlns="" xmlns:a16="http://schemas.microsoft.com/office/drawing/2014/main" id="{A689136E-8FF2-5CAF-4C47-BC979DA97222}"/>
              </a:ext>
            </a:extLst>
          </p:cNvPr>
          <p:cNvPicPr>
            <a:picLocks noChangeAspect="1"/>
          </p:cNvPicPr>
          <p:nvPr userDrawn="1"/>
        </p:nvPicPr>
        <p:blipFill>
          <a:blip r:embed="rId23">
            <a:extLst>
              <a:ext uri="{28A0092B-C50C-407E-A947-70E740481C1C}">
                <a14:useLocalDpi xmlns:a14="http://schemas.microsoft.com/office/drawing/2010/main"/>
              </a:ext>
            </a:extLst>
          </a:blip>
          <a:srcRect/>
          <a:stretch/>
        </p:blipFill>
        <p:spPr>
          <a:xfrm>
            <a:off x="9650773" y="6248675"/>
            <a:ext cx="1491819" cy="520043"/>
          </a:xfrm>
          <a:prstGeom prst="rect">
            <a:avLst/>
          </a:prstGeom>
        </p:spPr>
      </p:pic>
    </p:spTree>
    <p:extLst>
      <p:ext uri="{BB962C8B-B14F-4D97-AF65-F5344CB8AC3E}">
        <p14:creationId xmlns:p14="http://schemas.microsoft.com/office/powerpoint/2010/main" val="1232836724"/>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 id="2147483862" r:id="rId13"/>
    <p:sldLayoutId id="2147483863" r:id="rId14"/>
    <p:sldLayoutId id="2147483864" r:id="rId15"/>
    <p:sldLayoutId id="2147483865" r:id="rId16"/>
    <p:sldLayoutId id="2147483659" r:id="rId17"/>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mas.bg.ac.rs/" TargetMode="External"/><Relationship Id="rId2" Type="http://schemas.openxmlformats.org/officeDocument/2006/relationships/hyperlink" Target="mailto:nzrnic@mas.bg.ac.rs" TargetMode="Externa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a:ext>
            </a:extLst>
          </a:blip>
          <a:srcRect/>
          <a:stretch/>
        </p:blipFill>
        <p:spPr>
          <a:xfrm>
            <a:off x="82698" y="96712"/>
            <a:ext cx="3267171" cy="886220"/>
          </a:xfrm>
          <a:prstGeom prst="rect">
            <a:avLst/>
          </a:prstGeom>
        </p:spPr>
      </p:pic>
      <p:sp>
        <p:nvSpPr>
          <p:cNvPr id="7" name="Title 6">
            <a:extLst>
              <a:ext uri="{FF2B5EF4-FFF2-40B4-BE49-F238E27FC236}">
                <a16:creationId xmlns="" xmlns:a16="http://schemas.microsoft.com/office/drawing/2014/main" id="{F5BA604D-957E-93F8-E496-E166AEDBF1D0}"/>
              </a:ext>
            </a:extLst>
          </p:cNvPr>
          <p:cNvSpPr>
            <a:spLocks noGrp="1"/>
          </p:cNvSpPr>
          <p:nvPr>
            <p:ph type="title"/>
          </p:nvPr>
        </p:nvSpPr>
        <p:spPr>
          <a:xfrm>
            <a:off x="153927" y="-629966"/>
            <a:ext cx="6456364" cy="2595460"/>
          </a:xfrm>
        </p:spPr>
        <p:txBody>
          <a:bodyPr>
            <a:normAutofit/>
          </a:bodyPr>
          <a:lstStyle/>
          <a:p>
            <a:r>
              <a:rPr lang="en-US" sz="1200" baseline="0" dirty="0">
                <a:solidFill>
                  <a:schemeClr val="bg1"/>
                </a:solidFill>
                <a:latin typeface="Calibri" panose="020F0502020204030204" pitchFamily="34" charset="0"/>
                <a:cs typeface="Calibri" panose="020F0502020204030204" pitchFamily="34" charset="0"/>
              </a:rPr>
              <a:t>Project acronym: MICROGUIDE</a:t>
            </a:r>
            <a:br>
              <a:rPr lang="en-US" sz="1200" baseline="0" dirty="0">
                <a:solidFill>
                  <a:schemeClr val="bg1"/>
                </a:solidFill>
                <a:latin typeface="Calibri" panose="020F0502020204030204" pitchFamily="34" charset="0"/>
                <a:cs typeface="Calibri" panose="020F0502020204030204" pitchFamily="34" charset="0"/>
              </a:rPr>
            </a:br>
            <a:r>
              <a:rPr lang="en-US" sz="1200" baseline="0" dirty="0">
                <a:solidFill>
                  <a:schemeClr val="bg1"/>
                </a:solidFill>
                <a:latin typeface="Calibri" panose="020F0502020204030204" pitchFamily="34" charset="0"/>
                <a:cs typeface="Calibri" panose="020F0502020204030204" pitchFamily="34" charset="0"/>
              </a:rPr>
              <a:t>Project full title: DEVELOPING GUIDELINES FOR THE IMPLEMENTATION OF MICRO-CREDENTIALS IN HIGHER EDUCATION </a:t>
            </a:r>
            <a:br>
              <a:rPr lang="en-US" sz="1200" baseline="0" dirty="0">
                <a:solidFill>
                  <a:schemeClr val="bg1"/>
                </a:solidFill>
                <a:latin typeface="Calibri" panose="020F0502020204030204" pitchFamily="34" charset="0"/>
                <a:cs typeface="Calibri" panose="020F0502020204030204" pitchFamily="34" charset="0"/>
              </a:rPr>
            </a:br>
            <a:r>
              <a:rPr lang="en-US" sz="1200" baseline="0" dirty="0">
                <a:solidFill>
                  <a:schemeClr val="bg1"/>
                </a:solidFill>
                <a:latin typeface="Calibri" panose="020F0502020204030204" pitchFamily="34" charset="0"/>
                <a:cs typeface="Calibri" panose="020F0502020204030204" pitchFamily="34" charset="0"/>
              </a:rPr>
              <a:t>Project No. 2021-1-</a:t>
            </a:r>
            <a:r>
              <a:rPr lang="en-US" sz="1200" dirty="0">
                <a:solidFill>
                  <a:schemeClr val="bg1"/>
                </a:solidFill>
                <a:latin typeface="Calibri" panose="020F0502020204030204" pitchFamily="34" charset="0"/>
                <a:cs typeface="Calibri" panose="020F0502020204030204" pitchFamily="34" charset="0"/>
              </a:rPr>
              <a:t>Project</a:t>
            </a:r>
            <a:r>
              <a:rPr lang="en-US" sz="1200" baseline="0" dirty="0">
                <a:solidFill>
                  <a:schemeClr val="bg1"/>
                </a:solidFill>
                <a:latin typeface="Calibri" panose="020F0502020204030204" pitchFamily="34" charset="0"/>
                <a:cs typeface="Calibri" panose="020F0502020204030204" pitchFamily="34" charset="0"/>
              </a:rPr>
              <a:t>RS01-KA220-HED-000027585</a:t>
            </a:r>
            <a:br>
              <a:rPr lang="en-US" sz="1200" baseline="0" dirty="0">
                <a:solidFill>
                  <a:schemeClr val="bg1"/>
                </a:solidFill>
                <a:latin typeface="Calibri" panose="020F0502020204030204" pitchFamily="34" charset="0"/>
                <a:cs typeface="Calibri" panose="020F0502020204030204" pitchFamily="34" charset="0"/>
              </a:rPr>
            </a:br>
            <a:r>
              <a:rPr lang="en-US" sz="1200" baseline="0" dirty="0">
                <a:solidFill>
                  <a:schemeClr val="bg1"/>
                </a:solidFill>
                <a:latin typeface="Calibri" panose="020F0502020204030204" pitchFamily="34" charset="0"/>
                <a:cs typeface="Calibri" panose="020F0502020204030204" pitchFamily="34" charset="0"/>
              </a:rPr>
              <a:t>Funding Scheme: Erasmus+</a:t>
            </a:r>
            <a:endParaRPr lang="en-US" sz="1200" dirty="0">
              <a:solidFill>
                <a:schemeClr val="bg1"/>
              </a:solidFill>
              <a:latin typeface="Calibri" panose="020F0502020204030204" pitchFamily="34" charset="0"/>
              <a:cs typeface="Calibri" panose="020F0502020204030204" pitchFamily="34" charset="0"/>
            </a:endParaRPr>
          </a:p>
        </p:txBody>
      </p:sp>
      <p:sp>
        <p:nvSpPr>
          <p:cNvPr id="12" name="Text Placeholder 11"/>
          <p:cNvSpPr>
            <a:spLocks noGrp="1"/>
          </p:cNvSpPr>
          <p:nvPr>
            <p:ph type="body" idx="1"/>
          </p:nvPr>
        </p:nvSpPr>
        <p:spPr>
          <a:xfrm>
            <a:off x="439271" y="2321859"/>
            <a:ext cx="11170023" cy="2075114"/>
          </a:xfrm>
        </p:spPr>
        <p:txBody>
          <a:bodyPr>
            <a:normAutofit/>
          </a:bodyPr>
          <a:lstStyle/>
          <a:p>
            <a:pPr algn="ctr">
              <a:lnSpc>
                <a:spcPct val="75000"/>
              </a:lnSpc>
              <a:spcBef>
                <a:spcPts val="0"/>
              </a:spcBef>
            </a:pPr>
            <a:r>
              <a:rPr lang="en-GB" sz="4000" dirty="0">
                <a:solidFill>
                  <a:schemeClr val="bg1"/>
                </a:solidFill>
                <a:latin typeface="Calibri Light" panose="020F0302020204030204" pitchFamily="34" charset="0"/>
                <a:cs typeface="Calibri Light" panose="020F0302020204030204" pitchFamily="34" charset="0"/>
              </a:rPr>
              <a:t> </a:t>
            </a:r>
            <a:r>
              <a:rPr lang="en-US" sz="5000" dirty="0" smtClean="0">
                <a:solidFill>
                  <a:schemeClr val="bg2"/>
                </a:solidFill>
                <a:latin typeface="Calibri Light" panose="020F0302020204030204" pitchFamily="34" charset="0"/>
                <a:cs typeface="Calibri Light" panose="020F0302020204030204" pitchFamily="34" charset="0"/>
              </a:rPr>
              <a:t>Pilot of Micro/credential at UB FME</a:t>
            </a:r>
            <a:r>
              <a:rPr lang="en-GB" sz="4000" dirty="0">
                <a:solidFill>
                  <a:schemeClr val="bg2"/>
                </a:solidFill>
                <a:latin typeface="Calibri Light" panose="020F0302020204030204" pitchFamily="34" charset="0"/>
                <a:cs typeface="Calibri Light" panose="020F0302020204030204" pitchFamily="34" charset="0"/>
              </a:rPr>
              <a:t/>
            </a:r>
            <a:br>
              <a:rPr lang="en-GB" sz="4000" dirty="0">
                <a:solidFill>
                  <a:schemeClr val="bg2"/>
                </a:solidFill>
                <a:latin typeface="Calibri Light" panose="020F0302020204030204" pitchFamily="34" charset="0"/>
                <a:cs typeface="Calibri Light" panose="020F0302020204030204" pitchFamily="34" charset="0"/>
              </a:rPr>
            </a:br>
            <a:r>
              <a:rPr lang="en-GB" sz="4000" dirty="0">
                <a:solidFill>
                  <a:schemeClr val="bg2"/>
                </a:solidFill>
                <a:latin typeface="Calibri Light" panose="020F0302020204030204" pitchFamily="34" charset="0"/>
                <a:cs typeface="Calibri Light" panose="020F0302020204030204" pitchFamily="34" charset="0"/>
              </a:rPr>
              <a:t> </a:t>
            </a:r>
            <a:r>
              <a:rPr lang="en-US" sz="3200" dirty="0">
                <a:solidFill>
                  <a:schemeClr val="bg2"/>
                </a:solidFill>
                <a:latin typeface="Calibri Light" panose="020F0302020204030204" pitchFamily="34" charset="0"/>
                <a:cs typeface="Calibri Light" panose="020F0302020204030204" pitchFamily="34" charset="0"/>
              </a:rPr>
              <a:t>Munster</a:t>
            </a:r>
            <a:r>
              <a:rPr lang="en-GB" sz="3200" dirty="0">
                <a:solidFill>
                  <a:schemeClr val="bg2"/>
                </a:solidFill>
                <a:latin typeface="Calibri Light" panose="020F0302020204030204" pitchFamily="34" charset="0"/>
                <a:cs typeface="Calibri Light" panose="020F0302020204030204" pitchFamily="34" charset="0"/>
              </a:rPr>
              <a:t>, </a:t>
            </a:r>
            <a:r>
              <a:rPr lang="en-US" sz="3200" dirty="0" smtClean="0">
                <a:solidFill>
                  <a:schemeClr val="bg2"/>
                </a:solidFill>
                <a:latin typeface="Calibri Light" panose="020F0302020204030204" pitchFamily="34" charset="0"/>
                <a:cs typeface="Calibri Light" panose="020F0302020204030204" pitchFamily="34" charset="0"/>
              </a:rPr>
              <a:t>27</a:t>
            </a:r>
            <a:r>
              <a:rPr lang="sr-Latn-RS" sz="3200" dirty="0" smtClean="0">
                <a:solidFill>
                  <a:schemeClr val="bg2"/>
                </a:solidFill>
                <a:latin typeface="Calibri Light" panose="020F0302020204030204" pitchFamily="34" charset="0"/>
                <a:cs typeface="Calibri Light" panose="020F0302020204030204" pitchFamily="34" charset="0"/>
              </a:rPr>
              <a:t>. </a:t>
            </a:r>
            <a:r>
              <a:rPr lang="en-US" sz="3200" dirty="0" smtClean="0">
                <a:solidFill>
                  <a:schemeClr val="bg2"/>
                </a:solidFill>
                <a:latin typeface="Calibri Light" panose="020F0302020204030204" pitchFamily="34" charset="0"/>
                <a:cs typeface="Calibri Light" panose="020F0302020204030204" pitchFamily="34" charset="0"/>
              </a:rPr>
              <a:t>March</a:t>
            </a:r>
            <a:r>
              <a:rPr lang="en-GB" sz="3200" dirty="0" smtClean="0">
                <a:solidFill>
                  <a:schemeClr val="bg2"/>
                </a:solidFill>
                <a:latin typeface="Calibri Light" panose="020F0302020204030204" pitchFamily="34" charset="0"/>
                <a:cs typeface="Calibri Light" panose="020F0302020204030204" pitchFamily="34" charset="0"/>
              </a:rPr>
              <a:t> </a:t>
            </a:r>
            <a:r>
              <a:rPr lang="en-GB" sz="3200" dirty="0">
                <a:solidFill>
                  <a:schemeClr val="bg2"/>
                </a:solidFill>
                <a:latin typeface="Calibri Light" panose="020F0302020204030204" pitchFamily="34" charset="0"/>
                <a:cs typeface="Calibri Light" panose="020F0302020204030204" pitchFamily="34" charset="0"/>
              </a:rPr>
              <a:t>– </a:t>
            </a:r>
            <a:r>
              <a:rPr lang="en-US" sz="3200" dirty="0" smtClean="0">
                <a:solidFill>
                  <a:schemeClr val="bg2"/>
                </a:solidFill>
                <a:latin typeface="Calibri Light" panose="020F0302020204030204" pitchFamily="34" charset="0"/>
                <a:cs typeface="Calibri Light" panose="020F0302020204030204" pitchFamily="34" charset="0"/>
              </a:rPr>
              <a:t>31</a:t>
            </a:r>
            <a:r>
              <a:rPr lang="en-GB" sz="3200" dirty="0" smtClean="0">
                <a:solidFill>
                  <a:schemeClr val="bg2"/>
                </a:solidFill>
                <a:latin typeface="Calibri Light" panose="020F0302020204030204" pitchFamily="34" charset="0"/>
                <a:cs typeface="Calibri Light" panose="020F0302020204030204" pitchFamily="34" charset="0"/>
              </a:rPr>
              <a:t>.</a:t>
            </a:r>
            <a:r>
              <a:rPr lang="sr-Latn-RS" sz="3200" dirty="0" smtClean="0">
                <a:solidFill>
                  <a:schemeClr val="bg2"/>
                </a:solidFill>
                <a:latin typeface="Calibri Light" panose="020F0302020204030204" pitchFamily="34" charset="0"/>
                <a:cs typeface="Calibri Light" panose="020F0302020204030204" pitchFamily="34" charset="0"/>
              </a:rPr>
              <a:t> </a:t>
            </a:r>
            <a:r>
              <a:rPr lang="en-US" sz="3200" dirty="0" smtClean="0">
                <a:solidFill>
                  <a:schemeClr val="bg2"/>
                </a:solidFill>
                <a:latin typeface="Calibri Light" panose="020F0302020204030204" pitchFamily="34" charset="0"/>
                <a:cs typeface="Calibri Light" panose="020F0302020204030204" pitchFamily="34" charset="0"/>
              </a:rPr>
              <a:t>March</a:t>
            </a:r>
            <a:r>
              <a:rPr lang="en-GB" sz="3200" dirty="0" smtClean="0">
                <a:solidFill>
                  <a:schemeClr val="bg2"/>
                </a:solidFill>
                <a:latin typeface="Calibri Light" panose="020F0302020204030204" pitchFamily="34" charset="0"/>
                <a:cs typeface="Calibri Light" panose="020F0302020204030204" pitchFamily="34" charset="0"/>
              </a:rPr>
              <a:t> </a:t>
            </a:r>
            <a:r>
              <a:rPr lang="en-GB" sz="3200" dirty="0">
                <a:solidFill>
                  <a:schemeClr val="bg2"/>
                </a:solidFill>
                <a:latin typeface="Calibri Light" panose="020F0302020204030204" pitchFamily="34" charset="0"/>
                <a:cs typeface="Calibri Light" panose="020F0302020204030204" pitchFamily="34" charset="0"/>
              </a:rPr>
              <a:t>2023</a:t>
            </a:r>
            <a:endParaRPr lang="en-US" sz="3200" dirty="0">
              <a:solidFill>
                <a:schemeClr val="bg2"/>
              </a:solidFill>
              <a:latin typeface="Calibri Light" panose="020F0302020204030204" pitchFamily="34" charset="0"/>
              <a:cs typeface="Calibri Light" panose="020F0302020204030204" pitchFamily="34" charset="0"/>
            </a:endParaRPr>
          </a:p>
        </p:txBody>
      </p:sp>
      <p:sp>
        <p:nvSpPr>
          <p:cNvPr id="14" name="Rectangle 13"/>
          <p:cNvSpPr/>
          <p:nvPr/>
        </p:nvSpPr>
        <p:spPr>
          <a:xfrm>
            <a:off x="4171766" y="4251416"/>
            <a:ext cx="3848466" cy="1107996"/>
          </a:xfrm>
          <a:prstGeom prst="rect">
            <a:avLst/>
          </a:prstGeom>
        </p:spPr>
        <p:txBody>
          <a:bodyPr wrap="square">
            <a:spAutoFit/>
          </a:bodyPr>
          <a:lstStyle/>
          <a:p>
            <a:pPr algn="ctr">
              <a:lnSpc>
                <a:spcPct val="150000"/>
              </a:lnSpc>
            </a:pPr>
            <a:r>
              <a:rPr lang="en-GB" sz="2200" dirty="0">
                <a:solidFill>
                  <a:schemeClr val="bg2"/>
                </a:solidFill>
                <a:latin typeface="Calibri" panose="020F0502020204030204" pitchFamily="34" charset="0"/>
                <a:cs typeface="Calibri" panose="020F0502020204030204" pitchFamily="34" charset="0"/>
              </a:rPr>
              <a:t>Prof. </a:t>
            </a:r>
            <a:r>
              <a:rPr lang="en-GB" sz="2200" dirty="0" err="1">
                <a:solidFill>
                  <a:schemeClr val="bg2"/>
                </a:solidFill>
                <a:latin typeface="Calibri" panose="020F0502020204030204" pitchFamily="34" charset="0"/>
                <a:cs typeface="Calibri" panose="020F0502020204030204" pitchFamily="34" charset="0"/>
              </a:rPr>
              <a:t>Dr.</a:t>
            </a:r>
            <a:r>
              <a:rPr lang="en-GB" sz="2200" dirty="0">
                <a:solidFill>
                  <a:schemeClr val="bg2"/>
                </a:solidFill>
                <a:latin typeface="Calibri" panose="020F0502020204030204" pitchFamily="34" charset="0"/>
                <a:cs typeface="Calibri" panose="020F0502020204030204" pitchFamily="34" charset="0"/>
              </a:rPr>
              <a:t> </a:t>
            </a:r>
            <a:r>
              <a:rPr lang="en-GB" sz="2200" dirty="0" err="1" smtClean="0">
                <a:solidFill>
                  <a:schemeClr val="bg2"/>
                </a:solidFill>
                <a:latin typeface="Calibri" panose="020F0502020204030204" pitchFamily="34" charset="0"/>
                <a:cs typeface="Calibri" panose="020F0502020204030204" pitchFamily="34" charset="0"/>
              </a:rPr>
              <a:t>Nenad</a:t>
            </a:r>
            <a:r>
              <a:rPr lang="en-GB" sz="2200" dirty="0" smtClean="0">
                <a:solidFill>
                  <a:schemeClr val="bg2"/>
                </a:solidFill>
                <a:latin typeface="Calibri" panose="020F0502020204030204" pitchFamily="34" charset="0"/>
                <a:cs typeface="Calibri" panose="020F0502020204030204" pitchFamily="34" charset="0"/>
              </a:rPr>
              <a:t> </a:t>
            </a:r>
            <a:r>
              <a:rPr lang="sr-Latn-RS" sz="2200" dirty="0" smtClean="0">
                <a:solidFill>
                  <a:schemeClr val="bg2"/>
                </a:solidFill>
                <a:latin typeface="Calibri" panose="020F0502020204030204" pitchFamily="34" charset="0"/>
                <a:cs typeface="Calibri" panose="020F0502020204030204" pitchFamily="34" charset="0"/>
              </a:rPr>
              <a:t>Z</a:t>
            </a:r>
            <a:r>
              <a:rPr lang="en-GB" sz="2200" dirty="0" err="1" smtClean="0">
                <a:solidFill>
                  <a:schemeClr val="bg2"/>
                </a:solidFill>
                <a:latin typeface="Calibri" panose="020F0502020204030204" pitchFamily="34" charset="0"/>
                <a:cs typeface="Calibri" panose="020F0502020204030204" pitchFamily="34" charset="0"/>
              </a:rPr>
              <a:t>rni</a:t>
            </a:r>
            <a:r>
              <a:rPr lang="sr-Latn-RS" sz="2200" dirty="0" smtClean="0">
                <a:solidFill>
                  <a:schemeClr val="bg2"/>
                </a:solidFill>
                <a:latin typeface="Calibri" panose="020F0502020204030204" pitchFamily="34" charset="0"/>
                <a:cs typeface="Calibri" panose="020F0502020204030204" pitchFamily="34" charset="0"/>
              </a:rPr>
              <a:t>ć</a:t>
            </a:r>
            <a:endParaRPr lang="en-GB" sz="2200" dirty="0">
              <a:solidFill>
                <a:schemeClr val="bg2"/>
              </a:solidFill>
              <a:latin typeface="Calibri" panose="020F0502020204030204" pitchFamily="34" charset="0"/>
              <a:cs typeface="Calibri" panose="020F0502020204030204" pitchFamily="34" charset="0"/>
            </a:endParaRPr>
          </a:p>
          <a:p>
            <a:pPr algn="ctr">
              <a:lnSpc>
                <a:spcPct val="150000"/>
              </a:lnSpc>
            </a:pPr>
            <a:r>
              <a:rPr lang="en-GB" sz="2200" dirty="0">
                <a:solidFill>
                  <a:schemeClr val="bg2"/>
                </a:solidFill>
                <a:latin typeface="Calibri" panose="020F0502020204030204" pitchFamily="34" charset="0"/>
                <a:cs typeface="Calibri" panose="020F0502020204030204" pitchFamily="34" charset="0"/>
              </a:rPr>
              <a:t>University of Belgrade</a:t>
            </a:r>
          </a:p>
        </p:txBody>
      </p:sp>
    </p:spTree>
    <p:extLst>
      <p:ext uri="{BB962C8B-B14F-4D97-AF65-F5344CB8AC3E}">
        <p14:creationId xmlns:p14="http://schemas.microsoft.com/office/powerpoint/2010/main" val="3736819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Learning </a:t>
            </a:r>
            <a:r>
              <a:rPr lang="en-US" sz="4000" b="1" dirty="0" smtClean="0">
                <a:solidFill>
                  <a:schemeClr val="bg2"/>
                </a:solidFill>
              </a:rPr>
              <a:t>outcomes</a:t>
            </a:r>
            <a:r>
              <a:rPr lang="sr-Latn-RS" sz="4000" b="1" dirty="0" smtClean="0">
                <a:solidFill>
                  <a:schemeClr val="bg2"/>
                </a:solidFill>
              </a:rPr>
              <a:t> of the course</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marL="0" indent="0">
              <a:buNone/>
            </a:pPr>
            <a:r>
              <a:rPr lang="en-US" sz="2800" b="1" u="sng" dirty="0">
                <a:solidFill>
                  <a:schemeClr val="bg2"/>
                </a:solidFill>
              </a:rPr>
              <a:t>Upon successful completion of this course, participant should be able to</a:t>
            </a:r>
            <a:r>
              <a:rPr lang="en-US" sz="2800" b="1" u="sng" dirty="0" smtClean="0">
                <a:solidFill>
                  <a:schemeClr val="bg2"/>
                </a:solidFill>
              </a:rPr>
              <a:t>:</a:t>
            </a:r>
            <a:endParaRPr lang="sr-Latn-RS" sz="2800" b="1" u="sng" dirty="0" smtClean="0">
              <a:solidFill>
                <a:schemeClr val="bg2"/>
              </a:solidFill>
            </a:endParaRPr>
          </a:p>
          <a:p>
            <a:r>
              <a:rPr lang="en-US" sz="2400" b="1" dirty="0" smtClean="0">
                <a:solidFill>
                  <a:schemeClr val="bg2"/>
                </a:solidFill>
              </a:rPr>
              <a:t>Be </a:t>
            </a:r>
            <a:r>
              <a:rPr lang="en-US" sz="2400" b="1" dirty="0">
                <a:solidFill>
                  <a:schemeClr val="bg2"/>
                </a:solidFill>
              </a:rPr>
              <a:t>familiar with existing types of elevators, and also be aware of definitions and symbols used in the analysis and design of elevators; explain the different principles of elevator operation</a:t>
            </a:r>
            <a:r>
              <a:rPr lang="en-US" sz="2400" b="1" dirty="0" smtClean="0">
                <a:solidFill>
                  <a:schemeClr val="bg2"/>
                </a:solidFill>
              </a:rPr>
              <a:t>.</a:t>
            </a:r>
            <a:endParaRPr lang="sr-Latn-RS" sz="2400" b="1" dirty="0" smtClean="0">
              <a:solidFill>
                <a:schemeClr val="bg2"/>
              </a:solidFill>
            </a:endParaRPr>
          </a:p>
          <a:p>
            <a:r>
              <a:rPr lang="en-US" sz="2400" b="1" dirty="0" smtClean="0">
                <a:solidFill>
                  <a:schemeClr val="bg2"/>
                </a:solidFill>
              </a:rPr>
              <a:t>Be </a:t>
            </a:r>
            <a:r>
              <a:rPr lang="en-US" sz="2400" b="1" dirty="0">
                <a:solidFill>
                  <a:schemeClr val="bg2"/>
                </a:solidFill>
              </a:rPr>
              <a:t>familiar with specifications and design practices adopted by various manufacturers for elevators, including corresponding data, figures and graphs, particularly related to current design practices in Serbia; Explain the difference between an electric and a hydraulic lift, list and distinguish the basic parts of the elevator and its safety components; Understand the elements of technical drawing of elevators, distinguishes the basic elements of the elevator on the technical drawing and understand the meaning of the basic abbreviations on the technical drawing.</a:t>
            </a:r>
            <a:endParaRPr lang="sr-Latn-R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3339060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Learning outcomes of the course</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r>
              <a:rPr lang="en-US" sz="2400" b="1" dirty="0" smtClean="0">
                <a:solidFill>
                  <a:schemeClr val="bg2"/>
                </a:solidFill>
              </a:rPr>
              <a:t>Be </a:t>
            </a:r>
            <a:r>
              <a:rPr lang="en-US" sz="2400" b="1" dirty="0">
                <a:solidFill>
                  <a:schemeClr val="bg2"/>
                </a:solidFill>
              </a:rPr>
              <a:t>informed about technical regulations and legislations, including valid standards for elevators, EU Machinery directive, corresponding by-laws and safety regulations. Be familiar with the issues of occupational health and safety</a:t>
            </a:r>
            <a:r>
              <a:rPr lang="en-US" sz="2400" b="1" dirty="0" smtClean="0">
                <a:solidFill>
                  <a:schemeClr val="bg2"/>
                </a:solidFill>
              </a:rPr>
              <a:t>.</a:t>
            </a:r>
            <a:endParaRPr lang="sr-Latn-RS" sz="2400" b="1" dirty="0" smtClean="0">
              <a:solidFill>
                <a:schemeClr val="bg2"/>
              </a:solidFill>
            </a:endParaRPr>
          </a:p>
          <a:p>
            <a:r>
              <a:rPr lang="en-US" sz="2400" b="1" dirty="0" smtClean="0">
                <a:solidFill>
                  <a:schemeClr val="bg2"/>
                </a:solidFill>
              </a:rPr>
              <a:t>Understands </a:t>
            </a:r>
            <a:r>
              <a:rPr lang="en-US" sz="2400" b="1" dirty="0">
                <a:solidFill>
                  <a:schemeClr val="bg2"/>
                </a:solidFill>
              </a:rPr>
              <a:t>and uses terminology in English</a:t>
            </a:r>
            <a:endParaRPr lang="en-U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036939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Content of theoretical education (45 hours)</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688541"/>
          </a:xfrm>
        </p:spPr>
        <p:txBody>
          <a:bodyPr>
            <a:noAutofit/>
          </a:bodyPr>
          <a:lstStyle/>
          <a:p>
            <a:pPr>
              <a:buFont typeface="Wingdings" panose="05000000000000000000" pitchFamily="2" charset="2"/>
              <a:buChar char="Ø"/>
            </a:pPr>
            <a:r>
              <a:rPr lang="en-US" sz="2400" b="1" dirty="0" smtClean="0">
                <a:solidFill>
                  <a:schemeClr val="bg2"/>
                </a:solidFill>
              </a:rPr>
              <a:t>Introduction </a:t>
            </a:r>
            <a:r>
              <a:rPr lang="en-US" sz="2400" b="1" dirty="0">
                <a:solidFill>
                  <a:schemeClr val="bg2"/>
                </a:solidFill>
              </a:rPr>
              <a:t>(from history to contemporary trends</a:t>
            </a:r>
            <a:r>
              <a:rPr lang="en-US" sz="2400" b="1" dirty="0" smtClean="0">
                <a:solidFill>
                  <a:schemeClr val="bg2"/>
                </a:solidFill>
              </a:rPr>
              <a:t>)</a:t>
            </a:r>
            <a:endParaRPr lang="sr-Latn-RS" sz="2400" b="1" dirty="0" smtClean="0">
              <a:solidFill>
                <a:schemeClr val="bg2"/>
              </a:solidFill>
            </a:endParaRPr>
          </a:p>
          <a:p>
            <a:pPr>
              <a:buFont typeface="Wingdings" panose="05000000000000000000" pitchFamily="2" charset="2"/>
              <a:buChar char="Ø"/>
            </a:pPr>
            <a:r>
              <a:rPr lang="sr-Latn-RS" sz="2400" b="1" dirty="0" smtClean="0">
                <a:solidFill>
                  <a:schemeClr val="bg2"/>
                </a:solidFill>
              </a:rPr>
              <a:t>Principle </a:t>
            </a:r>
            <a:r>
              <a:rPr lang="sr-Latn-RS" sz="2400" b="1" dirty="0">
                <a:solidFill>
                  <a:schemeClr val="bg2"/>
                </a:solidFill>
              </a:rPr>
              <a:t>of elevator </a:t>
            </a:r>
            <a:r>
              <a:rPr lang="sr-Latn-RS" sz="2400" b="1" dirty="0" smtClean="0">
                <a:solidFill>
                  <a:schemeClr val="bg2"/>
                </a:solidFill>
              </a:rPr>
              <a:t>operation</a:t>
            </a:r>
          </a:p>
          <a:p>
            <a:pPr>
              <a:buFont typeface="Wingdings" panose="05000000000000000000" pitchFamily="2" charset="2"/>
              <a:buChar char="Ø"/>
            </a:pPr>
            <a:r>
              <a:rPr lang="sr-Latn-RS" sz="2400" b="1" dirty="0" smtClean="0">
                <a:solidFill>
                  <a:schemeClr val="bg2"/>
                </a:solidFill>
              </a:rPr>
              <a:t>Classification </a:t>
            </a:r>
            <a:r>
              <a:rPr lang="sr-Latn-RS" sz="2400" b="1" dirty="0">
                <a:solidFill>
                  <a:schemeClr val="bg2"/>
                </a:solidFill>
              </a:rPr>
              <a:t>of </a:t>
            </a:r>
            <a:r>
              <a:rPr lang="sr-Latn-RS" sz="2400" b="1" dirty="0" smtClean="0">
                <a:solidFill>
                  <a:schemeClr val="bg2"/>
                </a:solidFill>
              </a:rPr>
              <a:t>elevators</a:t>
            </a:r>
          </a:p>
          <a:p>
            <a:pPr>
              <a:buFont typeface="Wingdings" panose="05000000000000000000" pitchFamily="2" charset="2"/>
              <a:buChar char="Ø"/>
            </a:pPr>
            <a:r>
              <a:rPr lang="en-US" sz="2400" b="1" dirty="0" smtClean="0">
                <a:solidFill>
                  <a:schemeClr val="bg2"/>
                </a:solidFill>
              </a:rPr>
              <a:t>Basic </a:t>
            </a:r>
            <a:r>
              <a:rPr lang="en-US" sz="2400" b="1" dirty="0">
                <a:solidFill>
                  <a:schemeClr val="bg2"/>
                </a:solidFill>
              </a:rPr>
              <a:t>parts (lift shaft, rail guides, cabin frame, cabin, counterweight, elevator drive, supporting means, safety components, control</a:t>
            </a:r>
            <a:r>
              <a:rPr lang="en-US" sz="2400" b="1" dirty="0" smtClean="0">
                <a:solidFill>
                  <a:schemeClr val="bg2"/>
                </a:solidFill>
              </a:rPr>
              <a:t>)</a:t>
            </a:r>
            <a:endParaRPr lang="sr-Latn-RS" sz="2400" b="1" dirty="0" smtClean="0">
              <a:solidFill>
                <a:schemeClr val="bg2"/>
              </a:solidFill>
            </a:endParaRPr>
          </a:p>
          <a:p>
            <a:pPr>
              <a:buFont typeface="Wingdings" panose="05000000000000000000" pitchFamily="2" charset="2"/>
              <a:buChar char="Ø"/>
            </a:pPr>
            <a:r>
              <a:rPr lang="en-US" sz="2400" b="1" dirty="0" smtClean="0">
                <a:solidFill>
                  <a:schemeClr val="bg2"/>
                </a:solidFill>
              </a:rPr>
              <a:t>Specifications </a:t>
            </a:r>
            <a:r>
              <a:rPr lang="en-US" sz="2400" b="1" dirty="0">
                <a:solidFill>
                  <a:schemeClr val="bg2"/>
                </a:solidFill>
              </a:rPr>
              <a:t>for the design of </a:t>
            </a:r>
            <a:r>
              <a:rPr lang="en-US" sz="2400" b="1" dirty="0" smtClean="0">
                <a:solidFill>
                  <a:schemeClr val="bg2"/>
                </a:solidFill>
              </a:rPr>
              <a:t>elevators</a:t>
            </a:r>
            <a:endParaRPr lang="sr-Latn-RS" sz="2400" b="1" dirty="0" smtClean="0">
              <a:solidFill>
                <a:schemeClr val="bg2"/>
              </a:solidFill>
            </a:endParaRPr>
          </a:p>
          <a:p>
            <a:pPr>
              <a:buFont typeface="Wingdings" panose="05000000000000000000" pitchFamily="2" charset="2"/>
              <a:buChar char="Ø"/>
            </a:pPr>
            <a:r>
              <a:rPr lang="sr-Latn-RS" sz="2400" b="1" dirty="0" smtClean="0">
                <a:solidFill>
                  <a:schemeClr val="bg2"/>
                </a:solidFill>
              </a:rPr>
              <a:t>Belt </a:t>
            </a:r>
            <a:r>
              <a:rPr lang="sr-Latn-RS" sz="2400" b="1" dirty="0">
                <a:solidFill>
                  <a:schemeClr val="bg2"/>
                </a:solidFill>
              </a:rPr>
              <a:t>and rope </a:t>
            </a:r>
            <a:r>
              <a:rPr lang="sr-Latn-RS" sz="2400" b="1" dirty="0" smtClean="0">
                <a:solidFill>
                  <a:schemeClr val="bg2"/>
                </a:solidFill>
              </a:rPr>
              <a:t>drives</a:t>
            </a:r>
          </a:p>
          <a:p>
            <a:pPr>
              <a:buFont typeface="Wingdings" panose="05000000000000000000" pitchFamily="2" charset="2"/>
              <a:buChar char="Ø"/>
            </a:pPr>
            <a:r>
              <a:rPr lang="en-US" sz="2400" b="1" dirty="0" smtClean="0">
                <a:solidFill>
                  <a:schemeClr val="bg2"/>
                </a:solidFill>
              </a:rPr>
              <a:t>Design </a:t>
            </a:r>
            <a:r>
              <a:rPr lang="en-US" sz="2400" b="1" dirty="0">
                <a:solidFill>
                  <a:schemeClr val="bg2"/>
                </a:solidFill>
              </a:rPr>
              <a:t>analysis of lift elements and </a:t>
            </a:r>
            <a:r>
              <a:rPr lang="en-US" sz="2400" b="1" dirty="0" smtClean="0">
                <a:solidFill>
                  <a:schemeClr val="bg2"/>
                </a:solidFill>
              </a:rPr>
              <a:t>components</a:t>
            </a:r>
            <a:endParaRPr lang="sr-Latn-RS" sz="2400" b="1" dirty="0" smtClean="0">
              <a:solidFill>
                <a:schemeClr val="bg2"/>
              </a:solidFill>
            </a:endParaRPr>
          </a:p>
          <a:p>
            <a:pPr>
              <a:buFont typeface="Wingdings" panose="05000000000000000000" pitchFamily="2" charset="2"/>
              <a:buChar char="Ø"/>
            </a:pPr>
            <a:r>
              <a:rPr lang="sr-Latn-RS" sz="2400" b="1" dirty="0" smtClean="0">
                <a:solidFill>
                  <a:schemeClr val="bg2"/>
                </a:solidFill>
              </a:rPr>
              <a:t>Elevator </a:t>
            </a:r>
            <a:r>
              <a:rPr lang="sr-Latn-RS" sz="2400" b="1" dirty="0">
                <a:solidFill>
                  <a:schemeClr val="bg2"/>
                </a:solidFill>
              </a:rPr>
              <a:t>travel </a:t>
            </a:r>
            <a:r>
              <a:rPr lang="sr-Latn-RS" sz="2400" b="1" dirty="0" smtClean="0">
                <a:solidFill>
                  <a:schemeClr val="bg2"/>
                </a:solidFill>
              </a:rPr>
              <a:t>analysis</a:t>
            </a:r>
          </a:p>
          <a:p>
            <a:pPr>
              <a:buFont typeface="Wingdings" panose="05000000000000000000" pitchFamily="2" charset="2"/>
              <a:buChar char="Ø"/>
            </a:pPr>
            <a:r>
              <a:rPr lang="sr-Latn-RS" sz="2400" b="1" dirty="0" smtClean="0">
                <a:solidFill>
                  <a:schemeClr val="bg2"/>
                </a:solidFill>
              </a:rPr>
              <a:t>Environmentaly </a:t>
            </a:r>
            <a:r>
              <a:rPr lang="sr-Latn-RS" sz="2400" b="1" dirty="0">
                <a:solidFill>
                  <a:schemeClr val="bg2"/>
                </a:solidFill>
              </a:rPr>
              <a:t>friendly </a:t>
            </a:r>
            <a:r>
              <a:rPr lang="sr-Latn-RS" sz="2400" b="1" dirty="0" smtClean="0">
                <a:solidFill>
                  <a:schemeClr val="bg2"/>
                </a:solidFill>
              </a:rPr>
              <a:t>elevators</a:t>
            </a:r>
            <a:endParaRPr lang="sr-Latn-R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295328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Content of theoretical education (45 hours)</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en-US" sz="2400" b="1" dirty="0" smtClean="0">
                <a:solidFill>
                  <a:schemeClr val="bg2"/>
                </a:solidFill>
              </a:rPr>
              <a:t>Principles </a:t>
            </a:r>
            <a:r>
              <a:rPr lang="en-US" sz="2400" b="1" dirty="0">
                <a:solidFill>
                  <a:schemeClr val="bg2"/>
                </a:solidFill>
              </a:rPr>
              <a:t>of lift traffic </a:t>
            </a:r>
            <a:r>
              <a:rPr lang="en-US" sz="2400" b="1" dirty="0" smtClean="0">
                <a:solidFill>
                  <a:schemeClr val="bg2"/>
                </a:solidFill>
              </a:rPr>
              <a:t>design</a:t>
            </a:r>
            <a:endParaRPr lang="sr-Latn-RS" sz="2400" b="1" dirty="0" smtClean="0">
              <a:solidFill>
                <a:schemeClr val="bg2"/>
              </a:solidFill>
            </a:endParaRPr>
          </a:p>
          <a:p>
            <a:pPr>
              <a:buFont typeface="Wingdings" panose="05000000000000000000" pitchFamily="2" charset="2"/>
              <a:buChar char="Ø"/>
            </a:pPr>
            <a:r>
              <a:rPr lang="sr-Latn-RS" sz="2400" b="1" dirty="0" smtClean="0">
                <a:solidFill>
                  <a:schemeClr val="bg2"/>
                </a:solidFill>
              </a:rPr>
              <a:t>Technical </a:t>
            </a:r>
            <a:r>
              <a:rPr lang="sr-Latn-RS" sz="2400" b="1" dirty="0">
                <a:solidFill>
                  <a:schemeClr val="bg2"/>
                </a:solidFill>
              </a:rPr>
              <a:t>drawing (base, section</a:t>
            </a:r>
            <a:r>
              <a:rPr lang="sr-Latn-RS" sz="2400" b="1" dirty="0" smtClean="0">
                <a:solidFill>
                  <a:schemeClr val="bg2"/>
                </a:solidFill>
              </a:rPr>
              <a:t>)</a:t>
            </a:r>
          </a:p>
          <a:p>
            <a:pPr>
              <a:buFont typeface="Wingdings" panose="05000000000000000000" pitchFamily="2" charset="2"/>
              <a:buChar char="Ø"/>
            </a:pPr>
            <a:r>
              <a:rPr lang="en-US" sz="2400" b="1" dirty="0" smtClean="0">
                <a:solidFill>
                  <a:schemeClr val="bg2"/>
                </a:solidFill>
              </a:rPr>
              <a:t>Basic </a:t>
            </a:r>
            <a:r>
              <a:rPr lang="en-US" sz="2400" b="1" dirty="0">
                <a:solidFill>
                  <a:schemeClr val="bg2"/>
                </a:solidFill>
              </a:rPr>
              <a:t>principles of visual presentation in elevator construction (how to present elevators and components</a:t>
            </a:r>
            <a:r>
              <a:rPr lang="en-US" sz="2400" b="1" dirty="0" smtClean="0">
                <a:solidFill>
                  <a:schemeClr val="bg2"/>
                </a:solidFill>
              </a:rPr>
              <a:t>)</a:t>
            </a:r>
            <a:endParaRPr lang="sr-Latn-RS" sz="2400" b="1" dirty="0" smtClean="0">
              <a:solidFill>
                <a:schemeClr val="bg2"/>
              </a:solidFill>
            </a:endParaRPr>
          </a:p>
          <a:p>
            <a:pPr>
              <a:buFont typeface="Wingdings" panose="05000000000000000000" pitchFamily="2" charset="2"/>
              <a:buChar char="Ø"/>
            </a:pPr>
            <a:r>
              <a:rPr lang="sr-Latn-RS" sz="2400" b="1" dirty="0" smtClean="0">
                <a:solidFill>
                  <a:schemeClr val="bg2"/>
                </a:solidFill>
              </a:rPr>
              <a:t>Basic abbreviations</a:t>
            </a:r>
          </a:p>
          <a:p>
            <a:pPr>
              <a:buFont typeface="Wingdings" panose="05000000000000000000" pitchFamily="2" charset="2"/>
              <a:buChar char="Ø"/>
            </a:pPr>
            <a:r>
              <a:rPr lang="sr-Latn-RS" sz="2400" b="1" dirty="0" smtClean="0">
                <a:solidFill>
                  <a:schemeClr val="bg2"/>
                </a:solidFill>
              </a:rPr>
              <a:t>Construction book</a:t>
            </a:r>
          </a:p>
          <a:p>
            <a:pPr>
              <a:buFont typeface="Wingdings" panose="05000000000000000000" pitchFamily="2" charset="2"/>
              <a:buChar char="Ø"/>
            </a:pPr>
            <a:r>
              <a:rPr lang="sr-Latn-RS" sz="2400" b="1" dirty="0" smtClean="0">
                <a:solidFill>
                  <a:schemeClr val="bg2"/>
                </a:solidFill>
              </a:rPr>
              <a:t>Technical </a:t>
            </a:r>
            <a:r>
              <a:rPr lang="sr-Latn-RS" sz="2400" b="1" dirty="0">
                <a:solidFill>
                  <a:schemeClr val="bg2"/>
                </a:solidFill>
              </a:rPr>
              <a:t>documentation (assembly drawing, electrical diagrams, assembly instructions</a:t>
            </a:r>
            <a:r>
              <a:rPr lang="sr-Latn-RS" sz="2400" b="1" dirty="0" smtClean="0">
                <a:solidFill>
                  <a:schemeClr val="bg2"/>
                </a:solidFill>
              </a:rPr>
              <a:t>)</a:t>
            </a:r>
          </a:p>
          <a:p>
            <a:pPr>
              <a:buFont typeface="Wingdings" panose="05000000000000000000" pitchFamily="2" charset="2"/>
              <a:buChar char="Ø"/>
            </a:pPr>
            <a:r>
              <a:rPr lang="sr-Latn-RS" sz="2400" b="1" dirty="0" smtClean="0">
                <a:solidFill>
                  <a:schemeClr val="bg2"/>
                </a:solidFill>
              </a:rPr>
              <a:t>Internal </a:t>
            </a:r>
            <a:r>
              <a:rPr lang="sr-Latn-RS" sz="2400" b="1" dirty="0">
                <a:solidFill>
                  <a:schemeClr val="bg2"/>
                </a:solidFill>
              </a:rPr>
              <a:t>documentation</a:t>
            </a:r>
            <a:endParaRPr lang="sr-Latn-R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28419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Content of theoretical education (45 hours)</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sr-Latn-RS" sz="2400" b="1" dirty="0" smtClean="0">
                <a:solidFill>
                  <a:schemeClr val="bg2"/>
                </a:solidFill>
              </a:rPr>
              <a:t>Fundamentals </a:t>
            </a:r>
            <a:r>
              <a:rPr lang="sr-Latn-RS" sz="2400" b="1" dirty="0">
                <a:solidFill>
                  <a:schemeClr val="bg2"/>
                </a:solidFill>
              </a:rPr>
              <a:t>of elevators </a:t>
            </a:r>
            <a:r>
              <a:rPr lang="sr-Latn-RS" sz="2400" b="1" dirty="0" smtClean="0">
                <a:solidFill>
                  <a:schemeClr val="bg2"/>
                </a:solidFill>
              </a:rPr>
              <a:t>maintenance</a:t>
            </a:r>
          </a:p>
          <a:p>
            <a:pPr>
              <a:buFont typeface="Wingdings" panose="05000000000000000000" pitchFamily="2" charset="2"/>
              <a:buChar char="Ø"/>
            </a:pPr>
            <a:r>
              <a:rPr lang="sr-Latn-RS" sz="2400" b="1" dirty="0" smtClean="0">
                <a:solidFill>
                  <a:schemeClr val="bg2"/>
                </a:solidFill>
              </a:rPr>
              <a:t>Basic </a:t>
            </a:r>
            <a:r>
              <a:rPr lang="sr-Latn-RS" sz="2400" b="1" dirty="0">
                <a:solidFill>
                  <a:schemeClr val="bg2"/>
                </a:solidFill>
              </a:rPr>
              <a:t>safety </a:t>
            </a:r>
            <a:r>
              <a:rPr lang="sr-Latn-RS" sz="2400" b="1" dirty="0" smtClean="0">
                <a:solidFill>
                  <a:schemeClr val="bg2"/>
                </a:solidFill>
              </a:rPr>
              <a:t>rules</a:t>
            </a:r>
          </a:p>
          <a:p>
            <a:pPr>
              <a:buFont typeface="Wingdings" panose="05000000000000000000" pitchFamily="2" charset="2"/>
              <a:buChar char="Ø"/>
            </a:pPr>
            <a:r>
              <a:rPr lang="en-US" sz="2400" b="1" dirty="0" smtClean="0">
                <a:solidFill>
                  <a:schemeClr val="bg2"/>
                </a:solidFill>
              </a:rPr>
              <a:t>Safety </a:t>
            </a:r>
            <a:r>
              <a:rPr lang="en-US" sz="2400" b="1" dirty="0">
                <a:solidFill>
                  <a:schemeClr val="bg2"/>
                </a:solidFill>
              </a:rPr>
              <a:t>at the construction site (protection of the work area, shafts</a:t>
            </a:r>
            <a:r>
              <a:rPr lang="en-US" sz="2400" b="1" dirty="0" smtClean="0">
                <a:solidFill>
                  <a:schemeClr val="bg2"/>
                </a:solidFill>
              </a:rPr>
              <a:t>)</a:t>
            </a:r>
            <a:endParaRPr lang="sr-Latn-RS" sz="2400" b="1" dirty="0" smtClean="0">
              <a:solidFill>
                <a:schemeClr val="bg2"/>
              </a:solidFill>
            </a:endParaRPr>
          </a:p>
          <a:p>
            <a:pPr>
              <a:buFont typeface="Wingdings" panose="05000000000000000000" pitchFamily="2" charset="2"/>
              <a:buChar char="Ø"/>
            </a:pPr>
            <a:r>
              <a:rPr lang="sr-Latn-RS" sz="2400" b="1" dirty="0" smtClean="0">
                <a:solidFill>
                  <a:schemeClr val="bg2"/>
                </a:solidFill>
              </a:rPr>
              <a:t>EU </a:t>
            </a:r>
            <a:r>
              <a:rPr lang="sr-Latn-RS" sz="2400" b="1" dirty="0">
                <a:solidFill>
                  <a:schemeClr val="bg2"/>
                </a:solidFill>
              </a:rPr>
              <a:t>Machinery </a:t>
            </a:r>
            <a:r>
              <a:rPr lang="sr-Latn-RS" sz="2400" b="1" dirty="0" smtClean="0">
                <a:solidFill>
                  <a:schemeClr val="bg2"/>
                </a:solidFill>
              </a:rPr>
              <a:t>directive</a:t>
            </a:r>
          </a:p>
          <a:p>
            <a:pPr>
              <a:buFont typeface="Wingdings" panose="05000000000000000000" pitchFamily="2" charset="2"/>
              <a:buChar char="Ø"/>
            </a:pPr>
            <a:r>
              <a:rPr lang="en-US" sz="2400" b="1" dirty="0" smtClean="0">
                <a:solidFill>
                  <a:schemeClr val="bg2"/>
                </a:solidFill>
              </a:rPr>
              <a:t>EN </a:t>
            </a:r>
            <a:r>
              <a:rPr lang="en-US" sz="2400" b="1" dirty="0">
                <a:solidFill>
                  <a:schemeClr val="bg2"/>
                </a:solidFill>
              </a:rPr>
              <a:t>and other relevant standards for </a:t>
            </a:r>
            <a:r>
              <a:rPr lang="en-US" sz="2400" b="1" dirty="0" smtClean="0">
                <a:solidFill>
                  <a:schemeClr val="bg2"/>
                </a:solidFill>
              </a:rPr>
              <a:t>elevators</a:t>
            </a:r>
            <a:endParaRPr lang="sr-Latn-RS" sz="2400" b="1" dirty="0" smtClean="0">
              <a:solidFill>
                <a:schemeClr val="bg2"/>
              </a:solidFill>
            </a:endParaRPr>
          </a:p>
          <a:p>
            <a:pPr>
              <a:buFont typeface="Wingdings" panose="05000000000000000000" pitchFamily="2" charset="2"/>
              <a:buChar char="Ø"/>
            </a:pPr>
            <a:r>
              <a:rPr lang="sr-Latn-RS" sz="2400" b="1" dirty="0" smtClean="0">
                <a:solidFill>
                  <a:schemeClr val="bg2"/>
                </a:solidFill>
              </a:rPr>
              <a:t>National </a:t>
            </a:r>
            <a:r>
              <a:rPr lang="sr-Latn-RS" sz="2400" b="1" dirty="0">
                <a:solidFill>
                  <a:schemeClr val="bg2"/>
                </a:solidFill>
              </a:rPr>
              <a:t>regulations for </a:t>
            </a:r>
            <a:r>
              <a:rPr lang="sr-Latn-RS" sz="2400" b="1" dirty="0" smtClean="0">
                <a:solidFill>
                  <a:schemeClr val="bg2"/>
                </a:solidFill>
              </a:rPr>
              <a:t>elevators</a:t>
            </a:r>
          </a:p>
          <a:p>
            <a:pPr>
              <a:buFont typeface="Wingdings" panose="05000000000000000000" pitchFamily="2" charset="2"/>
              <a:buChar char="Ø"/>
            </a:pPr>
            <a:r>
              <a:rPr lang="en-US" sz="2400" b="1" dirty="0" smtClean="0">
                <a:solidFill>
                  <a:schemeClr val="bg2"/>
                </a:solidFill>
              </a:rPr>
              <a:t>Basic </a:t>
            </a:r>
            <a:r>
              <a:rPr lang="en-US" sz="2400" b="1" dirty="0">
                <a:solidFill>
                  <a:schemeClr val="bg2"/>
                </a:solidFill>
              </a:rPr>
              <a:t>professional terms in English (Glossary of Elevator Terms)</a:t>
            </a:r>
            <a:endParaRPr lang="sr-Latn-RS" sz="2400" b="1" dirty="0" smtClean="0">
              <a:solidFill>
                <a:schemeClr val="bg2"/>
              </a:solidFill>
            </a:endParaRPr>
          </a:p>
          <a:p>
            <a:pPr>
              <a:buFont typeface="Wingdings" panose="05000000000000000000" pitchFamily="2" charset="2"/>
              <a:buChar char="Ø"/>
            </a:pPr>
            <a:endParaRPr lang="sr-Latn-R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3022453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Content of practical education (65 hours)</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en-US" sz="2400" b="1" dirty="0" smtClean="0">
                <a:solidFill>
                  <a:schemeClr val="bg2"/>
                </a:solidFill>
              </a:rPr>
              <a:t>Video </a:t>
            </a:r>
            <a:r>
              <a:rPr lang="en-US" sz="2400" b="1" dirty="0">
                <a:solidFill>
                  <a:schemeClr val="bg2"/>
                </a:solidFill>
              </a:rPr>
              <a:t>presentations of constructions and principles of operation of </a:t>
            </a:r>
            <a:r>
              <a:rPr lang="en-US" sz="2400" b="1" dirty="0" smtClean="0">
                <a:solidFill>
                  <a:schemeClr val="bg2"/>
                </a:solidFill>
              </a:rPr>
              <a:t>elevators</a:t>
            </a:r>
            <a:endParaRPr lang="sr-Latn-RS" sz="2400" b="1" dirty="0" smtClean="0">
              <a:solidFill>
                <a:schemeClr val="bg2"/>
              </a:solidFill>
            </a:endParaRPr>
          </a:p>
          <a:p>
            <a:pPr>
              <a:buFont typeface="Wingdings" panose="05000000000000000000" pitchFamily="2" charset="2"/>
              <a:buChar char="Ø"/>
            </a:pPr>
            <a:r>
              <a:rPr lang="en-US" sz="2400" b="1" dirty="0" smtClean="0">
                <a:solidFill>
                  <a:schemeClr val="bg2"/>
                </a:solidFill>
              </a:rPr>
              <a:t>Examples </a:t>
            </a:r>
            <a:r>
              <a:rPr lang="en-US" sz="2400" b="1" dirty="0">
                <a:solidFill>
                  <a:schemeClr val="bg2"/>
                </a:solidFill>
              </a:rPr>
              <a:t>for calculation of elements of lifting mechanism and super </a:t>
            </a:r>
            <a:r>
              <a:rPr lang="en-US" sz="2400" b="1" dirty="0" smtClean="0">
                <a:solidFill>
                  <a:schemeClr val="bg2"/>
                </a:solidFill>
              </a:rPr>
              <a:t>structure</a:t>
            </a:r>
            <a:endParaRPr lang="sr-Latn-RS" sz="2400" b="1" dirty="0" smtClean="0">
              <a:solidFill>
                <a:schemeClr val="bg2"/>
              </a:solidFill>
            </a:endParaRPr>
          </a:p>
          <a:p>
            <a:pPr>
              <a:buFont typeface="Wingdings" panose="05000000000000000000" pitchFamily="2" charset="2"/>
              <a:buChar char="Ø"/>
            </a:pPr>
            <a:r>
              <a:rPr lang="en-US" sz="2400" b="1" dirty="0" smtClean="0">
                <a:solidFill>
                  <a:schemeClr val="bg2"/>
                </a:solidFill>
              </a:rPr>
              <a:t>Application </a:t>
            </a:r>
            <a:r>
              <a:rPr lang="en-US" sz="2400" b="1" dirty="0">
                <a:solidFill>
                  <a:schemeClr val="bg2"/>
                </a:solidFill>
              </a:rPr>
              <a:t>in elevator design of software for 2D drawings and 3D </a:t>
            </a:r>
            <a:r>
              <a:rPr lang="en-US" sz="2400" b="1" dirty="0" smtClean="0">
                <a:solidFill>
                  <a:schemeClr val="bg2"/>
                </a:solidFill>
              </a:rPr>
              <a:t>modeling</a:t>
            </a:r>
            <a:endParaRPr lang="sr-Latn-RS" sz="2400" b="1" dirty="0" smtClean="0">
              <a:solidFill>
                <a:schemeClr val="bg2"/>
              </a:solidFill>
            </a:endParaRPr>
          </a:p>
          <a:p>
            <a:pPr>
              <a:buFont typeface="Wingdings" panose="05000000000000000000" pitchFamily="2" charset="2"/>
              <a:buChar char="Ø"/>
            </a:pPr>
            <a:r>
              <a:rPr lang="en-US" sz="2400" b="1" dirty="0" smtClean="0">
                <a:solidFill>
                  <a:schemeClr val="bg2"/>
                </a:solidFill>
              </a:rPr>
              <a:t>Laboratory </a:t>
            </a:r>
            <a:r>
              <a:rPr lang="en-US" sz="2400" b="1" dirty="0">
                <a:solidFill>
                  <a:schemeClr val="bg2"/>
                </a:solidFill>
              </a:rPr>
              <a:t>exercise on the computer, 2D drawings and 3D modeling of elements of </a:t>
            </a:r>
            <a:r>
              <a:rPr lang="en-US" sz="2400" b="1" dirty="0" smtClean="0">
                <a:solidFill>
                  <a:schemeClr val="bg2"/>
                </a:solidFill>
              </a:rPr>
              <a:t>elevators</a:t>
            </a:r>
            <a:endParaRPr lang="sr-Latn-RS" sz="2400" b="1" dirty="0" smtClean="0">
              <a:solidFill>
                <a:schemeClr val="bg2"/>
              </a:solidFill>
            </a:endParaRPr>
          </a:p>
          <a:p>
            <a:pPr>
              <a:buFont typeface="Wingdings" panose="05000000000000000000" pitchFamily="2" charset="2"/>
              <a:buChar char="Ø"/>
            </a:pPr>
            <a:r>
              <a:rPr lang="en-US" sz="2400" b="1" dirty="0" smtClean="0">
                <a:solidFill>
                  <a:schemeClr val="bg2"/>
                </a:solidFill>
              </a:rPr>
              <a:t>Presentations </a:t>
            </a:r>
            <a:r>
              <a:rPr lang="en-US" sz="2400" b="1" dirty="0">
                <a:solidFill>
                  <a:schemeClr val="bg2"/>
                </a:solidFill>
              </a:rPr>
              <a:t>by professionals employed in the elevators industry in companies (showrooms, design office, production </a:t>
            </a:r>
            <a:r>
              <a:rPr lang="en-US" sz="2400" b="1" dirty="0" smtClean="0">
                <a:solidFill>
                  <a:schemeClr val="bg2"/>
                </a:solidFill>
              </a:rPr>
              <a:t>plant</a:t>
            </a:r>
            <a:r>
              <a:rPr lang="sr-Latn-RS" sz="2400" b="1" dirty="0" smtClean="0">
                <a:solidFill>
                  <a:schemeClr val="bg2"/>
                </a:solidFill>
              </a:rPr>
              <a:t>.</a:t>
            </a:r>
            <a:endParaRPr lang="en-U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4081494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sr-Latn-RS" sz="4000" b="1" noProof="0" dirty="0" smtClean="0">
                <a:solidFill>
                  <a:schemeClr val="bg2"/>
                </a:solidFill>
              </a:rPr>
              <a:t>Conclusion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en-US" sz="2800" b="1" dirty="0">
                <a:solidFill>
                  <a:schemeClr val="bg2"/>
                </a:solidFill>
              </a:rPr>
              <a:t>The whole course lasts 10 weeks and requires 12 hours of study a week (totally 120 hours). Upon completion, the 12 credits are awarded to the participant and can then be counted towards participant qualification.</a:t>
            </a:r>
          </a:p>
          <a:p>
            <a:pPr>
              <a:buFont typeface="Wingdings" panose="05000000000000000000" pitchFamily="2" charset="2"/>
              <a:buChar char="Ø"/>
            </a:pPr>
            <a:r>
              <a:rPr lang="en-US" sz="2800" b="1" dirty="0">
                <a:solidFill>
                  <a:schemeClr val="bg2"/>
                </a:solidFill>
              </a:rPr>
              <a:t>The condition for issuing the certificate is that each participant has to pass knowledge tests.</a:t>
            </a:r>
            <a:endParaRPr lang="en-US" sz="2800" b="1"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3588308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5B4717DF-F6C6-C3D2-DE5B-45EFEE1231E0}"/>
              </a:ext>
            </a:extLst>
          </p:cNvPr>
          <p:cNvSpPr txBox="1"/>
          <p:nvPr/>
        </p:nvSpPr>
        <p:spPr>
          <a:xfrm>
            <a:off x="1447392" y="2061598"/>
            <a:ext cx="9233647" cy="2616101"/>
          </a:xfrm>
          <a:prstGeom prst="rect">
            <a:avLst/>
          </a:prstGeom>
          <a:noFill/>
        </p:spPr>
        <p:txBody>
          <a:bodyPr wrap="square">
            <a:spAutoFit/>
          </a:bodyPr>
          <a:lstStyle/>
          <a:p>
            <a:pPr algn="ctr"/>
            <a:r>
              <a:rPr lang="en-US" sz="4000" b="1" dirty="0">
                <a:solidFill>
                  <a:srgbClr val="C198E0"/>
                </a:solidFill>
              </a:rPr>
              <a:t>Thank you for your attention</a:t>
            </a:r>
            <a:endParaRPr lang="sr-Latn-RS" sz="4000" b="1" dirty="0">
              <a:solidFill>
                <a:srgbClr val="C198E0"/>
              </a:solidFill>
            </a:endParaRPr>
          </a:p>
          <a:p>
            <a:pPr algn="ctr"/>
            <a:r>
              <a:rPr lang="de-DE" sz="4000" b="1" dirty="0">
                <a:solidFill>
                  <a:schemeClr val="accent3"/>
                </a:solidFill>
              </a:rPr>
              <a:t>Vielen Dank für Ihre Aufmerksamkeit</a:t>
            </a:r>
            <a:endParaRPr lang="sr-Latn-RS" sz="4000" b="1" dirty="0">
              <a:solidFill>
                <a:schemeClr val="accent3"/>
              </a:solidFill>
            </a:endParaRPr>
          </a:p>
          <a:p>
            <a:pPr algn="ctr"/>
            <a:r>
              <a:rPr lang="es-ES" sz="4000" b="1" dirty="0" err="1">
                <a:solidFill>
                  <a:srgbClr val="FFC000"/>
                </a:solidFill>
              </a:rPr>
              <a:t>Gràcies</a:t>
            </a:r>
            <a:r>
              <a:rPr lang="es-ES" sz="4000" b="1" dirty="0">
                <a:solidFill>
                  <a:srgbClr val="FFC000"/>
                </a:solidFill>
              </a:rPr>
              <a:t> per la </a:t>
            </a:r>
            <a:r>
              <a:rPr lang="es-ES" sz="4000" b="1" dirty="0" err="1">
                <a:solidFill>
                  <a:srgbClr val="FFC000"/>
                </a:solidFill>
              </a:rPr>
              <a:t>vostra</a:t>
            </a:r>
            <a:r>
              <a:rPr lang="es-ES" sz="4000" b="1" dirty="0">
                <a:solidFill>
                  <a:srgbClr val="FFC000"/>
                </a:solidFill>
              </a:rPr>
              <a:t> </a:t>
            </a:r>
            <a:r>
              <a:rPr lang="es-ES" sz="4000" b="1" dirty="0" err="1">
                <a:solidFill>
                  <a:srgbClr val="FFC000"/>
                </a:solidFill>
              </a:rPr>
              <a:t>atenció</a:t>
            </a:r>
            <a:endParaRPr lang="sr-Latn-RS" dirty="0">
              <a:solidFill>
                <a:schemeClr val="bg1"/>
              </a:solidFill>
            </a:endParaRPr>
          </a:p>
          <a:p>
            <a:pPr algn="ctr"/>
            <a:r>
              <a:rPr lang="sr-Latn-RS" sz="2200" dirty="0" smtClean="0">
                <a:solidFill>
                  <a:schemeClr val="bg1"/>
                </a:solidFill>
                <a:hlinkClick r:id="rId2"/>
              </a:rPr>
              <a:t>nzrnic</a:t>
            </a:r>
            <a:r>
              <a:rPr lang="en-US" sz="2200" dirty="0" smtClean="0">
                <a:solidFill>
                  <a:schemeClr val="bg1"/>
                </a:solidFill>
                <a:hlinkClick r:id="rId2"/>
              </a:rPr>
              <a:t>@</a:t>
            </a:r>
            <a:r>
              <a:rPr lang="sr-Latn-RS" sz="2200" dirty="0" smtClean="0">
                <a:solidFill>
                  <a:schemeClr val="bg1"/>
                </a:solidFill>
                <a:hlinkClick r:id="rId2"/>
              </a:rPr>
              <a:t>mas</a:t>
            </a:r>
            <a:r>
              <a:rPr lang="en-US" sz="2200" dirty="0" smtClean="0">
                <a:solidFill>
                  <a:schemeClr val="bg1"/>
                </a:solidFill>
                <a:hlinkClick r:id="rId2"/>
              </a:rPr>
              <a:t>.bg.ac.rs</a:t>
            </a:r>
            <a:endParaRPr lang="en-US" sz="2200" dirty="0">
              <a:solidFill>
                <a:schemeClr val="bg1"/>
              </a:solidFill>
            </a:endParaRPr>
          </a:p>
          <a:p>
            <a:pPr algn="ctr"/>
            <a:r>
              <a:rPr lang="en-US" sz="2200" dirty="0" smtClean="0">
                <a:solidFill>
                  <a:schemeClr val="bg1"/>
                </a:solidFill>
                <a:hlinkClick r:id="rId3"/>
              </a:rPr>
              <a:t>www.</a:t>
            </a:r>
            <a:r>
              <a:rPr lang="sr-Latn-RS" sz="2200" smtClean="0">
                <a:solidFill>
                  <a:schemeClr val="bg1"/>
                </a:solidFill>
                <a:hlinkClick r:id="rId3"/>
              </a:rPr>
              <a:t>mas</a:t>
            </a:r>
            <a:r>
              <a:rPr lang="en-US" sz="2200" smtClean="0">
                <a:solidFill>
                  <a:schemeClr val="bg1"/>
                </a:solidFill>
                <a:hlinkClick r:id="rId3"/>
              </a:rPr>
              <a:t>.bg.ac.rs</a:t>
            </a:r>
            <a:r>
              <a:rPr lang="es-ES" sz="2200" dirty="0" smtClean="0">
                <a:solidFill>
                  <a:schemeClr val="bg1"/>
                </a:solidFill>
              </a:rPr>
              <a:t> </a:t>
            </a:r>
            <a:endParaRPr lang="en-US" sz="2200" dirty="0">
              <a:solidFill>
                <a:schemeClr val="bg1"/>
              </a:solidFill>
            </a:endParaRPr>
          </a:p>
        </p:txBody>
      </p:sp>
      <p:pic>
        <p:nvPicPr>
          <p:cNvPr id="3" name="Picture 2">
            <a:extLst>
              <a:ext uri="{FF2B5EF4-FFF2-40B4-BE49-F238E27FC236}">
                <a16:creationId xmlns="" xmlns:a16="http://schemas.microsoft.com/office/drawing/2014/main" id="{48588A9F-D158-45D6-BE52-5C6224752D66}"/>
              </a:ext>
            </a:extLst>
          </p:cNvPr>
          <p:cNvPicPr>
            <a:picLocks noChangeAspect="1"/>
          </p:cNvPicPr>
          <p:nvPr/>
        </p:nvPicPr>
        <p:blipFill>
          <a:blip r:embed="rId4"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58746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Why choosing elevators as a subject?</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688541"/>
          </a:xfrm>
        </p:spPr>
        <p:txBody>
          <a:bodyPr>
            <a:normAutofit lnSpcReduction="10000"/>
          </a:bodyPr>
          <a:lstStyle/>
          <a:p>
            <a:pPr marL="0" indent="0">
              <a:buNone/>
            </a:pPr>
            <a:r>
              <a:rPr lang="en-US" sz="2800" b="1" u="sng" dirty="0">
                <a:solidFill>
                  <a:schemeClr val="bg2"/>
                </a:solidFill>
              </a:rPr>
              <a:t>Purpose of choosing micro-credential in a particular topic for </a:t>
            </a:r>
            <a:r>
              <a:rPr lang="en-US" sz="2800" b="1" u="sng" dirty="0" smtClean="0">
                <a:solidFill>
                  <a:schemeClr val="bg2"/>
                </a:solidFill>
              </a:rPr>
              <a:t>engineers</a:t>
            </a:r>
            <a:r>
              <a:rPr lang="sr-Latn-RS" sz="2800" b="1" u="sng" dirty="0" smtClean="0">
                <a:solidFill>
                  <a:schemeClr val="bg2"/>
                </a:solidFill>
              </a:rPr>
              <a:t>/students</a:t>
            </a:r>
          </a:p>
          <a:p>
            <a:pPr marL="0" indent="0">
              <a:buNone/>
            </a:pPr>
            <a:endParaRPr lang="en-US" sz="2400" b="1" u="sng" noProof="0" dirty="0">
              <a:solidFill>
                <a:schemeClr val="bg2"/>
              </a:solidFill>
            </a:endParaRPr>
          </a:p>
          <a:p>
            <a:pPr lvl="1">
              <a:buFont typeface="Wingdings" panose="05000000000000000000" pitchFamily="2" charset="2"/>
              <a:buChar char="Ø"/>
            </a:pPr>
            <a:r>
              <a:rPr lang="en-US" sz="2400" b="1" dirty="0">
                <a:solidFill>
                  <a:schemeClr val="bg2"/>
                </a:solidFill>
              </a:rPr>
              <a:t>A new way for students/engineers to broaden their skillset, tailor their education to prepare for their careers, and stand out to employers</a:t>
            </a:r>
            <a:r>
              <a:rPr lang="en-US" sz="2400" b="1" dirty="0" smtClean="0">
                <a:solidFill>
                  <a:schemeClr val="bg2"/>
                </a:solidFill>
              </a:rPr>
              <a:t>.</a:t>
            </a:r>
            <a:endParaRPr lang="sr-Latn-RS" sz="2400" b="1" dirty="0" smtClean="0">
              <a:solidFill>
                <a:schemeClr val="bg2"/>
              </a:solidFill>
            </a:endParaRPr>
          </a:p>
          <a:p>
            <a:pPr lvl="1">
              <a:buFont typeface="Wingdings" panose="05000000000000000000" pitchFamily="2" charset="2"/>
              <a:buChar char="Ø"/>
            </a:pPr>
            <a:r>
              <a:rPr lang="en-US" sz="2400" b="1" dirty="0">
                <a:solidFill>
                  <a:schemeClr val="bg2"/>
                </a:solidFill>
              </a:rPr>
              <a:t>Leveraging the industry connections forged by the of Department of Material Handling, Constructions and Logistics, experts in topics such as elevator design and maintenance will deliver intensive workshop at University of Belgrade, Faculty of Mechanical Engineering</a:t>
            </a:r>
            <a:r>
              <a:rPr lang="en-US" sz="2400" b="1" dirty="0" smtClean="0">
                <a:solidFill>
                  <a:schemeClr val="bg2"/>
                </a:solidFill>
              </a:rPr>
              <a:t>.</a:t>
            </a:r>
            <a:endParaRPr lang="sr-Latn-RS" sz="2400" b="1" dirty="0" smtClean="0">
              <a:solidFill>
                <a:schemeClr val="bg2"/>
              </a:solidFill>
            </a:endParaRPr>
          </a:p>
          <a:p>
            <a:pPr lvl="1">
              <a:buFont typeface="Wingdings" panose="05000000000000000000" pitchFamily="2" charset="2"/>
              <a:buChar char="Ø"/>
            </a:pPr>
            <a:r>
              <a:rPr lang="en-US" sz="2400" b="1" dirty="0">
                <a:solidFill>
                  <a:schemeClr val="bg2"/>
                </a:solidFill>
              </a:rPr>
              <a:t>The topics chosen for the workshops were based upon interviews with mechanical engineering graduates from the ME program and involved in the elevators industry.</a:t>
            </a:r>
            <a:endParaRPr lang="sr-Latn-RS" sz="2400" b="1" dirty="0" smtClean="0">
              <a:solidFill>
                <a:schemeClr val="bg2"/>
              </a:solidFill>
            </a:endParaRPr>
          </a:p>
          <a:p>
            <a:pPr lvl="1">
              <a:buFont typeface="Arial" panose="020B0604020202020204" pitchFamily="34" charset="0"/>
              <a:buChar char="•"/>
            </a:pPr>
            <a:endParaRPr lang="sr-Latn-RS" sz="2000" b="1" noProof="0" dirty="0" smtClean="0">
              <a:solidFill>
                <a:schemeClr val="bg2"/>
              </a:solidFill>
            </a:endParaRPr>
          </a:p>
          <a:p>
            <a:pPr marL="457200" lvl="1" indent="0">
              <a:buNone/>
            </a:pPr>
            <a:endParaRPr lang="sr-Latn-RS" sz="2000" b="1" u="sng"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2791606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344905" y="500885"/>
            <a:ext cx="8797678" cy="744836"/>
          </a:xfrm>
        </p:spPr>
        <p:txBody>
          <a:bodyPr vert="horz" lIns="91440" tIns="45720" rIns="91440" bIns="45720" rtlCol="0" anchor="ctr">
            <a:noAutofit/>
          </a:bodyPr>
          <a:lstStyle/>
          <a:p>
            <a:r>
              <a:rPr lang="en-US" sz="2800" b="1" dirty="0">
                <a:solidFill>
                  <a:schemeClr val="bg2"/>
                </a:solidFill>
              </a:rPr>
              <a:t>Purpose of choosing micro-credential in a particular topic for engineers/students</a:t>
            </a:r>
            <a:r>
              <a:rPr lang="en-US" sz="4000" b="1" dirty="0">
                <a:solidFill>
                  <a:schemeClr val="bg2"/>
                </a:solidFill>
              </a:rPr>
              <a:t/>
            </a:r>
            <a:br>
              <a:rPr lang="en-US" sz="4000" b="1" dirty="0">
                <a:solidFill>
                  <a:schemeClr val="bg2"/>
                </a:solidFill>
              </a:rPr>
            </a:b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a:buFont typeface="Wingdings" panose="05000000000000000000" pitchFamily="2" charset="2"/>
              <a:buChar char="Ø"/>
            </a:pPr>
            <a:r>
              <a:rPr lang="en-US" sz="2400" b="1" dirty="0">
                <a:solidFill>
                  <a:schemeClr val="bg2"/>
                </a:solidFill>
              </a:rPr>
              <a:t>The intent of this workshop is to provide students or engineers an opportunity to gain helpful skills outside the classroom that will help them prepare for their careers in elevator industry and allow them to make informed choices on their career paths. After completing a rigorous workshop designed to give them a breadth of knowledge on the given topic, the students will be tested for their proficiency. When successful, they are awarded a certification that can be used on their resumes and other materials to tangibly demonstrate their skill.</a:t>
            </a:r>
            <a:endParaRPr lang="en-U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949302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Motivation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lvl="1">
              <a:buFont typeface="Wingdings" panose="05000000000000000000" pitchFamily="2" charset="2"/>
              <a:buChar char="Ø"/>
            </a:pPr>
            <a:r>
              <a:rPr lang="en-US" sz="2400" b="1" dirty="0">
                <a:solidFill>
                  <a:schemeClr val="bg2"/>
                </a:solidFill>
              </a:rPr>
              <a:t>There are more than 25,000 elevators in residential buildings in Serbia, of which as many as 15,000 are "ripe" for replacement, which requires about 450 million EUR, according to the data collected by Chamber of Commerce of Serbia. Half of the total numbers of elevators are in Belgrade, the capital of Serbia. </a:t>
            </a:r>
            <a:endParaRPr lang="sr-Latn-RS" sz="2400" b="1" dirty="0" smtClean="0">
              <a:solidFill>
                <a:schemeClr val="bg2"/>
              </a:solidFill>
            </a:endParaRPr>
          </a:p>
          <a:p>
            <a:pPr lvl="1">
              <a:buFont typeface="Wingdings" panose="05000000000000000000" pitchFamily="2" charset="2"/>
              <a:buChar char="Ø"/>
            </a:pPr>
            <a:r>
              <a:rPr lang="en-US" sz="2400" b="1" dirty="0">
                <a:solidFill>
                  <a:schemeClr val="bg2"/>
                </a:solidFill>
              </a:rPr>
              <a:t>Out of them around 7,000 elevators in Belgrade are ready for complete replacement. The problem is also the years of "service", i.e. the fact that elevators in the country are on average 44 years old, and the average service life of an elevator is 25 years, but also lack of professional staff, because there are not enough servicemen and installers of elevators in Serbia, but also not enough engineers specialized in the field of elevators</a:t>
            </a:r>
            <a:r>
              <a:rPr lang="en-US" sz="2400" b="1" dirty="0" smtClean="0">
                <a:solidFill>
                  <a:schemeClr val="bg2"/>
                </a:solidFill>
              </a:rPr>
              <a:t>.</a:t>
            </a:r>
            <a:endParaRPr lang="sr-Latn-RS" sz="2400" b="1" dirty="0" smtClean="0">
              <a:solidFill>
                <a:schemeClr val="bg2"/>
              </a:solidFill>
            </a:endParaRPr>
          </a:p>
          <a:p>
            <a:pPr lvl="1">
              <a:buFont typeface="Wingdings" panose="05000000000000000000" pitchFamily="2" charset="2"/>
              <a:buChar char="Ø"/>
            </a:pPr>
            <a:endParaRPr lang="en-U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491571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sr-Latn-RS" sz="4000" b="1" noProof="0" dirty="0" smtClean="0">
                <a:solidFill>
                  <a:schemeClr val="bg2"/>
                </a:solidFill>
              </a:rPr>
              <a:t>Motivation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r>
              <a:rPr lang="en-US" sz="2400" b="1" dirty="0">
                <a:solidFill>
                  <a:schemeClr val="bg2"/>
                </a:solidFill>
              </a:rPr>
              <a:t>Many who work in this profession are at the end of their careers, and there is a lack of younger workforce. It is a specific field that requires mechanics, knowledge of mechanical engineering, electrical engineering and automation. 1.6 million people are transported daily by elevator in Belgrade, which is more than the performance of public transport vehicles. </a:t>
            </a:r>
            <a:endParaRPr lang="en-U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295335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83095" y="426692"/>
            <a:ext cx="8803341" cy="744836"/>
          </a:xfrm>
        </p:spPr>
        <p:txBody>
          <a:bodyPr vert="horz" lIns="91440" tIns="45720" rIns="91440" bIns="45720" rtlCol="0" anchor="ctr">
            <a:noAutofit/>
          </a:bodyPr>
          <a:lstStyle/>
          <a:p>
            <a:r>
              <a:rPr lang="en-US" sz="4000" b="1" dirty="0">
                <a:solidFill>
                  <a:schemeClr val="bg2"/>
                </a:solidFill>
              </a:rPr>
              <a:t>State-of-the-art in elevator practice in Serbia</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marL="0" indent="0">
              <a:buNone/>
            </a:pPr>
            <a:endParaRPr lang="sr-Latn-RS" sz="2000" b="1" noProof="0" dirty="0" smtClean="0">
              <a:solidFill>
                <a:schemeClr val="bg2"/>
              </a:solidFill>
            </a:endParaRPr>
          </a:p>
          <a:p>
            <a:r>
              <a:rPr lang="en-US" sz="2400" b="1" dirty="0">
                <a:solidFill>
                  <a:schemeClr val="bg2"/>
                </a:solidFill>
              </a:rPr>
              <a:t>Technical legislation in the field of elevators is aligned with EU legislation, by adopting technical regulations that prescribe requirements for placing new elevators on the market, as well as requirements for elevators that are in use. More and more multi-story buildings are being built, in which elevators are often installed, which are becoming more and more modern and technically demanding, and on the other hand, the already installed elevators are getting older</a:t>
            </a:r>
            <a:r>
              <a:rPr lang="en-US" sz="2400" b="1" dirty="0" smtClean="0">
                <a:solidFill>
                  <a:schemeClr val="bg2"/>
                </a:solidFill>
              </a:rPr>
              <a:t>.</a:t>
            </a:r>
            <a:endParaRPr lang="sr-Latn-RS" sz="2400" b="1" dirty="0" smtClean="0">
              <a:solidFill>
                <a:schemeClr val="bg2"/>
              </a:solidFill>
            </a:endParaRPr>
          </a:p>
          <a:p>
            <a:r>
              <a:rPr lang="en-US" sz="2400" b="1" dirty="0">
                <a:solidFill>
                  <a:schemeClr val="bg2"/>
                </a:solidFill>
              </a:rPr>
              <a:t>From all of the above, there is a need for a more precise regulation of this area for easier and faster monitoring of all activities in this area, as well as better connectivity and easier communication of all business and educational entities in this field. Unfortunately, there is lack of data on the number and qualification, i.e. personnel structure of elevator maintainers.</a:t>
            </a:r>
            <a:endParaRPr lang="en-U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460249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State-of-the-art in elevator practice in Serbia</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r>
              <a:rPr lang="en-US" sz="2400" b="1" dirty="0">
                <a:solidFill>
                  <a:schemeClr val="bg2"/>
                </a:solidFill>
              </a:rPr>
              <a:t>According to available data the current age structure of personnel/engineers holding BSc or MSc degree is 50-60 with BSc and 60+ with MSc, having more than 20 years of working experience in the elevators industry and related jobs. </a:t>
            </a:r>
            <a:endParaRPr lang="sr-Latn-RS" sz="2400" b="1" dirty="0" smtClean="0">
              <a:solidFill>
                <a:schemeClr val="bg2"/>
              </a:solidFill>
            </a:endParaRPr>
          </a:p>
          <a:p>
            <a:r>
              <a:rPr lang="en-US" sz="2400" b="1" dirty="0">
                <a:solidFill>
                  <a:schemeClr val="bg2"/>
                </a:solidFill>
              </a:rPr>
              <a:t>In accordance with the collected data from the SBRA (Serbian Business Register Agency), a total of 186 business entities in the elevators sector were identified, of which 117 entrepreneurs and 69 companies, mostly limited liability companies</a:t>
            </a:r>
            <a:r>
              <a:rPr lang="en-US" sz="2400" b="1" dirty="0" smtClean="0">
                <a:solidFill>
                  <a:schemeClr val="bg2"/>
                </a:solidFill>
              </a:rPr>
              <a:t>.</a:t>
            </a:r>
            <a:endParaRPr lang="sr-Latn-RS" sz="2400" b="1" dirty="0" smtClean="0">
              <a:solidFill>
                <a:schemeClr val="bg2"/>
              </a:solidFill>
            </a:endParaRPr>
          </a:p>
          <a:p>
            <a:r>
              <a:rPr lang="en-US" sz="2400" b="1" dirty="0">
                <a:solidFill>
                  <a:schemeClr val="bg2"/>
                </a:solidFill>
              </a:rPr>
              <a:t>Based on the collected data, it can be concluded that the field of installation and maintenance of elevators is very current, and the demands placed on all economic entities participating in the installation and maintenance of elevators are increasingly complex. </a:t>
            </a:r>
            <a:endParaRPr lang="en-US" sz="2400" b="1" noProof="0" dirty="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44388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State-of-the-art in elevator practice in Serbia</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1" y="1264023"/>
            <a:ext cx="11884841" cy="4872234"/>
          </a:xfrm>
        </p:spPr>
        <p:txBody>
          <a:bodyPr>
            <a:normAutofit fontScale="92500" lnSpcReduction="10000"/>
          </a:bodyPr>
          <a:lstStyle/>
          <a:p>
            <a:r>
              <a:rPr lang="en-US" sz="2400" b="1" dirty="0">
                <a:solidFill>
                  <a:schemeClr val="bg2"/>
                </a:solidFill>
              </a:rPr>
              <a:t>By looking at the current situation in the field of elevators, regarding the number of economic entities involved in the process of putting elevators on the Serbian market, inspections of elevators, as well as maintenance of elevators in use, it is noted that there is a need for further improvement of all activities in this area, among others, through</a:t>
            </a:r>
            <a:r>
              <a:rPr lang="en-US" sz="2400" b="1" dirty="0" smtClean="0">
                <a:solidFill>
                  <a:schemeClr val="bg2"/>
                </a:solidFill>
              </a:rPr>
              <a:t>:</a:t>
            </a:r>
            <a:endParaRPr lang="sr-Latn-RS" sz="2400" b="1" dirty="0" smtClean="0">
              <a:solidFill>
                <a:schemeClr val="bg2"/>
              </a:solidFill>
            </a:endParaRPr>
          </a:p>
          <a:p>
            <a:pPr marL="0" indent="0">
              <a:buNone/>
            </a:pPr>
            <a:r>
              <a:rPr lang="en-US" sz="2400" b="1" dirty="0">
                <a:solidFill>
                  <a:schemeClr val="bg2"/>
                </a:solidFill>
              </a:rPr>
              <a:t>- Increase in the number of employees considering the increase in the number of elevators,</a:t>
            </a:r>
          </a:p>
          <a:p>
            <a:pPr marL="0" indent="0">
              <a:buNone/>
            </a:pPr>
            <a:r>
              <a:rPr lang="en-US" sz="2400" b="1" dirty="0">
                <a:solidFill>
                  <a:schemeClr val="bg2"/>
                </a:solidFill>
              </a:rPr>
              <a:t>- Employment of young people in order to transfer knowledge as soon and as successfully as possible,</a:t>
            </a:r>
          </a:p>
          <a:p>
            <a:pPr marL="0" indent="0">
              <a:buNone/>
            </a:pPr>
            <a:r>
              <a:rPr lang="en-US" sz="2400" b="1" dirty="0">
                <a:solidFill>
                  <a:schemeClr val="bg2"/>
                </a:solidFill>
              </a:rPr>
              <a:t>- Organization of trainings and professional workshops,</a:t>
            </a:r>
          </a:p>
          <a:p>
            <a:pPr marL="0" indent="0">
              <a:buNone/>
            </a:pPr>
            <a:r>
              <a:rPr lang="en-US" sz="2400" b="1" dirty="0">
                <a:solidFill>
                  <a:schemeClr val="bg2"/>
                </a:solidFill>
              </a:rPr>
              <a:t>- Acquaintance with the content of regulations and standards,</a:t>
            </a:r>
          </a:p>
          <a:p>
            <a:pPr marL="0" indent="0">
              <a:buNone/>
            </a:pPr>
            <a:r>
              <a:rPr lang="en-US" sz="2400" b="1" dirty="0" smtClean="0">
                <a:solidFill>
                  <a:schemeClr val="bg2"/>
                </a:solidFill>
              </a:rPr>
              <a:t>- Organizing </a:t>
            </a:r>
            <a:r>
              <a:rPr lang="en-US" sz="2400" b="1" dirty="0">
                <a:solidFill>
                  <a:schemeClr val="bg2"/>
                </a:solidFill>
              </a:rPr>
              <a:t>knowledge tests</a:t>
            </a:r>
            <a:r>
              <a:rPr lang="en-US" sz="2400" b="1" dirty="0" smtClean="0">
                <a:solidFill>
                  <a:schemeClr val="bg2"/>
                </a:solidFill>
              </a:rPr>
              <a:t>.</a:t>
            </a:r>
            <a:endParaRPr lang="sr-Latn-RS" sz="2400" b="1" dirty="0" smtClean="0">
              <a:solidFill>
                <a:schemeClr val="bg2"/>
              </a:solidFill>
            </a:endParaRPr>
          </a:p>
          <a:p>
            <a:pPr marL="0" indent="0">
              <a:buNone/>
            </a:pPr>
            <a:r>
              <a:rPr lang="en-US" sz="2400" b="1" dirty="0">
                <a:solidFill>
                  <a:schemeClr val="bg2"/>
                </a:solidFill>
              </a:rPr>
              <a:t>All those mentioned facts impose the need for offering an appropriate workshop regarding elevators at the Faculty of Mechanical Engineering (University of Belgrade) recognized through micro-credentials with certain number of ECTS and issued certificate.</a:t>
            </a: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2525935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dirty="0">
                <a:solidFill>
                  <a:schemeClr val="bg2"/>
                </a:solidFill>
              </a:rPr>
              <a:t>Name of the course: Elevators</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marL="0" indent="0">
              <a:buNone/>
            </a:pPr>
            <a:r>
              <a:rPr lang="en-US" sz="2800" b="1" u="sng" dirty="0" smtClean="0">
                <a:solidFill>
                  <a:schemeClr val="bg2"/>
                </a:solidFill>
              </a:rPr>
              <a:t>Purpose of the course:</a:t>
            </a:r>
            <a:endParaRPr lang="sr-Latn-RS" sz="2800" b="1" u="sng" dirty="0" smtClean="0">
              <a:solidFill>
                <a:schemeClr val="bg2"/>
              </a:solidFill>
            </a:endParaRPr>
          </a:p>
          <a:p>
            <a:pPr marL="0" indent="0">
              <a:buNone/>
            </a:pPr>
            <a:endParaRPr lang="en-US" sz="2800" b="1" u="sng" noProof="0" dirty="0" smtClean="0">
              <a:solidFill>
                <a:schemeClr val="bg2"/>
              </a:solidFill>
            </a:endParaRPr>
          </a:p>
          <a:p>
            <a:pPr lvl="1">
              <a:buFont typeface="Wingdings" panose="05000000000000000000" pitchFamily="2" charset="2"/>
              <a:buChar char="Ø"/>
            </a:pPr>
            <a:r>
              <a:rPr lang="en-US" sz="2800" b="1" dirty="0" smtClean="0">
                <a:solidFill>
                  <a:schemeClr val="bg2"/>
                </a:solidFill>
              </a:rPr>
              <a:t>The </a:t>
            </a:r>
            <a:r>
              <a:rPr lang="en-US" sz="2800" b="1" dirty="0">
                <a:solidFill>
                  <a:schemeClr val="bg2"/>
                </a:solidFill>
              </a:rPr>
              <a:t>purpose of the course is to acquaint participants with the basic principles of elevator operation, their classification, main parts of elevators (shaft, guide rails, cabin frame, cabin, counterweight, elevator drive, ropes, safety components, control systems) and corresponding EN standards, technical drawings in elevator design, technical documentation, maintenance, occupational health and safety and correspondingly basic terms in foreign languages (especially English</a:t>
            </a:r>
            <a:r>
              <a:rPr lang="en-US" sz="2800" b="1" dirty="0" smtClean="0">
                <a:solidFill>
                  <a:schemeClr val="bg2"/>
                </a:solidFill>
              </a:rPr>
              <a:t>).</a:t>
            </a:r>
            <a:endParaRPr lang="sr-Latn-RS" sz="2800" b="1" noProof="0" dirty="0" smtClean="0">
              <a:solidFill>
                <a:schemeClr val="bg2"/>
              </a:solidFill>
            </a:endParaRPr>
          </a:p>
        </p:txBody>
      </p:sp>
      <p:pic>
        <p:nvPicPr>
          <p:cNvPr id="4" name="Picture 3">
            <a:extLst>
              <a:ext uri="{FF2B5EF4-FFF2-40B4-BE49-F238E27FC236}">
                <a16:creationId xmlns=""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3180178748"/>
      </p:ext>
    </p:extLst>
  </p:cSld>
  <p:clrMapOvr>
    <a:masterClrMapping/>
  </p:clrMapOvr>
</p:sld>
</file>

<file path=ppt/theme/theme1.xml><?xml version="1.0" encoding="utf-8"?>
<a:theme xmlns:a="http://schemas.openxmlformats.org/drawingml/2006/main" name="Facet">
  <a:themeElements>
    <a:clrScheme name="Custom 15">
      <a:dk1>
        <a:sysClr val="windowText" lastClr="000000"/>
      </a:dk1>
      <a:lt1>
        <a:sysClr val="window" lastClr="FFFFFF"/>
      </a:lt1>
      <a:dk2>
        <a:srgbClr val="2C3C43"/>
      </a:dk2>
      <a:lt2>
        <a:srgbClr val="EBEBEB"/>
      </a:lt2>
      <a:accent1>
        <a:srgbClr val="F4CE2C"/>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4036</TotalTime>
  <Words>1506</Words>
  <Application>Microsoft Office PowerPoint</Application>
  <PresentationFormat>Custom</PresentationFormat>
  <Paragraphs>84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Project acronym: MICROGUIDE Project full title: DEVELOPING GUIDELINES FOR THE IMPLEMENTATION OF MICRO-CREDENTIALS IN HIGHER EDUCATION  Project No. 2021-1-ProjectRS01-KA220-HED-000027585 Funding Scheme: Erasmus+</vt:lpstr>
      <vt:lpstr>Why choosing elevators as a subject?</vt:lpstr>
      <vt:lpstr>Purpose of choosing micro-credential in a particular topic for engineers/students </vt:lpstr>
      <vt:lpstr>Motivation</vt:lpstr>
      <vt:lpstr>Motivation</vt:lpstr>
      <vt:lpstr>State-of-the-art in elevator practice in Serbia</vt:lpstr>
      <vt:lpstr>State-of-the-art in elevator practice in Serbia</vt:lpstr>
      <vt:lpstr>State-of-the-art in elevator practice in Serbia</vt:lpstr>
      <vt:lpstr>Name of the course: Elevators</vt:lpstr>
      <vt:lpstr>Learning outcomes of the course</vt:lpstr>
      <vt:lpstr>Learning outcomes of the course</vt:lpstr>
      <vt:lpstr>Content of theoretical education (45 hours)</vt:lpstr>
      <vt:lpstr>Content of theoretical education (45 hours)</vt:lpstr>
      <vt:lpstr>Content of theoretical education (45 hours)</vt:lpstr>
      <vt:lpstr>Content of practical education (65 hours)</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Strelnicova Anastasia</dc:creator>
  <cp:lastModifiedBy>Зрнић</cp:lastModifiedBy>
  <cp:revision>189</cp:revision>
  <dcterms:created xsi:type="dcterms:W3CDTF">2021-04-14T08:15:31Z</dcterms:created>
  <dcterms:modified xsi:type="dcterms:W3CDTF">2023-03-17T15:30:02Z</dcterms:modified>
</cp:coreProperties>
</file>