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5" r:id="rId2"/>
    <p:sldId id="259" r:id="rId3"/>
    <p:sldId id="260" r:id="rId4"/>
    <p:sldId id="268" r:id="rId5"/>
    <p:sldId id="295" r:id="rId6"/>
    <p:sldId id="306" r:id="rId7"/>
    <p:sldId id="299" r:id="rId8"/>
    <p:sldId id="263" r:id="rId9"/>
    <p:sldId id="264" r:id="rId10"/>
    <p:sldId id="272" r:id="rId11"/>
    <p:sldId id="269" r:id="rId12"/>
    <p:sldId id="273" r:id="rId13"/>
    <p:sldId id="289" r:id="rId14"/>
    <p:sldId id="274" r:id="rId15"/>
    <p:sldId id="271" r:id="rId16"/>
    <p:sldId id="270" r:id="rId17"/>
    <p:sldId id="277" r:id="rId18"/>
    <p:sldId id="276" r:id="rId19"/>
    <p:sldId id="278" r:id="rId20"/>
    <p:sldId id="280" r:id="rId21"/>
    <p:sldId id="281" r:id="rId22"/>
    <p:sldId id="282" r:id="rId23"/>
    <p:sldId id="279" r:id="rId24"/>
    <p:sldId id="283" r:id="rId25"/>
    <p:sldId id="284" r:id="rId26"/>
    <p:sldId id="290" r:id="rId27"/>
    <p:sldId id="285" r:id="rId28"/>
    <p:sldId id="286" r:id="rId29"/>
    <p:sldId id="291" r:id="rId30"/>
    <p:sldId id="292" r:id="rId31"/>
    <p:sldId id="287" r:id="rId32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E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156C-5ABB-400B-BFBF-842C3692E978}" type="datetimeFigureOut">
              <a:rPr lang="de-AT" smtClean="0"/>
              <a:t>22.07.2022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203A9-2FD5-48B8-B509-A5F086BA18B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793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5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M.Dragan / H.Hochrinner / M.Pichler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0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9276" y="549949"/>
            <a:ext cx="8083095" cy="386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9276" y="1193801"/>
            <a:ext cx="8083095" cy="354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6498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3855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355601" y="6311900"/>
            <a:ext cx="8423275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20282" y="6356350"/>
            <a:ext cx="317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M.Dragan / H.Hochrinner / M.Pichler</a:t>
            </a:r>
            <a:endParaRPr lang="de-DE" dirty="0"/>
          </a:p>
        </p:txBody>
      </p:sp>
      <p:cxnSp>
        <p:nvCxnSpPr>
          <p:cNvPr id="20" name="Gerade Verbindung 13"/>
          <p:cNvCxnSpPr/>
          <p:nvPr userDrawn="1"/>
        </p:nvCxnSpPr>
        <p:spPr>
          <a:xfrm>
            <a:off x="243208" y="6311900"/>
            <a:ext cx="8609145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" descr="\\MARS\Gaste$\SYSTEM\Desktop\PowerPoints_neu\Kopfleisten\kopfleiste_tuerkis_pp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1"/>
          <a:stretch>
            <a:fillRect/>
          </a:stretch>
        </p:blipFill>
        <p:spPr bwMode="auto">
          <a:xfrm>
            <a:off x="13153" y="44450"/>
            <a:ext cx="905320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9"/>
          <p:cNvSpPr txBox="1">
            <a:spLocks noChangeArrowheads="1"/>
          </p:cNvSpPr>
          <p:nvPr userDrawn="1"/>
        </p:nvSpPr>
        <p:spPr bwMode="auto">
          <a:xfrm>
            <a:off x="430666" y="17463"/>
            <a:ext cx="619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AT" sz="1400" dirty="0">
                <a:solidFill>
                  <a:srgbClr val="00B0AC"/>
                </a:solidFill>
                <a:latin typeface="Calibri" pitchFamily="34" charset="0"/>
                <a:cs typeface="Estrangelo Edessa" pitchFamily="66" charset="0"/>
              </a:rPr>
              <a:t>ENGINEERING</a:t>
            </a:r>
          </a:p>
        </p:txBody>
      </p:sp>
      <p:cxnSp>
        <p:nvCxnSpPr>
          <p:cNvPr id="23" name="Gerade Verbindung 6"/>
          <p:cNvCxnSpPr/>
          <p:nvPr userDrawn="1"/>
        </p:nvCxnSpPr>
        <p:spPr>
          <a:xfrm>
            <a:off x="243208" y="549275"/>
            <a:ext cx="8609145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 userDrawn="1"/>
        </p:nvSpPr>
        <p:spPr>
          <a:xfrm>
            <a:off x="439080" y="237191"/>
            <a:ext cx="5404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de-AT" sz="1200" dirty="0">
                <a:solidFill>
                  <a:prstClr val="black"/>
                </a:solidFill>
              </a:rPr>
              <a:t>Produktionstechnik und Organisation		</a:t>
            </a:r>
            <a:r>
              <a:rPr lang="de-AT" sz="1200" dirty="0" err="1">
                <a:solidFill>
                  <a:prstClr val="black"/>
                </a:solidFill>
              </a:rPr>
              <a:t>microcredentials</a:t>
            </a:r>
            <a:endParaRPr lang="de-A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AFCB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AFCB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AFCB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AFCB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AFCB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sinstitutes.ca/policyfocus/micro-credential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epass.eu/" TargetMode="External"/><Relationship Id="rId2" Type="http://schemas.openxmlformats.org/officeDocument/2006/relationships/hyperlink" Target="https://microcredential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crocredentials.eu/about-2/microbol/" TargetMode="External"/><Relationship Id="rId4" Type="http://schemas.openxmlformats.org/officeDocument/2006/relationships/hyperlink" Target="https://eccoe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ec.europa.eu/education-levels/higher-education/micro-credentials" TargetMode="External"/><Relationship Id="rId2" Type="http://schemas.openxmlformats.org/officeDocument/2006/relationships/hyperlink" Target="http://videolectures.net/digitalmasterclass2019_camilleri_micro_credential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.wikipedia.org/wiki/Micro-Credential" TargetMode="External"/><Relationship Id="rId4" Type="http://schemas.openxmlformats.org/officeDocument/2006/relationships/hyperlink" Target="https://microcredentials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ec.europa.eu/education-levels/higher-education/european-universities-initiativ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udiovisual.ec.europa.eu/embed/index.html?ref=I-191740&amp;lg=E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ec.europa.eu/education-levels/higher-education/european-universities-initiativ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ec.europa.eu/education-levels/higher-education/european-universities-initiative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gif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ec.europa.eu/de/ein-europaeischer-ansatz-fuer-microcredential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5716695"/>
          </a:xfrm>
        </p:spPr>
        <p:txBody>
          <a:bodyPr>
            <a:normAutofit/>
          </a:bodyPr>
          <a:lstStyle/>
          <a:p>
            <a:r>
              <a:rPr lang="de-AT" sz="2800" dirty="0" err="1"/>
              <a:t>Introduction</a:t>
            </a:r>
            <a:r>
              <a:rPr lang="de-AT" sz="2800" dirty="0"/>
              <a:t> </a:t>
            </a:r>
            <a:br>
              <a:rPr lang="de-AT" sz="2800" dirty="0"/>
            </a:b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/>
              <a:t>Microcredentials</a:t>
            </a:r>
            <a:r>
              <a:rPr lang="de-AT" sz="2800" dirty="0"/>
              <a:t> </a:t>
            </a:r>
            <a:br>
              <a:rPr lang="de-AT" sz="2800" dirty="0"/>
            </a:br>
            <a:r>
              <a:rPr lang="de-AT" sz="2800" dirty="0"/>
              <a:t>and European </a:t>
            </a:r>
            <a:r>
              <a:rPr lang="de-AT" sz="2800" dirty="0" err="1"/>
              <a:t>Universities</a:t>
            </a:r>
            <a:endParaRPr lang="de-AT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364418-0393-49B9-9F91-6E76EC552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61" y="3634352"/>
            <a:ext cx="3284942" cy="2277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D7254C-E943-49F1-B654-E1F045C13786}"/>
              </a:ext>
            </a:extLst>
          </p:cNvPr>
          <p:cNvSpPr txBox="1"/>
          <p:nvPr/>
        </p:nvSpPr>
        <p:spPr>
          <a:xfrm>
            <a:off x="5052102" y="6091467"/>
            <a:ext cx="39670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Source: National framework for </a:t>
            </a:r>
            <a:r>
              <a:rPr lang="en-US" sz="1000" dirty="0" err="1">
                <a:hlinkClick r:id="rId3"/>
              </a:rPr>
              <a:t>microcredentials</a:t>
            </a:r>
            <a:r>
              <a:rPr lang="en-US" sz="1000" dirty="0">
                <a:hlinkClick r:id="rId3"/>
              </a:rPr>
              <a:t> (collegesinstitutes.ca)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44329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/>
          <a:lstStyle/>
          <a:p>
            <a:r>
              <a:rPr lang="de-AT" dirty="0"/>
              <a:t>Project </a:t>
            </a:r>
            <a:r>
              <a:rPr lang="de-AT" dirty="0" err="1"/>
              <a:t>MicroCredX</a:t>
            </a:r>
            <a:r>
              <a:rPr lang="sr-Latn-RS" dirty="0"/>
              <a:t> </a:t>
            </a:r>
            <a:r>
              <a:rPr lang="de-AT" dirty="0"/>
              <a:t>- </a:t>
            </a:r>
            <a:r>
              <a:rPr lang="de-AT" dirty="0" err="1"/>
              <a:t>key</a:t>
            </a:r>
            <a:r>
              <a:rPr lang="de-AT" dirty="0"/>
              <a:t> </a:t>
            </a:r>
            <a:r>
              <a:rPr lang="de-AT" dirty="0" err="1"/>
              <a:t>questions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153;g6c25be7904_0_22">
            <a:extLst>
              <a:ext uri="{FF2B5EF4-FFF2-40B4-BE49-F238E27FC236}">
                <a16:creationId xmlns:a16="http://schemas.microsoft.com/office/drawing/2014/main" id="{396E5B7D-5FD2-489D-AE71-EF2880679031}"/>
              </a:ext>
            </a:extLst>
          </p:cNvPr>
          <p:cNvSpPr txBox="1"/>
          <p:nvPr/>
        </p:nvSpPr>
        <p:spPr>
          <a:xfrm>
            <a:off x="548909" y="1162541"/>
            <a:ext cx="8270992" cy="51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5" tIns="91435" rIns="91435" bIns="91435" anchor="t" anchorCtr="0">
            <a:noAutofit/>
          </a:bodyPr>
          <a:lstStyle/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How can this cooperation be strengthened in order to </a:t>
            </a:r>
            <a:r>
              <a:rPr lang="en-US" b="1" dirty="0"/>
              <a:t>cater to the skill demand of employers</a:t>
            </a:r>
            <a:r>
              <a:rPr lang="en-US" dirty="0"/>
              <a:t>, and at the same time improve the employability rate of university students and raise the profile of HEIs embracing the adoption of study </a:t>
            </a:r>
            <a:r>
              <a:rPr lang="en-US" dirty="0" err="1"/>
              <a:t>programme</a:t>
            </a:r>
            <a:r>
              <a:rPr lang="en-US" dirty="0"/>
              <a:t> unbundling and micro-credential recognition?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What are the </a:t>
            </a:r>
            <a:r>
              <a:rPr lang="en-US" b="1" dirty="0"/>
              <a:t>skills and competences the industry requires the most</a:t>
            </a:r>
            <a:r>
              <a:rPr lang="en-US" dirty="0"/>
              <a:t>?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How can </a:t>
            </a:r>
            <a:r>
              <a:rPr lang="en-US" b="1" dirty="0"/>
              <a:t>curricula adapt to current and emerging </a:t>
            </a:r>
            <a:r>
              <a:rPr lang="en-US" b="1" dirty="0" err="1"/>
              <a:t>labour</a:t>
            </a:r>
            <a:r>
              <a:rPr lang="en-US" b="1" dirty="0"/>
              <a:t> market needs</a:t>
            </a:r>
            <a:r>
              <a:rPr lang="en-US" dirty="0"/>
              <a:t>?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How can we </a:t>
            </a:r>
            <a:r>
              <a:rPr lang="de-DE" b="1" dirty="0" err="1"/>
              <a:t>redesign</a:t>
            </a:r>
            <a:r>
              <a:rPr lang="de-DE" b="1" dirty="0"/>
              <a:t> </a:t>
            </a:r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modules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become</a:t>
            </a:r>
            <a:r>
              <a:rPr lang="de-DE" b="1" dirty="0"/>
              <a:t> </a:t>
            </a:r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market-oriented</a:t>
            </a:r>
            <a:r>
              <a:rPr lang="de-DE" dirty="0"/>
              <a:t>?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de-DE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develop</a:t>
            </a:r>
            <a:r>
              <a:rPr lang="de-DE" b="1" dirty="0"/>
              <a:t> </a:t>
            </a:r>
            <a:r>
              <a:rPr lang="de-DE" b="1" dirty="0" err="1"/>
              <a:t>efficiently</a:t>
            </a:r>
            <a:r>
              <a:rPr lang="de-DE" b="1" dirty="0"/>
              <a:t> MCs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provid</a:t>
            </a:r>
            <a:r>
              <a:rPr lang="en-US" dirty="0"/>
              <a:t>e them as online courses or MOOCs, catering not only to the needs of students of one’s own institution, but also to international students and employees needing professional development?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>
              <a:solidFill>
                <a:srgbClr val="5C6971"/>
              </a:solidFill>
            </a:endParaRP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dirty="0">
              <a:solidFill>
                <a:srgbClr val="5C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4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MicroCredX</a:t>
            </a:r>
            <a:r>
              <a:rPr lang="sr-Latn-RS" dirty="0"/>
              <a:t> </a:t>
            </a:r>
            <a:r>
              <a:rPr lang="de-AT" dirty="0"/>
              <a:t>- </a:t>
            </a:r>
            <a:r>
              <a:rPr lang="de-AT" dirty="0" err="1"/>
              <a:t>targeted</a:t>
            </a:r>
            <a:r>
              <a:rPr lang="de-AT" dirty="0"/>
              <a:t> </a:t>
            </a:r>
            <a:r>
              <a:rPr lang="de-AT" dirty="0" err="1"/>
              <a:t>achievements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53;g6c25be7904_0_22">
            <a:extLst>
              <a:ext uri="{FF2B5EF4-FFF2-40B4-BE49-F238E27FC236}">
                <a16:creationId xmlns:a16="http://schemas.microsoft.com/office/drawing/2014/main" id="{9C280B26-BCFF-49C9-A617-FCE6D1264064}"/>
              </a:ext>
            </a:extLst>
          </p:cNvPr>
          <p:cNvSpPr txBox="1"/>
          <p:nvPr/>
        </p:nvSpPr>
        <p:spPr>
          <a:xfrm>
            <a:off x="522513" y="1163207"/>
            <a:ext cx="8349641" cy="51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5" tIns="91435" rIns="91435" bIns="91435" anchor="t" anchorCtr="0">
            <a:noAutofit/>
          </a:bodyPr>
          <a:lstStyle/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Work with institutional leadership in HE to </a:t>
            </a:r>
            <a:r>
              <a:rPr lang="en-US" b="1" u="sng" dirty="0"/>
              <a:t>identif</a:t>
            </a:r>
            <a:r>
              <a:rPr lang="en-US" b="1" dirty="0"/>
              <a:t>y</a:t>
            </a:r>
            <a:r>
              <a:rPr lang="en-US" b="1" u="sng" dirty="0"/>
              <a:t> and dismantle barriers </a:t>
            </a:r>
            <a:r>
              <a:rPr lang="en-US" dirty="0"/>
              <a:t>to making course offerings more flexible via micro-credentials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Assist our institutions to </a:t>
            </a:r>
            <a:r>
              <a:rPr lang="en-US" b="1" u="sng" dirty="0"/>
              <a:t>extend their educational offerin</a:t>
            </a:r>
            <a:r>
              <a:rPr lang="en-US" b="1" dirty="0"/>
              <a:t>g</a:t>
            </a:r>
            <a:r>
              <a:rPr lang="en-US" b="1" u="sng" dirty="0"/>
              <a:t>s </a:t>
            </a:r>
            <a:r>
              <a:rPr lang="en-US" dirty="0"/>
              <a:t>in the field by integrating modules from other national and international providers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Launch </a:t>
            </a:r>
            <a:r>
              <a:rPr lang="en-US" b="1" u="sng" dirty="0"/>
              <a:t>combined</a:t>
            </a:r>
            <a:r>
              <a:rPr lang="en-US" dirty="0"/>
              <a:t> course offerings made up of micro-credentials, specifically tailored to emerging industrial needs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de-DE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Enable students to engage in virtual </a:t>
            </a:r>
            <a:r>
              <a:rPr lang="en-US" dirty="0" err="1"/>
              <a:t>mobilities</a:t>
            </a:r>
            <a:r>
              <a:rPr lang="en-US" dirty="0"/>
              <a:t>, taking advantage of these micro-credentials to enhance their studies and </a:t>
            </a:r>
            <a:r>
              <a:rPr lang="en-US" b="1" u="sng" dirty="0"/>
              <a:t>inte</a:t>
            </a:r>
            <a:r>
              <a:rPr lang="en-US" b="1" dirty="0"/>
              <a:t>g</a:t>
            </a:r>
            <a:r>
              <a:rPr lang="en-US" b="1" u="sng" dirty="0"/>
              <a:t>rate them into their final </a:t>
            </a:r>
            <a:r>
              <a:rPr lang="en-US" b="1" dirty="0"/>
              <a:t>q</a:t>
            </a:r>
            <a:r>
              <a:rPr lang="en-US" b="1" u="sng" dirty="0"/>
              <a:t>ualifications.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Establish a network of institutions active in preparing students for industry 4.0 who </a:t>
            </a:r>
            <a:r>
              <a:rPr lang="en-US" b="1" u="sng" dirty="0" err="1"/>
              <a:t>reco</a:t>
            </a:r>
            <a:r>
              <a:rPr lang="en-US" b="1" dirty="0" err="1"/>
              <a:t>g</a:t>
            </a:r>
            <a:r>
              <a:rPr lang="en-US" b="1" u="sng" dirty="0" err="1"/>
              <a:t>nise</a:t>
            </a:r>
            <a:r>
              <a:rPr lang="en-US" b="1" u="sng" dirty="0"/>
              <a:t> micro-credentials from within the network for access and </a:t>
            </a:r>
            <a:r>
              <a:rPr lang="en-US" b="1" dirty="0"/>
              <a:t>p</a:t>
            </a:r>
            <a:r>
              <a:rPr lang="en-US" b="1" u="sng" dirty="0"/>
              <a:t>ro</a:t>
            </a:r>
            <a:r>
              <a:rPr lang="en-US" b="1" dirty="0"/>
              <a:t>g</a:t>
            </a:r>
            <a:r>
              <a:rPr lang="en-US" b="1" u="sng" dirty="0"/>
              <a:t>ression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/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dirty="0"/>
              <a:t>Distil the lessons of the consortium in implementing these offerings into a set of tools which can facilitate other HEIs in following the same path</a:t>
            </a:r>
            <a:endParaRPr b="1" u="sng" dirty="0"/>
          </a:p>
        </p:txBody>
      </p:sp>
    </p:spTree>
    <p:extLst>
      <p:ext uri="{BB962C8B-B14F-4D97-AF65-F5344CB8AC3E}">
        <p14:creationId xmlns:p14="http://schemas.microsoft.com/office/powerpoint/2010/main" val="34574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MicroCredX</a:t>
            </a:r>
            <a:r>
              <a:rPr lang="sr-Latn-RS" dirty="0"/>
              <a:t> </a:t>
            </a:r>
            <a:r>
              <a:rPr lang="de-AT" dirty="0"/>
              <a:t>- </a:t>
            </a:r>
            <a:r>
              <a:rPr lang="de-AT" dirty="0" err="1"/>
              <a:t>performance</a:t>
            </a:r>
            <a:r>
              <a:rPr lang="de-AT" dirty="0"/>
              <a:t> </a:t>
            </a:r>
            <a:r>
              <a:rPr lang="de-AT" dirty="0" err="1"/>
              <a:t>indicators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53;g6c25be7904_0_22">
            <a:extLst>
              <a:ext uri="{FF2B5EF4-FFF2-40B4-BE49-F238E27FC236}">
                <a16:creationId xmlns:a16="http://schemas.microsoft.com/office/drawing/2014/main" id="{9C280B26-BCFF-49C9-A617-FCE6D1264064}"/>
              </a:ext>
            </a:extLst>
          </p:cNvPr>
          <p:cNvSpPr txBox="1"/>
          <p:nvPr/>
        </p:nvSpPr>
        <p:spPr>
          <a:xfrm>
            <a:off x="522513" y="1163207"/>
            <a:ext cx="8349641" cy="51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5" tIns="91435" rIns="91435" bIns="91435" anchor="t" anchorCtr="0">
            <a:noAutofit/>
          </a:bodyPr>
          <a:lstStyle/>
          <a:p>
            <a:pPr defTabSz="909151"/>
            <a:r>
              <a:rPr lang="en-US" sz="1900" dirty="0">
                <a:latin typeface="Generis Sans Com" panose="020B0506040503020204" pitchFamily="34" charset="0"/>
              </a:rPr>
              <a:t>Our vision of achievements in numbers is as follows:</a:t>
            </a:r>
          </a:p>
          <a:p>
            <a:pPr defTabSz="909151"/>
            <a:endParaRPr lang="en-US" sz="1900" b="1" dirty="0">
              <a:latin typeface="Generis Sans Com" panose="020B0506040503020204" pitchFamily="34" charset="0"/>
            </a:endParaRP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sz="1900" b="1" dirty="0">
                <a:latin typeface="Generis Sans Com" panose="020B0506040503020204" pitchFamily="34" charset="0"/>
              </a:rPr>
              <a:t>20 study </a:t>
            </a:r>
            <a:r>
              <a:rPr lang="en-US" sz="1900" b="1" dirty="0" err="1">
                <a:latin typeface="Generis Sans Com" panose="020B0506040503020204" pitchFamily="34" charset="0"/>
              </a:rPr>
              <a:t>programmes</a:t>
            </a:r>
            <a:r>
              <a:rPr lang="en-US" sz="1900" b="1" dirty="0">
                <a:latin typeface="Generis Sans Com" panose="020B0506040503020204" pitchFamily="34" charset="0"/>
              </a:rPr>
              <a:t> will be </a:t>
            </a:r>
            <a:r>
              <a:rPr lang="en-US" sz="1900" b="1" dirty="0" err="1">
                <a:latin typeface="Generis Sans Com" panose="020B0506040503020204" pitchFamily="34" charset="0"/>
              </a:rPr>
              <a:t>analysed</a:t>
            </a:r>
            <a:r>
              <a:rPr lang="en-US" sz="1900" b="1" dirty="0">
                <a:latin typeface="Generis Sans Com" panose="020B0506040503020204" pitchFamily="34" charset="0"/>
              </a:rPr>
              <a:t> </a:t>
            </a:r>
            <a:r>
              <a:rPr lang="en-US" sz="1900" dirty="0">
                <a:latin typeface="Generis Sans Com" panose="020B0506040503020204" pitchFamily="34" charset="0"/>
              </a:rPr>
              <a:t>by HEI partners to identify courses relevant for industry specific skill and competence provision (unbundling of study </a:t>
            </a:r>
            <a:r>
              <a:rPr lang="en-US" sz="1900" dirty="0" err="1">
                <a:latin typeface="Generis Sans Com" panose="020B0506040503020204" pitchFamily="34" charset="0"/>
              </a:rPr>
              <a:t>programmes</a:t>
            </a:r>
            <a:r>
              <a:rPr lang="en-US" sz="1900" dirty="0">
                <a:latin typeface="Generis Sans Com" panose="020B0506040503020204" pitchFamily="34" charset="0"/>
              </a:rPr>
              <a:t>)</a:t>
            </a:r>
          </a:p>
          <a:p>
            <a:pPr marL="797406" lvl="1" indent="-342831" defTabSz="909151">
              <a:buFont typeface="Symbol" panose="05050102010706020507" pitchFamily="18" charset="2"/>
              <a:buChar char="-"/>
            </a:pPr>
            <a:r>
              <a:rPr lang="en-US" sz="1900" dirty="0">
                <a:latin typeface="Generis Sans Com" panose="020B0506040503020204" pitchFamily="34" charset="0"/>
              </a:rPr>
              <a:t>4 study </a:t>
            </a:r>
            <a:r>
              <a:rPr lang="en-US" sz="1900" dirty="0" err="1">
                <a:latin typeface="Generis Sans Com" panose="020B0506040503020204" pitchFamily="34" charset="0"/>
              </a:rPr>
              <a:t>programmes</a:t>
            </a:r>
            <a:r>
              <a:rPr lang="en-US" sz="1900" dirty="0">
                <a:latin typeface="Generis Sans Com" panose="020B0506040503020204" pitchFamily="34" charset="0"/>
              </a:rPr>
              <a:t> for each partner</a:t>
            </a: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lang="en-US" dirty="0">
              <a:latin typeface="Generis Sans Com" panose="020B0506040503020204" pitchFamily="34" charset="0"/>
            </a:endParaRP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sz="1900" b="1" dirty="0">
                <a:latin typeface="Generis Sans Com" panose="020B0506040503020204" pitchFamily="34" charset="0"/>
              </a:rPr>
              <a:t>25 courses </a:t>
            </a:r>
            <a:r>
              <a:rPr lang="en-US" sz="1900" dirty="0">
                <a:latin typeface="Generis Sans Com" panose="020B0506040503020204" pitchFamily="34" charset="0"/>
              </a:rPr>
              <a:t>for these study </a:t>
            </a:r>
            <a:r>
              <a:rPr lang="en-US" sz="1900" dirty="0" err="1">
                <a:latin typeface="Generis Sans Com" panose="020B0506040503020204" pitchFamily="34" charset="0"/>
              </a:rPr>
              <a:t>programmes</a:t>
            </a:r>
            <a:r>
              <a:rPr lang="en-US" sz="1900" dirty="0">
                <a:latin typeface="Generis Sans Com" panose="020B0506040503020204" pitchFamily="34" charset="0"/>
              </a:rPr>
              <a:t> will be carefully selected or defined for MC development and uploaded into the </a:t>
            </a:r>
            <a:r>
              <a:rPr lang="en-US" sz="1900" dirty="0" err="1">
                <a:latin typeface="Generis Sans Com" panose="020B0506040503020204" pitchFamily="34" charset="0"/>
              </a:rPr>
              <a:t>MicroCredX</a:t>
            </a:r>
            <a:r>
              <a:rPr lang="en-US" sz="1900" dirty="0">
                <a:latin typeface="Generis Sans Com" panose="020B0506040503020204" pitchFamily="34" charset="0"/>
              </a:rPr>
              <a:t> Platform</a:t>
            </a:r>
          </a:p>
          <a:p>
            <a:pPr marL="797406" lvl="1" indent="-342831" defTabSz="909151">
              <a:buFont typeface="Symbol" panose="05050102010706020507" pitchFamily="18" charset="2"/>
              <a:buChar char="-"/>
            </a:pPr>
            <a:r>
              <a:rPr lang="en-US" dirty="0">
                <a:latin typeface="Generis Sans Com" panose="020B0506040503020204" pitchFamily="34" charset="0"/>
              </a:rPr>
              <a:t>5 MCs for each partner</a:t>
            </a:r>
          </a:p>
          <a:p>
            <a:pPr marL="797406" lvl="1" indent="-342831" defTabSz="909151">
              <a:buFont typeface="Symbol" panose="05050102010706020507" pitchFamily="18" charset="2"/>
              <a:buChar char="-"/>
            </a:pPr>
            <a:endParaRPr lang="en-US" dirty="0">
              <a:latin typeface="Generis Sans Com" panose="020B0506040503020204" pitchFamily="34" charset="0"/>
            </a:endParaRP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r>
              <a:rPr lang="en-US" sz="1900" b="1" dirty="0">
                <a:latin typeface="Generis Sans Com" panose="020B0506040503020204" pitchFamily="34" charset="0"/>
              </a:rPr>
              <a:t>12 micro-credentials </a:t>
            </a:r>
            <a:r>
              <a:rPr lang="en-US" sz="1900" dirty="0">
                <a:latin typeface="Generis Sans Com" panose="020B0506040503020204" pitchFamily="34" charset="0"/>
              </a:rPr>
              <a:t>from external MOOC and other course platforms will be selected for recognition in our HEI partners’ study </a:t>
            </a:r>
            <a:r>
              <a:rPr lang="en-US" sz="1900" dirty="0" err="1">
                <a:latin typeface="Generis Sans Com" panose="020B0506040503020204" pitchFamily="34" charset="0"/>
              </a:rPr>
              <a:t>programmes</a:t>
            </a:r>
            <a:endParaRPr lang="en-US" dirty="0">
              <a:latin typeface="Generis Sans Com" panose="020B0506040503020204" pitchFamily="34" charset="0"/>
            </a:endParaRPr>
          </a:p>
          <a:p>
            <a:pPr marL="342831" indent="-342831" defTabSz="909151">
              <a:buFont typeface="Arial" panose="020B0604020202020204" pitchFamily="34" charset="0"/>
              <a:buChar char="•"/>
            </a:pPr>
            <a:endParaRPr b="1" u="sng" dirty="0">
              <a:solidFill>
                <a:srgbClr val="5C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MicroCredX</a:t>
            </a:r>
            <a:r>
              <a:rPr lang="sr-Latn-RS" dirty="0"/>
              <a:t> - </a:t>
            </a:r>
            <a:r>
              <a:rPr lang="de-AT" dirty="0"/>
              <a:t>European </a:t>
            </a:r>
            <a:r>
              <a:rPr lang="de-AT" dirty="0" err="1"/>
              <a:t>activities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985;p67">
            <a:extLst>
              <a:ext uri="{FF2B5EF4-FFF2-40B4-BE49-F238E27FC236}">
                <a16:creationId xmlns:a16="http://schemas.microsoft.com/office/drawing/2014/main" id="{AC737A79-A424-4184-80F4-6BEE92765147}"/>
              </a:ext>
            </a:extLst>
          </p:cNvPr>
          <p:cNvSpPr/>
          <p:nvPr/>
        </p:nvSpPr>
        <p:spPr>
          <a:xfrm>
            <a:off x="2444569" y="2155968"/>
            <a:ext cx="3139487" cy="1222375"/>
          </a:xfrm>
          <a:prstGeom prst="ellipse">
            <a:avLst/>
          </a:prstGeom>
          <a:solidFill>
            <a:srgbClr val="FFC000"/>
          </a:solidFill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MicroHE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2017-2020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https://microcredential.eu</a:t>
            </a:r>
            <a:endParaRPr sz="12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86;p67">
            <a:extLst>
              <a:ext uri="{FF2B5EF4-FFF2-40B4-BE49-F238E27FC236}">
                <a16:creationId xmlns:a16="http://schemas.microsoft.com/office/drawing/2014/main" id="{521DFB40-DC8D-44D4-BA43-6018D7DE01DB}"/>
              </a:ext>
            </a:extLst>
          </p:cNvPr>
          <p:cNvSpPr/>
          <p:nvPr/>
        </p:nvSpPr>
        <p:spPr>
          <a:xfrm>
            <a:off x="1290663" y="3739096"/>
            <a:ext cx="2171023" cy="854042"/>
          </a:xfrm>
          <a:prstGeom prst="ellipse">
            <a:avLst/>
          </a:prstGeom>
          <a:solidFill>
            <a:srgbClr val="FDF3CE"/>
          </a:solidFill>
          <a:ln w="9525" cap="flat" cmpd="sng">
            <a:solidFill>
              <a:srgbClr val="F1C3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OEPass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2017-2020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https://oepass.eu/</a:t>
            </a:r>
            <a:endParaRPr sz="12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87;p67">
            <a:extLst>
              <a:ext uri="{FF2B5EF4-FFF2-40B4-BE49-F238E27FC236}">
                <a16:creationId xmlns:a16="http://schemas.microsoft.com/office/drawing/2014/main" id="{7FD487BE-8AAC-4589-B8DD-DAC1365F21AF}"/>
              </a:ext>
            </a:extLst>
          </p:cNvPr>
          <p:cNvCxnSpPr/>
          <p:nvPr/>
        </p:nvCxnSpPr>
        <p:spPr>
          <a:xfrm>
            <a:off x="2813070" y="4568803"/>
            <a:ext cx="222631" cy="514350"/>
          </a:xfrm>
          <a:prstGeom prst="straightConnector1">
            <a:avLst/>
          </a:prstGeom>
          <a:noFill/>
          <a:ln w="25400" cap="flat" cmpd="sng">
            <a:solidFill>
              <a:srgbClr val="BC970A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0" name="Google Shape;988;p67">
            <a:extLst>
              <a:ext uri="{FF2B5EF4-FFF2-40B4-BE49-F238E27FC236}">
                <a16:creationId xmlns:a16="http://schemas.microsoft.com/office/drawing/2014/main" id="{F9CC4603-DECE-48AA-8125-4260B1459B3B}"/>
              </a:ext>
            </a:extLst>
          </p:cNvPr>
          <p:cNvCxnSpPr/>
          <p:nvPr/>
        </p:nvCxnSpPr>
        <p:spPr>
          <a:xfrm flipH="1">
            <a:off x="2512084" y="3309784"/>
            <a:ext cx="680489" cy="430862"/>
          </a:xfrm>
          <a:prstGeom prst="straightConnector1">
            <a:avLst/>
          </a:prstGeom>
          <a:noFill/>
          <a:ln w="25400" cap="flat" cmpd="sng">
            <a:solidFill>
              <a:srgbClr val="BC970A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989;p67">
            <a:extLst>
              <a:ext uri="{FF2B5EF4-FFF2-40B4-BE49-F238E27FC236}">
                <a16:creationId xmlns:a16="http://schemas.microsoft.com/office/drawing/2014/main" id="{675082BD-873D-4227-84E0-FC90F32DABF8}"/>
              </a:ext>
            </a:extLst>
          </p:cNvPr>
          <p:cNvSpPr/>
          <p:nvPr/>
        </p:nvSpPr>
        <p:spPr>
          <a:xfrm>
            <a:off x="2096689" y="5077574"/>
            <a:ext cx="2191768" cy="807168"/>
          </a:xfrm>
          <a:prstGeom prst="ellipse">
            <a:avLst/>
          </a:prstGeom>
          <a:solidFill>
            <a:srgbClr val="FDF3CE"/>
          </a:solidFill>
          <a:ln w="9525" cap="flat" cmpd="sng">
            <a:solidFill>
              <a:srgbClr val="F1C3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ECCOE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2018-2022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https://eccoe.eu</a:t>
            </a:r>
            <a:endParaRPr sz="12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90;p67">
            <a:extLst>
              <a:ext uri="{FF2B5EF4-FFF2-40B4-BE49-F238E27FC236}">
                <a16:creationId xmlns:a16="http://schemas.microsoft.com/office/drawing/2014/main" id="{4F883D98-E21B-4398-BDCE-5125A5D613EF}"/>
              </a:ext>
            </a:extLst>
          </p:cNvPr>
          <p:cNvSpPr/>
          <p:nvPr/>
        </p:nvSpPr>
        <p:spPr>
          <a:xfrm>
            <a:off x="4620346" y="3518275"/>
            <a:ext cx="2275377" cy="671513"/>
          </a:xfrm>
          <a:prstGeom prst="ellipse">
            <a:avLst/>
          </a:prstGeom>
          <a:solidFill>
            <a:srgbClr val="FDF3CE"/>
          </a:solidFill>
          <a:ln w="9525" cap="flat" cmpd="sng">
            <a:solidFill>
              <a:srgbClr val="F1C3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MicroCredX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01.2022-12.2024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91;p67">
            <a:extLst>
              <a:ext uri="{FF2B5EF4-FFF2-40B4-BE49-F238E27FC236}">
                <a16:creationId xmlns:a16="http://schemas.microsoft.com/office/drawing/2014/main" id="{5EF7DDF9-524F-412C-9DF4-1CDD207FB6A2}"/>
              </a:ext>
            </a:extLst>
          </p:cNvPr>
          <p:cNvSpPr/>
          <p:nvPr/>
        </p:nvSpPr>
        <p:spPr>
          <a:xfrm>
            <a:off x="4301184" y="4457441"/>
            <a:ext cx="2352826" cy="671512"/>
          </a:xfrm>
          <a:prstGeom prst="ellipse">
            <a:avLst/>
          </a:prstGeom>
          <a:solidFill>
            <a:srgbClr val="FDF3CE"/>
          </a:solidFill>
          <a:ln w="9525" cap="flat" cmpd="sng">
            <a:solidFill>
              <a:srgbClr val="F1C3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DigiProf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01.2022-12.2024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992;p67">
            <a:extLst>
              <a:ext uri="{FF2B5EF4-FFF2-40B4-BE49-F238E27FC236}">
                <a16:creationId xmlns:a16="http://schemas.microsoft.com/office/drawing/2014/main" id="{AD530AF6-8118-4ED1-B1DB-710C562535E8}"/>
              </a:ext>
            </a:extLst>
          </p:cNvPr>
          <p:cNvCxnSpPr/>
          <p:nvPr/>
        </p:nvCxnSpPr>
        <p:spPr>
          <a:xfrm>
            <a:off x="4974359" y="3312581"/>
            <a:ext cx="503238" cy="180975"/>
          </a:xfrm>
          <a:prstGeom prst="straightConnector1">
            <a:avLst/>
          </a:prstGeom>
          <a:noFill/>
          <a:ln w="25400" cap="flat" cmpd="sng">
            <a:solidFill>
              <a:srgbClr val="BC970A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" name="Google Shape;993;p67">
            <a:extLst>
              <a:ext uri="{FF2B5EF4-FFF2-40B4-BE49-F238E27FC236}">
                <a16:creationId xmlns:a16="http://schemas.microsoft.com/office/drawing/2014/main" id="{A7900BFE-9D1E-4CAD-BF3C-1B2B6C24611E}"/>
              </a:ext>
            </a:extLst>
          </p:cNvPr>
          <p:cNvCxnSpPr/>
          <p:nvPr/>
        </p:nvCxnSpPr>
        <p:spPr>
          <a:xfrm>
            <a:off x="4117109" y="3431643"/>
            <a:ext cx="750791" cy="1050244"/>
          </a:xfrm>
          <a:prstGeom prst="straightConnector1">
            <a:avLst/>
          </a:prstGeom>
          <a:noFill/>
          <a:ln w="25400" cap="flat" cmpd="sng">
            <a:solidFill>
              <a:srgbClr val="BC970A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995;p67">
            <a:extLst>
              <a:ext uri="{FF2B5EF4-FFF2-40B4-BE49-F238E27FC236}">
                <a16:creationId xmlns:a16="http://schemas.microsoft.com/office/drawing/2014/main" id="{01AC9528-8AA9-491E-8DA6-839E92A294C9}"/>
              </a:ext>
            </a:extLst>
          </p:cNvPr>
          <p:cNvSpPr/>
          <p:nvPr/>
        </p:nvSpPr>
        <p:spPr>
          <a:xfrm>
            <a:off x="5066924" y="1531403"/>
            <a:ext cx="2514112" cy="1022987"/>
          </a:xfrm>
          <a:prstGeom prst="ellipse">
            <a:avLst/>
          </a:prstGeom>
          <a:solidFill>
            <a:srgbClr val="FDF3CE"/>
          </a:solidFill>
          <a:ln w="9525" cap="flat" cmpd="sng">
            <a:solidFill>
              <a:srgbClr val="F1C3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Microbol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2020-2022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https://microcredentials.eu/about-2/microbol/</a:t>
            </a:r>
            <a:endParaRPr sz="12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996;p67">
            <a:extLst>
              <a:ext uri="{FF2B5EF4-FFF2-40B4-BE49-F238E27FC236}">
                <a16:creationId xmlns:a16="http://schemas.microsoft.com/office/drawing/2014/main" id="{71ABA29C-524B-4EF9-A8CF-B5C47E158CB2}"/>
              </a:ext>
            </a:extLst>
          </p:cNvPr>
          <p:cNvCxnSpPr>
            <a:endCxn id="16" idx="2"/>
          </p:cNvCxnSpPr>
          <p:nvPr/>
        </p:nvCxnSpPr>
        <p:spPr>
          <a:xfrm rot="10800000" flipH="1">
            <a:off x="4676024" y="2042896"/>
            <a:ext cx="390900" cy="21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Google Shape;997;p67">
            <a:extLst>
              <a:ext uri="{FF2B5EF4-FFF2-40B4-BE49-F238E27FC236}">
                <a16:creationId xmlns:a16="http://schemas.microsoft.com/office/drawing/2014/main" id="{B4BA466E-9DE7-449E-A6B6-AA4E245ED525}"/>
              </a:ext>
            </a:extLst>
          </p:cNvPr>
          <p:cNvSpPr txBox="1">
            <a:spLocks/>
          </p:cNvSpPr>
          <p:nvPr/>
        </p:nvSpPr>
        <p:spPr>
          <a:xfrm>
            <a:off x="5072741" y="55771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de-DE" smtClean="0"/>
              <a:pPr>
                <a:buSzPts val="1200"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61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 err="1"/>
              <a:t>Microcredentials</a:t>
            </a:r>
            <a:r>
              <a:rPr lang="sr-Latn-RS" dirty="0"/>
              <a:t> </a:t>
            </a:r>
            <a:r>
              <a:rPr lang="de-AT" dirty="0"/>
              <a:t>- </a:t>
            </a:r>
            <a:r>
              <a:rPr lang="de-AT" dirty="0" err="1"/>
              <a:t>further</a:t>
            </a:r>
            <a:r>
              <a:rPr lang="de-AT" dirty="0"/>
              <a:t> </a:t>
            </a:r>
            <a:r>
              <a:rPr lang="de-AT" dirty="0" err="1"/>
              <a:t>informations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53;g6c25be7904_0_22">
            <a:extLst>
              <a:ext uri="{FF2B5EF4-FFF2-40B4-BE49-F238E27FC236}">
                <a16:creationId xmlns:a16="http://schemas.microsoft.com/office/drawing/2014/main" id="{9C280B26-BCFF-49C9-A617-FCE6D1264064}"/>
              </a:ext>
            </a:extLst>
          </p:cNvPr>
          <p:cNvSpPr txBox="1"/>
          <p:nvPr/>
        </p:nvSpPr>
        <p:spPr>
          <a:xfrm>
            <a:off x="522513" y="1302551"/>
            <a:ext cx="8349641" cy="51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5" tIns="91435" rIns="91435" bIns="91435" anchor="t" anchorCtr="0">
            <a:noAutofit/>
          </a:bodyPr>
          <a:lstStyle/>
          <a:p>
            <a:pPr defTabSz="909151"/>
            <a:r>
              <a:rPr lang="en-US" dirty="0" err="1">
                <a:hlinkClick r:id="rId2"/>
              </a:rPr>
              <a:t>MicroCredentials</a:t>
            </a:r>
            <a:r>
              <a:rPr lang="en-US" dirty="0">
                <a:hlinkClick r:id="rId2"/>
              </a:rPr>
              <a:t> 101: What are they an why should we care? - VideoLectures.NET</a:t>
            </a:r>
            <a:endParaRPr lang="en-US" dirty="0"/>
          </a:p>
          <a:p>
            <a:endParaRPr lang="de-AT" dirty="0"/>
          </a:p>
          <a:p>
            <a:r>
              <a:rPr lang="en-US" dirty="0">
                <a:hlinkClick r:id="rId3"/>
              </a:rPr>
              <a:t>A European approach to micro-credentials | European Education Area (europa.eu)</a:t>
            </a:r>
            <a:endParaRPr lang="de-AT" dirty="0"/>
          </a:p>
          <a:p>
            <a:endParaRPr lang="de-AT" dirty="0"/>
          </a:p>
          <a:p>
            <a:r>
              <a:rPr lang="en-US" dirty="0" err="1">
                <a:hlinkClick r:id="rId4"/>
              </a:rPr>
              <a:t>MicroHE</a:t>
            </a:r>
            <a:r>
              <a:rPr lang="en-US" dirty="0">
                <a:hlinkClick r:id="rId4"/>
              </a:rPr>
              <a:t> – Supporting Learning Excellence through Micro-Credentials in Higher Education (microcredentials.eu)</a:t>
            </a:r>
            <a:endParaRPr lang="de-AT" dirty="0"/>
          </a:p>
          <a:p>
            <a:endParaRPr lang="de-AT" dirty="0"/>
          </a:p>
          <a:p>
            <a:pPr defTabSz="909151"/>
            <a:r>
              <a:rPr lang="de-AT" dirty="0">
                <a:hlinkClick r:id="rId5"/>
              </a:rPr>
              <a:t>Micro-</a:t>
            </a:r>
            <a:r>
              <a:rPr lang="de-AT" dirty="0" err="1">
                <a:hlinkClick r:id="rId5"/>
              </a:rPr>
              <a:t>Credential</a:t>
            </a:r>
            <a:r>
              <a:rPr lang="de-AT" dirty="0">
                <a:hlinkClick r:id="rId5"/>
              </a:rPr>
              <a:t> – Wikipedia</a:t>
            </a:r>
            <a:endParaRPr lang="de-AT" dirty="0"/>
          </a:p>
          <a:p>
            <a:pPr defTabSz="909151"/>
            <a:r>
              <a:rPr lang="de-AT" dirty="0"/>
              <a:t>(inzwischen wahrscheinlich schon leicht überholt)</a:t>
            </a:r>
            <a:endParaRPr lang="en-US" dirty="0"/>
          </a:p>
          <a:p>
            <a:pPr defTabSz="909151"/>
            <a:endParaRPr lang="en-US" b="1" u="sng" dirty="0">
              <a:solidFill>
                <a:srgbClr val="5C6971"/>
              </a:solidFill>
            </a:endParaRPr>
          </a:p>
          <a:p>
            <a:pPr defTabSz="909151"/>
            <a:endParaRPr b="1" u="sng" dirty="0">
              <a:solidFill>
                <a:srgbClr val="5C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/>
          <a:lstStyle/>
          <a:p>
            <a:r>
              <a:rPr lang="de-AT" dirty="0"/>
              <a:t>European </a:t>
            </a:r>
            <a:r>
              <a:rPr lang="de-AT" dirty="0" err="1"/>
              <a:t>Universities</a:t>
            </a:r>
            <a:r>
              <a:rPr lang="de-AT" dirty="0"/>
              <a:t> Initiative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E56DA8-4C67-4511-9931-44C22C8E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52" y="1285275"/>
            <a:ext cx="6043738" cy="38465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8719C77-7ABF-4CB3-A008-60C505DFB042}"/>
              </a:ext>
            </a:extLst>
          </p:cNvPr>
          <p:cNvSpPr txBox="1"/>
          <p:nvPr/>
        </p:nvSpPr>
        <p:spPr>
          <a:xfrm>
            <a:off x="1045039" y="6037542"/>
            <a:ext cx="8081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u="sng" dirty="0"/>
              <a:t>source:</a:t>
            </a:r>
            <a:r>
              <a:rPr lang="de-AT" sz="1200" dirty="0"/>
              <a:t>    </a:t>
            </a:r>
            <a:r>
              <a:rPr lang="de-AT" sz="1200" dirty="0">
                <a:hlinkClick r:id="rId3"/>
              </a:rPr>
              <a:t>European </a:t>
            </a:r>
            <a:r>
              <a:rPr lang="de-AT" sz="1200" dirty="0" err="1">
                <a:hlinkClick r:id="rId3"/>
              </a:rPr>
              <a:t>Universities</a:t>
            </a:r>
            <a:r>
              <a:rPr lang="de-AT" sz="1200" dirty="0">
                <a:hlinkClick r:id="rId3"/>
              </a:rPr>
              <a:t> Initiative | European Education Area (europa.eu)</a:t>
            </a:r>
            <a:endParaRPr lang="de-AT" sz="1200" dirty="0"/>
          </a:p>
        </p:txBody>
      </p:sp>
      <p:sp>
        <p:nvSpPr>
          <p:cNvPr id="10" name="Textfeld 9">
            <a:hlinkClick r:id="rId4"/>
            <a:extLst>
              <a:ext uri="{FF2B5EF4-FFF2-40B4-BE49-F238E27FC236}">
                <a16:creationId xmlns:a16="http://schemas.microsoft.com/office/drawing/2014/main" id="{51D0E1E4-5DF8-4C07-A206-F1B4ADC8DEBB}"/>
              </a:ext>
            </a:extLst>
          </p:cNvPr>
          <p:cNvSpPr txBox="1"/>
          <p:nvPr/>
        </p:nvSpPr>
        <p:spPr>
          <a:xfrm>
            <a:off x="5220908" y="5173652"/>
            <a:ext cx="2285882" cy="646331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video</a:t>
            </a:r>
            <a:r>
              <a:rPr lang="de-DE" dirty="0"/>
              <a:t>:</a:t>
            </a:r>
          </a:p>
          <a:p>
            <a:r>
              <a:rPr lang="de-DE" dirty="0"/>
              <a:t>European </a:t>
            </a:r>
            <a:r>
              <a:rPr lang="de-DE" dirty="0" err="1"/>
              <a:t>Universities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951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/>
          <a:lstStyle/>
          <a:p>
            <a:r>
              <a:rPr lang="de-AT" dirty="0"/>
              <a:t>European </a:t>
            </a:r>
            <a:r>
              <a:rPr lang="de-AT" dirty="0" err="1"/>
              <a:t>Universities</a:t>
            </a:r>
            <a:r>
              <a:rPr lang="de-AT" dirty="0"/>
              <a:t> Initiative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3C45A1-F9D3-4A7D-B135-9C677FCC6024}"/>
              </a:ext>
            </a:extLst>
          </p:cNvPr>
          <p:cNvSpPr txBox="1"/>
          <p:nvPr/>
        </p:nvSpPr>
        <p:spPr>
          <a:xfrm>
            <a:off x="801188" y="1300210"/>
            <a:ext cx="7797245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</a:rPr>
              <a:t>European Universities are transnational alliances that will become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	-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 universities of the future,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</a:rPr>
              <a:t>- promoting European values and identity, and 				-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revolutionising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the quality and competitiveness of European higher 	  education.</a:t>
            </a:r>
          </a:p>
          <a:p>
            <a:pPr algn="l">
              <a:lnSpc>
                <a:spcPct val="150000"/>
              </a:lnSpc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</a:rPr>
              <a:t>In order to achieve this major step forward, the initiative is offering opportunities to support diverse cooperation models for European Universities  through the Erasmus+ calls for proposals.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076134-B3B3-4EDA-8525-19D3DC14086B}"/>
              </a:ext>
            </a:extLst>
          </p:cNvPr>
          <p:cNvSpPr txBox="1"/>
          <p:nvPr/>
        </p:nvSpPr>
        <p:spPr>
          <a:xfrm>
            <a:off x="1045039" y="6037542"/>
            <a:ext cx="8081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u="sng" dirty="0"/>
              <a:t>source:</a:t>
            </a:r>
            <a:r>
              <a:rPr lang="de-AT" sz="1200" dirty="0"/>
              <a:t>    </a:t>
            </a:r>
            <a:r>
              <a:rPr lang="de-AT" sz="1200" dirty="0">
                <a:hlinkClick r:id="rId2"/>
              </a:rPr>
              <a:t>European </a:t>
            </a:r>
            <a:r>
              <a:rPr lang="de-AT" sz="1200" dirty="0" err="1">
                <a:hlinkClick r:id="rId2"/>
              </a:rPr>
              <a:t>Universities</a:t>
            </a:r>
            <a:r>
              <a:rPr lang="de-AT" sz="1200" dirty="0">
                <a:hlinkClick r:id="rId2"/>
              </a:rPr>
              <a:t> Initiative | European Education Area (europa.eu)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04288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/>
          <a:lstStyle/>
          <a:p>
            <a:r>
              <a:rPr lang="de-AT" dirty="0"/>
              <a:t>European </a:t>
            </a:r>
            <a:r>
              <a:rPr lang="de-AT" dirty="0" err="1"/>
              <a:t>Universities</a:t>
            </a:r>
            <a:r>
              <a:rPr lang="de-AT" dirty="0"/>
              <a:t> Initiative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0EBE21-36EC-444B-93F9-8E2099C5E70D}"/>
              </a:ext>
            </a:extLst>
          </p:cNvPr>
          <p:cNvSpPr txBox="1"/>
          <p:nvPr/>
        </p:nvSpPr>
        <p:spPr>
          <a:xfrm>
            <a:off x="801189" y="1248753"/>
            <a:ext cx="75590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alliances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include partners from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all types of higher education institution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and cover a broad geographic scope across Europe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are based upon a co-envisioned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long-term strategy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focused on sustainability, excellence and European values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offer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student-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centred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curricula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jointly delivered across inter-university campuses, where diverse student bodies can build their own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programmes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and experience mobility at all levels of study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adopt a challenge-based approach according to which students, academics and external partners can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cooperate in inter-disciplinary teams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 tackle the biggest issues facing Europe today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BF4EFA-0DDF-41DF-AE17-99B3B013B6E6}"/>
              </a:ext>
            </a:extLst>
          </p:cNvPr>
          <p:cNvSpPr txBox="1"/>
          <p:nvPr/>
        </p:nvSpPr>
        <p:spPr>
          <a:xfrm>
            <a:off x="1045039" y="6037542"/>
            <a:ext cx="8081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u="sng" dirty="0"/>
              <a:t>source:</a:t>
            </a:r>
            <a:r>
              <a:rPr lang="de-AT" sz="1200" dirty="0"/>
              <a:t>    </a:t>
            </a:r>
            <a:r>
              <a:rPr lang="de-AT" sz="1200" dirty="0">
                <a:hlinkClick r:id="rId2"/>
              </a:rPr>
              <a:t>European </a:t>
            </a:r>
            <a:r>
              <a:rPr lang="de-AT" sz="1200" dirty="0" err="1">
                <a:hlinkClick r:id="rId2"/>
              </a:rPr>
              <a:t>Universities</a:t>
            </a:r>
            <a:r>
              <a:rPr lang="de-AT" sz="1200" dirty="0">
                <a:hlinkClick r:id="rId2"/>
              </a:rPr>
              <a:t> Initiative | European Education Area (europa.eu)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30249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Google Shape;27;p3">
            <a:extLst>
              <a:ext uri="{FF2B5EF4-FFF2-40B4-BE49-F238E27FC236}">
                <a16:creationId xmlns:a16="http://schemas.microsoft.com/office/drawing/2014/main" id="{5E2A7BA3-A4B2-4A15-8D10-C4927487DD4B}"/>
              </a:ext>
            </a:extLst>
          </p:cNvPr>
          <p:cNvSpPr txBox="1"/>
          <p:nvPr/>
        </p:nvSpPr>
        <p:spPr>
          <a:xfrm>
            <a:off x="746868" y="3178756"/>
            <a:ext cx="7956376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-DE" sz="2500" b="1" i="0" u="none" strike="noStrike" cap="non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 UNIVERSITY ALLIANCE TO BUILD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-DE" sz="2500" b="1" i="0" u="none" strike="noStrike" cap="non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FIRST TRANSNATIONAL UNIVERSITY FOR COOPERATIVE (DUAL) EDUCATION</a:t>
            </a:r>
            <a:endParaRPr sz="2500" b="1" i="0" u="none" strike="noStrike" cap="none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Google Shape;145;p22" descr="Datei:DHBW-Logo.svg – Wikipedia">
            <a:extLst>
              <a:ext uri="{FF2B5EF4-FFF2-40B4-BE49-F238E27FC236}">
                <a16:creationId xmlns:a16="http://schemas.microsoft.com/office/drawing/2014/main" id="{44F524D9-3A6F-4B71-AA2E-A610B37187A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8774" y="1799822"/>
            <a:ext cx="1268730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22">
            <a:extLst>
              <a:ext uri="{FF2B5EF4-FFF2-40B4-BE49-F238E27FC236}">
                <a16:creationId xmlns:a16="http://schemas.microsoft.com/office/drawing/2014/main" id="{CC04C6C3-AB37-4E01-9705-72B043B0F84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053" y="1377677"/>
            <a:ext cx="1607893" cy="74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7;p22" descr="News | Observatorio ORACLE | Observatorio Regional de Calidad y Equidad de  la Educación Superior en Latinoamérica">
            <a:extLst>
              <a:ext uri="{FF2B5EF4-FFF2-40B4-BE49-F238E27FC236}">
                <a16:creationId xmlns:a16="http://schemas.microsoft.com/office/drawing/2014/main" id="{07AF87CF-B884-4FF0-9691-BAAAFAA112A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365" y="1377677"/>
            <a:ext cx="1902933" cy="131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0;p22" descr="WBL Accelerator - mcast">
            <a:extLst>
              <a:ext uri="{FF2B5EF4-FFF2-40B4-BE49-F238E27FC236}">
                <a16:creationId xmlns:a16="http://schemas.microsoft.com/office/drawing/2014/main" id="{605D70A7-E633-435D-B2BC-60DFE97C1D29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43" y="5225954"/>
            <a:ext cx="1618634" cy="46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1;p22" descr="PAE">
            <a:extLst>
              <a:ext uri="{FF2B5EF4-FFF2-40B4-BE49-F238E27FC236}">
                <a16:creationId xmlns:a16="http://schemas.microsoft.com/office/drawing/2014/main" id="{6CD8E5E6-FB05-4BD1-99B7-A64E3A18382D}"/>
              </a:ext>
            </a:extLst>
          </p:cNvPr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298" y="4621304"/>
            <a:ext cx="900834" cy="71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2;p22" descr="Savonia University of Applied Sciences en Kuopio, Finlandia">
            <a:extLst>
              <a:ext uri="{FF2B5EF4-FFF2-40B4-BE49-F238E27FC236}">
                <a16:creationId xmlns:a16="http://schemas.microsoft.com/office/drawing/2014/main" id="{13A29B21-4049-4614-9B49-7820490BE2EC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3517" y="2927369"/>
            <a:ext cx="1089727" cy="47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3;p22" descr="Ubicación y empleados actuales y anteriores de ESTIA | LinkedIn">
            <a:extLst>
              <a:ext uri="{FF2B5EF4-FFF2-40B4-BE49-F238E27FC236}">
                <a16:creationId xmlns:a16="http://schemas.microsoft.com/office/drawing/2014/main" id="{721789F2-B8C3-43BB-8D8B-445008107A25}"/>
              </a:ext>
            </a:extLst>
          </p:cNvPr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756" y="4358720"/>
            <a:ext cx="1334481" cy="1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4;p22">
            <a:extLst>
              <a:ext uri="{FF2B5EF4-FFF2-40B4-BE49-F238E27FC236}">
                <a16:creationId xmlns:a16="http://schemas.microsoft.com/office/drawing/2014/main" id="{193085C5-D270-43EE-A633-E502232C1B29}"/>
              </a:ext>
            </a:extLst>
          </p:cNvPr>
          <p:cNvPicPr preferRelativeResize="0"/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" y="2695511"/>
            <a:ext cx="2277711" cy="5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926234A-72C8-417F-A9F6-E9095CDFC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69" y="5016560"/>
            <a:ext cx="748480" cy="7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Google Shape;180;p25" descr="Europe Map Countries - Free vector graphic on Pixabay">
            <a:extLst>
              <a:ext uri="{FF2B5EF4-FFF2-40B4-BE49-F238E27FC236}">
                <a16:creationId xmlns:a16="http://schemas.microsoft.com/office/drawing/2014/main" id="{FF88959B-FC97-4BF8-99FE-4E900451DE42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685" y="1485287"/>
            <a:ext cx="3944761" cy="454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1;p25">
            <a:extLst>
              <a:ext uri="{FF2B5EF4-FFF2-40B4-BE49-F238E27FC236}">
                <a16:creationId xmlns:a16="http://schemas.microsoft.com/office/drawing/2014/main" id="{6921D118-5A46-4BCE-AFEC-959C4048D1A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566" y="5383292"/>
            <a:ext cx="708422" cy="3160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82;p25">
            <a:extLst>
              <a:ext uri="{FF2B5EF4-FFF2-40B4-BE49-F238E27FC236}">
                <a16:creationId xmlns:a16="http://schemas.microsoft.com/office/drawing/2014/main" id="{54071B41-4485-4BE1-8B67-51B1FB4F0DA5}"/>
              </a:ext>
            </a:extLst>
          </p:cNvPr>
          <p:cNvSpPr/>
          <p:nvPr/>
        </p:nvSpPr>
        <p:spPr>
          <a:xfrm>
            <a:off x="1745777" y="5272301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83;p25">
            <a:extLst>
              <a:ext uri="{FF2B5EF4-FFF2-40B4-BE49-F238E27FC236}">
                <a16:creationId xmlns:a16="http://schemas.microsoft.com/office/drawing/2014/main" id="{46A025FA-DD4A-4582-9B45-88C9B994938D}"/>
              </a:ext>
            </a:extLst>
          </p:cNvPr>
          <p:cNvSpPr/>
          <p:nvPr/>
        </p:nvSpPr>
        <p:spPr>
          <a:xfrm>
            <a:off x="2628958" y="4668209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184;p25" descr="Datei:DHBW-Logo.svg – Wikipedia">
            <a:extLst>
              <a:ext uri="{FF2B5EF4-FFF2-40B4-BE49-F238E27FC236}">
                <a16:creationId xmlns:a16="http://schemas.microsoft.com/office/drawing/2014/main" id="{CD237C86-2D96-494B-8498-20720BC62DC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23" y="4354984"/>
            <a:ext cx="633383" cy="27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5;p25" descr="News | Observatorio ORACLE | Observatorio Regional de Calidad y Equidad de  la Educación Superior en Latinoamérica">
            <a:extLst>
              <a:ext uri="{FF2B5EF4-FFF2-40B4-BE49-F238E27FC236}">
                <a16:creationId xmlns:a16="http://schemas.microsoft.com/office/drawing/2014/main" id="{ED157A6D-5860-45D1-832F-1C32BEDB4E90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901" y="4313830"/>
            <a:ext cx="963304" cy="68475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86;p25">
            <a:extLst>
              <a:ext uri="{FF2B5EF4-FFF2-40B4-BE49-F238E27FC236}">
                <a16:creationId xmlns:a16="http://schemas.microsoft.com/office/drawing/2014/main" id="{D9D2B8FF-B428-4CFB-829F-15F6BAE22318}"/>
              </a:ext>
            </a:extLst>
          </p:cNvPr>
          <p:cNvSpPr/>
          <p:nvPr/>
        </p:nvSpPr>
        <p:spPr>
          <a:xfrm>
            <a:off x="3034743" y="4824281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87;p25">
            <a:extLst>
              <a:ext uri="{FF2B5EF4-FFF2-40B4-BE49-F238E27FC236}">
                <a16:creationId xmlns:a16="http://schemas.microsoft.com/office/drawing/2014/main" id="{85B05768-D3D7-43EC-9C11-5451E5CCE9FC}"/>
              </a:ext>
            </a:extLst>
          </p:cNvPr>
          <p:cNvSpPr/>
          <p:nvPr/>
        </p:nvSpPr>
        <p:spPr>
          <a:xfrm>
            <a:off x="3969342" y="2890817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188;p25" descr="Savonia University of Applied Sciences en Kuopio, Finlandia">
            <a:extLst>
              <a:ext uri="{FF2B5EF4-FFF2-40B4-BE49-F238E27FC236}">
                <a16:creationId xmlns:a16="http://schemas.microsoft.com/office/drawing/2014/main" id="{C1610207-E605-4610-8E98-0EA51CF07102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684" y="2835664"/>
            <a:ext cx="613076" cy="26454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91;p25">
            <a:extLst>
              <a:ext uri="{FF2B5EF4-FFF2-40B4-BE49-F238E27FC236}">
                <a16:creationId xmlns:a16="http://schemas.microsoft.com/office/drawing/2014/main" id="{9F7E88CE-064F-4899-9C7F-37AAA36366D3}"/>
              </a:ext>
            </a:extLst>
          </p:cNvPr>
          <p:cNvSpPr/>
          <p:nvPr/>
        </p:nvSpPr>
        <p:spPr>
          <a:xfrm>
            <a:off x="1931212" y="5215379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92;p25">
            <a:extLst>
              <a:ext uri="{FF2B5EF4-FFF2-40B4-BE49-F238E27FC236}">
                <a16:creationId xmlns:a16="http://schemas.microsoft.com/office/drawing/2014/main" id="{AAFBE478-191C-4EB0-A348-AA57F0411D7B}"/>
              </a:ext>
            </a:extLst>
          </p:cNvPr>
          <p:cNvSpPr/>
          <p:nvPr/>
        </p:nvSpPr>
        <p:spPr>
          <a:xfrm>
            <a:off x="3348155" y="4868287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93;p25">
            <a:extLst>
              <a:ext uri="{FF2B5EF4-FFF2-40B4-BE49-F238E27FC236}">
                <a16:creationId xmlns:a16="http://schemas.microsoft.com/office/drawing/2014/main" id="{68E496E9-1C91-47B3-AD94-3585111F46DA}"/>
              </a:ext>
            </a:extLst>
          </p:cNvPr>
          <p:cNvSpPr/>
          <p:nvPr/>
        </p:nvSpPr>
        <p:spPr>
          <a:xfrm>
            <a:off x="3282616" y="4132055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94;p25">
            <a:extLst>
              <a:ext uri="{FF2B5EF4-FFF2-40B4-BE49-F238E27FC236}">
                <a16:creationId xmlns:a16="http://schemas.microsoft.com/office/drawing/2014/main" id="{FD2CE4A6-36B4-4282-9644-E1CFC709D9D7}"/>
              </a:ext>
            </a:extLst>
          </p:cNvPr>
          <p:cNvSpPr/>
          <p:nvPr/>
        </p:nvSpPr>
        <p:spPr>
          <a:xfrm>
            <a:off x="3747162" y="5992070"/>
            <a:ext cx="80790" cy="771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197;p25" descr="WBL Accelerator - mcast">
            <a:extLst>
              <a:ext uri="{FF2B5EF4-FFF2-40B4-BE49-F238E27FC236}">
                <a16:creationId xmlns:a16="http://schemas.microsoft.com/office/drawing/2014/main" id="{B1B111AA-8E6D-454A-A1B5-9E86824775BD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071" y="5969857"/>
            <a:ext cx="798712" cy="22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98;p25" descr="Ubicación y empleados actuales y anteriores de ESTIA | LinkedIn">
            <a:extLst>
              <a:ext uri="{FF2B5EF4-FFF2-40B4-BE49-F238E27FC236}">
                <a16:creationId xmlns:a16="http://schemas.microsoft.com/office/drawing/2014/main" id="{6515D4FD-5F74-4920-9C3C-3093C574176B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685" y="4824281"/>
            <a:ext cx="388216" cy="38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99;p25" descr="PAE">
            <a:extLst>
              <a:ext uri="{FF2B5EF4-FFF2-40B4-BE49-F238E27FC236}">
                <a16:creationId xmlns:a16="http://schemas.microsoft.com/office/drawing/2014/main" id="{3DEFA458-9DA3-4A01-9716-4AB396608A58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857" y="4900869"/>
            <a:ext cx="442012" cy="35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1;p25">
            <a:extLst>
              <a:ext uri="{FF2B5EF4-FFF2-40B4-BE49-F238E27FC236}">
                <a16:creationId xmlns:a16="http://schemas.microsoft.com/office/drawing/2014/main" id="{90F8C5D3-0E2A-4906-B1E4-FA3252CA6DDF}"/>
              </a:ext>
            </a:extLst>
          </p:cNvPr>
          <p:cNvPicPr preferRelativeResize="0"/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52" y="5156652"/>
            <a:ext cx="994825" cy="23129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02;p25">
            <a:extLst>
              <a:ext uri="{FF2B5EF4-FFF2-40B4-BE49-F238E27FC236}">
                <a16:creationId xmlns:a16="http://schemas.microsoft.com/office/drawing/2014/main" id="{470FE9FA-968E-4FE7-9A70-504545F43A82}"/>
              </a:ext>
            </a:extLst>
          </p:cNvPr>
          <p:cNvSpPr/>
          <p:nvPr/>
        </p:nvSpPr>
        <p:spPr>
          <a:xfrm>
            <a:off x="3034743" y="5052881"/>
            <a:ext cx="80700" cy="771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13DF260A-60E4-490B-9B37-EF4615895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86" y="4020588"/>
            <a:ext cx="363276" cy="363276"/>
          </a:xfrm>
          <a:prstGeom prst="rect">
            <a:avLst/>
          </a:prstGeom>
        </p:spPr>
      </p:pic>
      <p:graphicFrame>
        <p:nvGraphicFramePr>
          <p:cNvPr id="38" name="Google Shape;200;p25">
            <a:extLst>
              <a:ext uri="{FF2B5EF4-FFF2-40B4-BE49-F238E27FC236}">
                <a16:creationId xmlns:a16="http://schemas.microsoft.com/office/drawing/2014/main" id="{40670B9D-1F49-491F-AF59-CDDBC0D63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855932"/>
              </p:ext>
            </p:extLst>
          </p:nvPr>
        </p:nvGraphicFramePr>
        <p:xfrm>
          <a:off x="5503618" y="1589776"/>
          <a:ext cx="3178056" cy="2971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96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1" u="none" strike="noStrike" cap="none"/>
                        <a:t>Partner Name</a:t>
                      </a:r>
                      <a:endParaRPr sz="900" b="1" u="none" strike="noStrike" cap="none"/>
                    </a:p>
                  </a:txBody>
                  <a:tcPr marL="91450" marR="91450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1" u="none" strike="noStrike" cap="none"/>
                        <a:t>Country</a:t>
                      </a:r>
                      <a:endParaRPr sz="900" b="1" u="none" strike="noStrike" cap="none"/>
                    </a:p>
                  </a:txBody>
                  <a:tcPr marL="91450" marR="91450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1" u="none" strike="noStrike" cap="none"/>
                        <a:t>Type of partner</a:t>
                      </a:r>
                      <a:endParaRPr sz="900" b="1" u="none" strike="noStrike" cap="none"/>
                    </a:p>
                  </a:txBody>
                  <a:tcPr marL="91450" marR="91450" marT="45725" marB="457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Mondragon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Unibertsitatea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(MU)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Partner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Duale Hochschule Baden-Württemberg (DHBW)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Partner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FH JOANNEUM  (FHJ)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Partner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Savonia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UAS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Partner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ESTIA Institute </a:t>
                      </a: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Technology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Partner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 von Neumann University (JNU)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Partner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 University College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HR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</a:t>
                      </a:r>
                      <a:r>
                        <a:rPr lang="de-DE" sz="9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Partner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Malta College of Arts, Science and Technology (MCAST)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Partner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Koszalin Technological University (KTU)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de-DE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</a:t>
                      </a:r>
                      <a:r>
                        <a:rPr lang="de-DE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Partner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7522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9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Microcredentials</a:t>
            </a:r>
            <a:r>
              <a:rPr lang="de-AT" dirty="0"/>
              <a:t>?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6FF29D0-F29A-48A9-ADD5-68A7436EDACC}"/>
              </a:ext>
            </a:extLst>
          </p:cNvPr>
          <p:cNvSpPr txBox="1">
            <a:spLocks/>
          </p:cNvSpPr>
          <p:nvPr/>
        </p:nvSpPr>
        <p:spPr>
          <a:xfrm>
            <a:off x="457199" y="1097279"/>
            <a:ext cx="8175171" cy="4676503"/>
          </a:xfrm>
          <a:prstGeom prst="rect">
            <a:avLst/>
          </a:prstGeom>
        </p:spPr>
        <p:txBody>
          <a:bodyPr spcFirstLastPara="1" vert="horz" wrap="square" lIns="121856" tIns="60911" rIns="121856" bIns="60911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1421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GB" altLang="de-DE" b="1" dirty="0">
                <a:latin typeface="Generis Sans Com" panose="020B0506040503020204" pitchFamily="34" charset="0"/>
              </a:rPr>
              <a:t>The European community started a strong focus on </a:t>
            </a:r>
          </a:p>
          <a:p>
            <a:pPr defTabSz="91421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GB" altLang="de-DE" b="1" dirty="0">
                <a:latin typeface="Generis Sans Com" panose="020B0506040503020204" pitchFamily="34" charset="0"/>
              </a:rPr>
              <a:t>	- cooperation, </a:t>
            </a:r>
          </a:p>
          <a:p>
            <a:pPr defTabSz="91421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GB" altLang="de-DE" b="1" dirty="0">
                <a:latin typeface="Generis Sans Com" panose="020B0506040503020204" pitchFamily="34" charset="0"/>
              </a:rPr>
              <a:t>	- flexible learning (individualized) paths, </a:t>
            </a:r>
          </a:p>
          <a:p>
            <a:pPr defTabSz="91421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GB" altLang="de-DE" b="1" dirty="0">
                <a:latin typeface="Generis Sans Com" panose="020B0506040503020204" pitchFamily="34" charset="0"/>
              </a:rPr>
              <a:t>	- modular course designs and </a:t>
            </a:r>
          </a:p>
          <a:p>
            <a:pPr defTabSz="91421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GB" altLang="de-DE" b="1" dirty="0">
                <a:latin typeface="Generis Sans Com" panose="020B0506040503020204" pitchFamily="34" charset="0"/>
              </a:rPr>
              <a:t>	- micro-credentials</a:t>
            </a:r>
          </a:p>
          <a:p>
            <a:pPr defTabSz="91421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de-DE" altLang="de-DE" b="1" dirty="0">
                <a:latin typeface="Generis Sans Com" panose="020B0506040503020204" pitchFamily="34" charset="0"/>
              </a:rPr>
              <a:t> </a:t>
            </a:r>
          </a:p>
          <a:p>
            <a:pPr defTabSz="914217" eaLnBrk="0" fontAlgn="base" hangingPunct="0">
              <a:spcAft>
                <a:spcPct val="0"/>
              </a:spcAft>
            </a:pPr>
            <a:endParaRPr lang="de-DE" altLang="de-DE" b="1" dirty="0">
              <a:latin typeface="Generis Sans Com" panose="020B0506040503020204" pitchFamily="34" charset="0"/>
            </a:endParaRPr>
          </a:p>
          <a:p>
            <a:pPr defTabSz="914217" eaLnBrk="0" fontAlgn="base" hangingPunct="0">
              <a:spcAft>
                <a:spcPct val="0"/>
              </a:spcAft>
            </a:pPr>
            <a:endParaRPr lang="de-DE" altLang="de-DE" b="1" dirty="0">
              <a:latin typeface="Generis Sans Com" panose="020B0506040503020204" pitchFamily="34" charset="0"/>
            </a:endParaRPr>
          </a:p>
          <a:p>
            <a:pPr defTabSz="914217" eaLnBrk="0" fontAlgn="base" hangingPunct="0">
              <a:spcAft>
                <a:spcPct val="0"/>
              </a:spcAft>
            </a:pPr>
            <a:endParaRPr lang="de-DE" altLang="de-DE" b="1" dirty="0">
              <a:latin typeface="Generis Sans Com" panose="020B050604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8443258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- </a:t>
            </a:r>
            <a:r>
              <a:rPr lang="de-AT" dirty="0"/>
              <a:t>The </a:t>
            </a:r>
            <a:r>
              <a:rPr lang="de-AT" dirty="0" err="1"/>
              <a:t>strategic</a:t>
            </a:r>
            <a:r>
              <a:rPr lang="de-AT" dirty="0"/>
              <a:t> </a:t>
            </a:r>
            <a:r>
              <a:rPr lang="de-AT" dirty="0" err="1"/>
              <a:t>triangle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FD828E-8C93-454A-A76F-28FA0C5C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"/>
          <a:stretch/>
        </p:blipFill>
        <p:spPr>
          <a:xfrm>
            <a:off x="533405" y="975503"/>
            <a:ext cx="8151774" cy="468299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CE9BBA8-9B61-4085-996D-77325E421CFF}"/>
              </a:ext>
            </a:extLst>
          </p:cNvPr>
          <p:cNvGrpSpPr/>
          <p:nvPr/>
        </p:nvGrpSpPr>
        <p:grpSpPr>
          <a:xfrm>
            <a:off x="1374651" y="2229495"/>
            <a:ext cx="6534615" cy="3429003"/>
            <a:chOff x="2669752" y="2592261"/>
            <a:chExt cx="6534615" cy="342900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8BB049D-7D55-4A1C-9276-7D6F0B21E4A1}"/>
                </a:ext>
              </a:extLst>
            </p:cNvPr>
            <p:cNvSpPr/>
            <p:nvPr/>
          </p:nvSpPr>
          <p:spPr>
            <a:xfrm>
              <a:off x="2669752" y="2592261"/>
              <a:ext cx="6534615" cy="342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FAA867F-ED58-4F1E-B04E-29EAA79E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247" y="2635468"/>
              <a:ext cx="2424750" cy="2849623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7E8C653-CBDD-47EA-9A18-5605B518F7BA}"/>
              </a:ext>
            </a:extLst>
          </p:cNvPr>
          <p:cNvGrpSpPr/>
          <p:nvPr/>
        </p:nvGrpSpPr>
        <p:grpSpPr>
          <a:xfrm>
            <a:off x="1270143" y="1544190"/>
            <a:ext cx="5978018" cy="3345959"/>
            <a:chOff x="3071197" y="2141789"/>
            <a:chExt cx="5978018" cy="3345959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447DEE4-8D0D-4224-AA84-7E35C7734EB4}"/>
                </a:ext>
              </a:extLst>
            </p:cNvPr>
            <p:cNvSpPr txBox="1"/>
            <p:nvPr/>
          </p:nvSpPr>
          <p:spPr>
            <a:xfrm>
              <a:off x="5539842" y="2141789"/>
              <a:ext cx="1212222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Student</a:t>
              </a:r>
              <a:endParaRPr lang="de-AT" sz="2400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41252C7-50C6-4AD1-BA04-D1D47263F782}"/>
                </a:ext>
              </a:extLst>
            </p:cNvPr>
            <p:cNvSpPr txBox="1"/>
            <p:nvPr/>
          </p:nvSpPr>
          <p:spPr>
            <a:xfrm>
              <a:off x="3071197" y="5013373"/>
              <a:ext cx="146177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University</a:t>
              </a:r>
              <a:endParaRPr lang="de-AT" sz="2400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CAE8D7A-97BC-4BB9-A1AD-3856CFF21C1E}"/>
                </a:ext>
              </a:extLst>
            </p:cNvPr>
            <p:cNvSpPr txBox="1"/>
            <p:nvPr/>
          </p:nvSpPr>
          <p:spPr>
            <a:xfrm>
              <a:off x="7643160" y="5026083"/>
              <a:ext cx="140605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Company</a:t>
              </a:r>
              <a:endParaRPr lang="de-A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2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8443258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 </a:t>
            </a:r>
            <a:r>
              <a:rPr lang="sr-Latn-RS" dirty="0"/>
              <a:t>- </a:t>
            </a:r>
            <a:r>
              <a:rPr lang="de-AT" dirty="0"/>
              <a:t>The </a:t>
            </a:r>
            <a:r>
              <a:rPr lang="de-AT" dirty="0" err="1"/>
              <a:t>strategic</a:t>
            </a:r>
            <a:r>
              <a:rPr lang="de-AT" dirty="0"/>
              <a:t> </a:t>
            </a:r>
            <a:r>
              <a:rPr lang="de-AT" dirty="0" err="1"/>
              <a:t>triangle</a:t>
            </a:r>
            <a:r>
              <a:rPr lang="de-AT" dirty="0"/>
              <a:t>  =&gt;</a:t>
            </a:r>
            <a:r>
              <a:rPr lang="de-AT" dirty="0" err="1"/>
              <a:t>stakeholder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FA5EC3B2-0EC1-4B3B-9B1C-8F9945276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4431" y="4558033"/>
            <a:ext cx="2142122" cy="136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624AF7CB-F9B8-4AEB-BF48-3362E5063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" y="4434520"/>
            <a:ext cx="2260363" cy="136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3F04DFD4-1A34-47B8-AB5C-703F31DBE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57" y="1243052"/>
            <a:ext cx="3089513" cy="1147054"/>
          </a:xfrm>
          <a:prstGeom prst="rect">
            <a:avLst/>
          </a:prstGeom>
        </p:spPr>
      </p:pic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4A7199EC-5ADD-484B-A06E-0AE1AADAE23F}"/>
              </a:ext>
            </a:extLst>
          </p:cNvPr>
          <p:cNvSpPr/>
          <p:nvPr/>
        </p:nvSpPr>
        <p:spPr>
          <a:xfrm>
            <a:off x="3406542" y="2444522"/>
            <a:ext cx="2365054" cy="2365054"/>
          </a:xfrm>
          <a:custGeom>
            <a:avLst/>
            <a:gdLst>
              <a:gd name="connsiteX0" fmla="*/ 0 w 2365054"/>
              <a:gd name="connsiteY0" fmla="*/ 1182527 h 2365054"/>
              <a:gd name="connsiteX1" fmla="*/ 1182527 w 2365054"/>
              <a:gd name="connsiteY1" fmla="*/ 0 h 2365054"/>
              <a:gd name="connsiteX2" fmla="*/ 2365054 w 2365054"/>
              <a:gd name="connsiteY2" fmla="*/ 1182527 h 2365054"/>
              <a:gd name="connsiteX3" fmla="*/ 1182527 w 2365054"/>
              <a:gd name="connsiteY3" fmla="*/ 2365054 h 2365054"/>
              <a:gd name="connsiteX4" fmla="*/ 0 w 2365054"/>
              <a:gd name="connsiteY4" fmla="*/ 1182527 h 236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054" h="2365054">
                <a:moveTo>
                  <a:pt x="0" y="1182527"/>
                </a:moveTo>
                <a:cubicBezTo>
                  <a:pt x="0" y="529435"/>
                  <a:pt x="529435" y="0"/>
                  <a:pt x="1182527" y="0"/>
                </a:cubicBezTo>
                <a:cubicBezTo>
                  <a:pt x="1835619" y="0"/>
                  <a:pt x="2365054" y="529435"/>
                  <a:pt x="2365054" y="1182527"/>
                </a:cubicBezTo>
                <a:cubicBezTo>
                  <a:pt x="2365054" y="1835619"/>
                  <a:pt x="1835619" y="2365054"/>
                  <a:pt x="1182527" y="2365054"/>
                </a:cubicBezTo>
                <a:cubicBezTo>
                  <a:pt x="529435" y="2365054"/>
                  <a:pt x="0" y="1835619"/>
                  <a:pt x="0" y="118252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5340" tIns="413885" rIns="315341" bIns="8868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Knowledge acquired</a:t>
            </a:r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0556AE8F-6512-4163-9132-7ADA4DE55C8E}"/>
              </a:ext>
            </a:extLst>
          </p:cNvPr>
          <p:cNvSpPr/>
          <p:nvPr/>
        </p:nvSpPr>
        <p:spPr>
          <a:xfrm>
            <a:off x="4327779" y="3935322"/>
            <a:ext cx="2365054" cy="2365054"/>
          </a:xfrm>
          <a:custGeom>
            <a:avLst/>
            <a:gdLst>
              <a:gd name="connsiteX0" fmla="*/ 0 w 2365054"/>
              <a:gd name="connsiteY0" fmla="*/ 1182527 h 2365054"/>
              <a:gd name="connsiteX1" fmla="*/ 1182527 w 2365054"/>
              <a:gd name="connsiteY1" fmla="*/ 0 h 2365054"/>
              <a:gd name="connsiteX2" fmla="*/ 2365054 w 2365054"/>
              <a:gd name="connsiteY2" fmla="*/ 1182527 h 2365054"/>
              <a:gd name="connsiteX3" fmla="*/ 1182527 w 2365054"/>
              <a:gd name="connsiteY3" fmla="*/ 2365054 h 2365054"/>
              <a:gd name="connsiteX4" fmla="*/ 0 w 2365054"/>
              <a:gd name="connsiteY4" fmla="*/ 1182527 h 236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054" h="2365054">
                <a:moveTo>
                  <a:pt x="0" y="1182527"/>
                </a:moveTo>
                <a:cubicBezTo>
                  <a:pt x="0" y="529435"/>
                  <a:pt x="529435" y="0"/>
                  <a:pt x="1182527" y="0"/>
                </a:cubicBezTo>
                <a:cubicBezTo>
                  <a:pt x="1835619" y="0"/>
                  <a:pt x="2365054" y="529435"/>
                  <a:pt x="2365054" y="1182527"/>
                </a:cubicBezTo>
                <a:cubicBezTo>
                  <a:pt x="2365054" y="1835619"/>
                  <a:pt x="1835619" y="2365054"/>
                  <a:pt x="1182527" y="2365054"/>
                </a:cubicBezTo>
                <a:cubicBezTo>
                  <a:pt x="529435" y="2365054"/>
                  <a:pt x="0" y="1835619"/>
                  <a:pt x="0" y="118252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23313" tIns="610973" rIns="222709" bIns="45330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Knowledge expected</a:t>
            </a:r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78C9D6D3-D795-43BE-B7AB-68F5FE13971A}"/>
              </a:ext>
            </a:extLst>
          </p:cNvPr>
          <p:cNvSpPr/>
          <p:nvPr/>
        </p:nvSpPr>
        <p:spPr>
          <a:xfrm>
            <a:off x="2446427" y="3935322"/>
            <a:ext cx="2365054" cy="2365054"/>
          </a:xfrm>
          <a:custGeom>
            <a:avLst/>
            <a:gdLst>
              <a:gd name="connsiteX0" fmla="*/ 0 w 2365054"/>
              <a:gd name="connsiteY0" fmla="*/ 1182527 h 2365054"/>
              <a:gd name="connsiteX1" fmla="*/ 1182527 w 2365054"/>
              <a:gd name="connsiteY1" fmla="*/ 0 h 2365054"/>
              <a:gd name="connsiteX2" fmla="*/ 2365054 w 2365054"/>
              <a:gd name="connsiteY2" fmla="*/ 1182527 h 2365054"/>
              <a:gd name="connsiteX3" fmla="*/ 1182527 w 2365054"/>
              <a:gd name="connsiteY3" fmla="*/ 2365054 h 2365054"/>
              <a:gd name="connsiteX4" fmla="*/ 0 w 2365054"/>
              <a:gd name="connsiteY4" fmla="*/ 1182527 h 236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054" h="2365054">
                <a:moveTo>
                  <a:pt x="0" y="1182527"/>
                </a:moveTo>
                <a:cubicBezTo>
                  <a:pt x="0" y="529435"/>
                  <a:pt x="529435" y="0"/>
                  <a:pt x="1182527" y="0"/>
                </a:cubicBezTo>
                <a:cubicBezTo>
                  <a:pt x="1835619" y="0"/>
                  <a:pt x="2365054" y="529435"/>
                  <a:pt x="2365054" y="1182527"/>
                </a:cubicBezTo>
                <a:cubicBezTo>
                  <a:pt x="2365054" y="1835619"/>
                  <a:pt x="1835619" y="2365054"/>
                  <a:pt x="1182527" y="2365054"/>
                </a:cubicBezTo>
                <a:cubicBezTo>
                  <a:pt x="529435" y="2365054"/>
                  <a:pt x="0" y="1835619"/>
                  <a:pt x="0" y="118252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2709" tIns="610973" rIns="723313" bIns="45330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Knowledge provided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1C35027-2042-4346-8E4F-13FBC1005F63}"/>
              </a:ext>
            </a:extLst>
          </p:cNvPr>
          <p:cNvSpPr txBox="1"/>
          <p:nvPr/>
        </p:nvSpPr>
        <p:spPr>
          <a:xfrm rot="20706305">
            <a:off x="753984" y="2842715"/>
            <a:ext cx="2662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Stakeholder</a:t>
            </a:r>
            <a:endParaRPr lang="de-AT" sz="40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C905C0E-9250-418B-9800-3AFF656828AB}"/>
              </a:ext>
            </a:extLst>
          </p:cNvPr>
          <p:cNvSpPr txBox="1"/>
          <p:nvPr/>
        </p:nvSpPr>
        <p:spPr>
          <a:xfrm rot="878828">
            <a:off x="6309285" y="2884043"/>
            <a:ext cx="2776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000">
                <a:solidFill>
                  <a:srgbClr val="00AFCB"/>
                </a:solidFill>
              </a:defRPr>
            </a:lvl1pPr>
          </a:lstStyle>
          <a:p>
            <a:r>
              <a:rPr lang="de-DE" dirty="0" err="1">
                <a:solidFill>
                  <a:schemeClr val="tx1"/>
                </a:solidFill>
              </a:rPr>
              <a:t>Perspectives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00229779-EBF7-43EB-9466-CCB648E41181}"/>
              </a:ext>
            </a:extLst>
          </p:cNvPr>
          <p:cNvSpPr/>
          <p:nvPr/>
        </p:nvSpPr>
        <p:spPr>
          <a:xfrm>
            <a:off x="3386466" y="3280163"/>
            <a:ext cx="2364633" cy="1936273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3A6FEFE-6D6E-4016-BAD3-11B1221D45CE}"/>
              </a:ext>
            </a:extLst>
          </p:cNvPr>
          <p:cNvGrpSpPr/>
          <p:nvPr/>
        </p:nvGrpSpPr>
        <p:grpSpPr>
          <a:xfrm>
            <a:off x="3028434" y="2257081"/>
            <a:ext cx="3130629" cy="2623779"/>
            <a:chOff x="3028434" y="2257081"/>
            <a:chExt cx="3130629" cy="2623779"/>
          </a:xfrm>
        </p:grpSpPr>
        <p:sp>
          <p:nvSpPr>
            <p:cNvPr id="9" name="Google Shape;512;p47">
              <a:extLst>
                <a:ext uri="{FF2B5EF4-FFF2-40B4-BE49-F238E27FC236}">
                  <a16:creationId xmlns:a16="http://schemas.microsoft.com/office/drawing/2014/main" id="{CC6F26AA-F5C5-43C3-8496-07487C00D0B8}"/>
                </a:ext>
              </a:extLst>
            </p:cNvPr>
            <p:cNvSpPr/>
            <p:nvPr/>
          </p:nvSpPr>
          <p:spPr>
            <a:xfrm>
              <a:off x="3028434" y="2257081"/>
              <a:ext cx="3130629" cy="262377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>
              <a:solidFill>
                <a:srgbClr val="B08F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2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54;p47">
              <a:extLst>
                <a:ext uri="{FF2B5EF4-FFF2-40B4-BE49-F238E27FC236}">
                  <a16:creationId xmlns:a16="http://schemas.microsoft.com/office/drawing/2014/main" id="{4762BB1E-AFBB-4EFC-B17B-B9227A28540F}"/>
                </a:ext>
              </a:extLst>
            </p:cNvPr>
            <p:cNvSpPr txBox="1"/>
            <p:nvPr/>
          </p:nvSpPr>
          <p:spPr>
            <a:xfrm rot="18187319">
              <a:off x="3234635" y="3085713"/>
              <a:ext cx="909886" cy="27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59" b="0" i="1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Modularity</a:t>
              </a:r>
              <a:endParaRPr sz="1159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55;p47">
              <a:extLst>
                <a:ext uri="{FF2B5EF4-FFF2-40B4-BE49-F238E27FC236}">
                  <a16:creationId xmlns:a16="http://schemas.microsoft.com/office/drawing/2014/main" id="{0D59D563-FA52-4BDD-AFAF-C74543BDDDF1}"/>
                </a:ext>
              </a:extLst>
            </p:cNvPr>
            <p:cNvSpPr txBox="1"/>
            <p:nvPr/>
          </p:nvSpPr>
          <p:spPr>
            <a:xfrm>
              <a:off x="4286438" y="4430252"/>
              <a:ext cx="909886" cy="27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59" b="0" i="1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Flexibility</a:t>
              </a:r>
              <a:endParaRPr sz="1159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56;p47">
              <a:extLst>
                <a:ext uri="{FF2B5EF4-FFF2-40B4-BE49-F238E27FC236}">
                  <a16:creationId xmlns:a16="http://schemas.microsoft.com/office/drawing/2014/main" id="{46BE1FD2-BD79-4189-8684-6BC59748BD54}"/>
                </a:ext>
              </a:extLst>
            </p:cNvPr>
            <p:cNvSpPr txBox="1"/>
            <p:nvPr/>
          </p:nvSpPr>
          <p:spPr>
            <a:xfrm rot="3447991">
              <a:off x="4935709" y="3064261"/>
              <a:ext cx="1127354" cy="27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59" b="0" i="1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Customization</a:t>
              </a:r>
              <a:endParaRPr sz="1159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8443258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</a:t>
            </a:r>
            <a:r>
              <a:rPr lang="de-AT" dirty="0" err="1"/>
              <a:t>collaboration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strategic</a:t>
            </a:r>
            <a:r>
              <a:rPr lang="de-AT" dirty="0"/>
              <a:t> </a:t>
            </a:r>
            <a:r>
              <a:rPr lang="de-AT" dirty="0" err="1"/>
              <a:t>triangle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36F78460-3C16-479F-BDE7-E46938B9E17A}"/>
              </a:ext>
            </a:extLst>
          </p:cNvPr>
          <p:cNvGrpSpPr/>
          <p:nvPr/>
        </p:nvGrpSpPr>
        <p:grpSpPr>
          <a:xfrm>
            <a:off x="3713556" y="1071933"/>
            <a:ext cx="1843555" cy="1445863"/>
            <a:chOff x="3713556" y="1071933"/>
            <a:chExt cx="1843555" cy="1445863"/>
          </a:xfrm>
        </p:grpSpPr>
        <p:sp>
          <p:nvSpPr>
            <p:cNvPr id="11" name="Google Shape;515;p47">
              <a:extLst>
                <a:ext uri="{FF2B5EF4-FFF2-40B4-BE49-F238E27FC236}">
                  <a16:creationId xmlns:a16="http://schemas.microsoft.com/office/drawing/2014/main" id="{F4D28182-40EA-412C-A721-628A09323FC7}"/>
                </a:ext>
              </a:extLst>
            </p:cNvPr>
            <p:cNvSpPr/>
            <p:nvPr/>
          </p:nvSpPr>
          <p:spPr>
            <a:xfrm>
              <a:off x="3713556" y="1071933"/>
              <a:ext cx="1843555" cy="1445863"/>
            </a:xfrm>
            <a:prstGeom prst="ellipse">
              <a:avLst/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62AC02C8-2CD0-4C75-8E03-E7C063FE0DB0}"/>
                </a:ext>
              </a:extLst>
            </p:cNvPr>
            <p:cNvGrpSpPr/>
            <p:nvPr/>
          </p:nvGrpSpPr>
          <p:grpSpPr>
            <a:xfrm>
              <a:off x="3945465" y="1131623"/>
              <a:ext cx="1385533" cy="1096429"/>
              <a:chOff x="3945465" y="1131623"/>
              <a:chExt cx="1385533" cy="1096429"/>
            </a:xfrm>
          </p:grpSpPr>
          <p:sp>
            <p:nvSpPr>
              <p:cNvPr id="13" name="Google Shape;517;p47">
                <a:extLst>
                  <a:ext uri="{FF2B5EF4-FFF2-40B4-BE49-F238E27FC236}">
                    <a16:creationId xmlns:a16="http://schemas.microsoft.com/office/drawing/2014/main" id="{11CD524B-D965-40D2-AE5A-84C7657F1E08}"/>
                  </a:ext>
                </a:extLst>
              </p:cNvPr>
              <p:cNvSpPr txBox="1"/>
              <p:nvPr/>
            </p:nvSpPr>
            <p:spPr>
              <a:xfrm>
                <a:off x="3945465" y="1131623"/>
                <a:ext cx="1385533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0" i="1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Self</a:t>
                </a:r>
                <a:r>
                  <a:rPr lang="de-DE" sz="1200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0" i="1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development</a:t>
                </a:r>
                <a:endParaRPr sz="1200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18;p47">
                <a:extLst>
                  <a:ext uri="{FF2B5EF4-FFF2-40B4-BE49-F238E27FC236}">
                    <a16:creationId xmlns:a16="http://schemas.microsoft.com/office/drawing/2014/main" id="{A1E7D833-BAC9-4CB9-8F49-5B456F45629F}"/>
                  </a:ext>
                </a:extLst>
              </p:cNvPr>
              <p:cNvSpPr txBox="1"/>
              <p:nvPr/>
            </p:nvSpPr>
            <p:spPr>
              <a:xfrm>
                <a:off x="4015573" y="1605061"/>
                <a:ext cx="1262433" cy="622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724" b="1" i="0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Students</a:t>
                </a:r>
                <a:r>
                  <a:rPr lang="de-DE" sz="1724" b="1" i="0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 / </a:t>
                </a:r>
                <a:endParaRPr dirty="0"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724" b="1" i="0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Employee</a:t>
                </a:r>
                <a:endParaRPr dirty="0"/>
              </a:p>
            </p:txBody>
          </p:sp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6FDB6C2-045D-4622-AA2D-E8E5DEACDB2E}"/>
              </a:ext>
            </a:extLst>
          </p:cNvPr>
          <p:cNvGrpSpPr/>
          <p:nvPr/>
        </p:nvGrpSpPr>
        <p:grpSpPr>
          <a:xfrm>
            <a:off x="5648706" y="3911094"/>
            <a:ext cx="1934458" cy="1407553"/>
            <a:chOff x="5648706" y="3911094"/>
            <a:chExt cx="1934458" cy="1407553"/>
          </a:xfrm>
        </p:grpSpPr>
        <p:sp>
          <p:nvSpPr>
            <p:cNvPr id="49" name="Google Shape;514;p47">
              <a:extLst>
                <a:ext uri="{FF2B5EF4-FFF2-40B4-BE49-F238E27FC236}">
                  <a16:creationId xmlns:a16="http://schemas.microsoft.com/office/drawing/2014/main" id="{50B92680-A59B-4A05-BE84-3B0BF67A78A8}"/>
                </a:ext>
              </a:extLst>
            </p:cNvPr>
            <p:cNvSpPr/>
            <p:nvPr/>
          </p:nvSpPr>
          <p:spPr>
            <a:xfrm>
              <a:off x="5729065" y="3911094"/>
              <a:ext cx="1775364" cy="1407553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E71ED714-9D17-4660-BCEC-0873B4ED2716}"/>
                </a:ext>
              </a:extLst>
            </p:cNvPr>
            <p:cNvGrpSpPr/>
            <p:nvPr/>
          </p:nvGrpSpPr>
          <p:grpSpPr>
            <a:xfrm>
              <a:off x="5648706" y="3975946"/>
              <a:ext cx="1934458" cy="1205853"/>
              <a:chOff x="5666124" y="3977044"/>
              <a:chExt cx="1934458" cy="1205853"/>
            </a:xfrm>
          </p:grpSpPr>
          <p:sp>
            <p:nvSpPr>
              <p:cNvPr id="30" name="Google Shape;536;p47">
                <a:extLst>
                  <a:ext uri="{FF2B5EF4-FFF2-40B4-BE49-F238E27FC236}">
                    <a16:creationId xmlns:a16="http://schemas.microsoft.com/office/drawing/2014/main" id="{3F9F84FC-49CA-4494-AF5C-3F0C74B2D791}"/>
                  </a:ext>
                </a:extLst>
              </p:cNvPr>
              <p:cNvSpPr txBox="1"/>
              <p:nvPr/>
            </p:nvSpPr>
            <p:spPr>
              <a:xfrm>
                <a:off x="5666124" y="4415637"/>
                <a:ext cx="1934458" cy="357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724" b="1" i="0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World </a:t>
                </a:r>
                <a:r>
                  <a:rPr lang="de-DE" sz="1724" b="1" i="0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of</a:t>
                </a:r>
                <a:r>
                  <a:rPr lang="de-DE" sz="1724" b="1" i="0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 Work</a:t>
                </a:r>
                <a:endParaRPr dirty="0"/>
              </a:p>
            </p:txBody>
          </p:sp>
          <p:sp>
            <p:nvSpPr>
              <p:cNvPr id="31" name="Google Shape;537;p47">
                <a:extLst>
                  <a:ext uri="{FF2B5EF4-FFF2-40B4-BE49-F238E27FC236}">
                    <a16:creationId xmlns:a16="http://schemas.microsoft.com/office/drawing/2014/main" id="{1EC03EB6-83EF-467E-BDA4-FBEF963C93E4}"/>
                  </a:ext>
                </a:extLst>
              </p:cNvPr>
              <p:cNvSpPr txBox="1"/>
              <p:nvPr/>
            </p:nvSpPr>
            <p:spPr>
              <a:xfrm>
                <a:off x="5982131" y="4721232"/>
                <a:ext cx="13109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People</a:t>
                </a:r>
                <a:endParaRPr sz="1200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0" i="1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management</a:t>
                </a:r>
                <a:endParaRPr sz="1200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38;p47">
                <a:extLst>
                  <a:ext uri="{FF2B5EF4-FFF2-40B4-BE49-F238E27FC236}">
                    <a16:creationId xmlns:a16="http://schemas.microsoft.com/office/drawing/2014/main" id="{7DC8B793-2578-433E-A640-ABC351834535}"/>
                  </a:ext>
                </a:extLst>
              </p:cNvPr>
              <p:cNvSpPr txBox="1"/>
              <p:nvPr/>
            </p:nvSpPr>
            <p:spPr>
              <a:xfrm>
                <a:off x="5978602" y="3977044"/>
                <a:ext cx="13083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Business</a:t>
                </a:r>
                <a:endParaRPr dirty="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0" i="1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development</a:t>
                </a:r>
                <a:endParaRPr sz="1200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C20F849-62CE-4746-9BC3-04BE80187E14}"/>
              </a:ext>
            </a:extLst>
          </p:cNvPr>
          <p:cNvGrpSpPr/>
          <p:nvPr/>
        </p:nvGrpSpPr>
        <p:grpSpPr>
          <a:xfrm>
            <a:off x="3549962" y="2547128"/>
            <a:ext cx="2157722" cy="1709171"/>
            <a:chOff x="3549962" y="2547128"/>
            <a:chExt cx="2157722" cy="1709171"/>
          </a:xfrm>
        </p:grpSpPr>
        <p:sp>
          <p:nvSpPr>
            <p:cNvPr id="12" name="Google Shape;516;p47">
              <a:extLst>
                <a:ext uri="{FF2B5EF4-FFF2-40B4-BE49-F238E27FC236}">
                  <a16:creationId xmlns:a16="http://schemas.microsoft.com/office/drawing/2014/main" id="{178FD833-A8A6-467F-B7B8-114641423E44}"/>
                </a:ext>
              </a:extLst>
            </p:cNvPr>
            <p:cNvSpPr/>
            <p:nvPr/>
          </p:nvSpPr>
          <p:spPr>
            <a:xfrm>
              <a:off x="3549962" y="2547128"/>
              <a:ext cx="2157722" cy="1709171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39;p47">
              <a:extLst>
                <a:ext uri="{FF2B5EF4-FFF2-40B4-BE49-F238E27FC236}">
                  <a16:creationId xmlns:a16="http://schemas.microsoft.com/office/drawing/2014/main" id="{D4139FCF-6EA1-43E0-97B1-B6CAA53CDAF4}"/>
                </a:ext>
              </a:extLst>
            </p:cNvPr>
            <p:cNvSpPr txBox="1"/>
            <p:nvPr/>
          </p:nvSpPr>
          <p:spPr>
            <a:xfrm>
              <a:off x="4065966" y="3336795"/>
              <a:ext cx="1225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Collaboration</a:t>
              </a:r>
              <a:endParaRPr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40;p47">
              <a:extLst>
                <a:ext uri="{FF2B5EF4-FFF2-40B4-BE49-F238E27FC236}">
                  <a16:creationId xmlns:a16="http://schemas.microsoft.com/office/drawing/2014/main" id="{5DD09DE0-791A-4345-876A-151C2BA52025}"/>
                </a:ext>
              </a:extLst>
            </p:cNvPr>
            <p:cNvSpPr txBox="1"/>
            <p:nvPr/>
          </p:nvSpPr>
          <p:spPr>
            <a:xfrm>
              <a:off x="4001274" y="3622666"/>
              <a:ext cx="12737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Qualifications</a:t>
              </a:r>
              <a:endParaRPr dirty="0"/>
            </a:p>
          </p:txBody>
        </p:sp>
        <p:sp>
          <p:nvSpPr>
            <p:cNvPr id="35" name="Google Shape;541;p47">
              <a:extLst>
                <a:ext uri="{FF2B5EF4-FFF2-40B4-BE49-F238E27FC236}">
                  <a16:creationId xmlns:a16="http://schemas.microsoft.com/office/drawing/2014/main" id="{D009C6BF-928C-4F8F-BCC6-1CA9159BBDBC}"/>
                </a:ext>
              </a:extLst>
            </p:cNvPr>
            <p:cNvSpPr txBox="1"/>
            <p:nvPr/>
          </p:nvSpPr>
          <p:spPr>
            <a:xfrm>
              <a:off x="3803220" y="3873670"/>
              <a:ext cx="16642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Micro-</a:t>
              </a:r>
              <a:r>
                <a:rPr lang="de-DE" sz="12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credentials</a:t>
              </a:r>
              <a:endParaRPr sz="1654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AC059A91-D340-4360-85D3-5001C0AC7462}"/>
              </a:ext>
            </a:extLst>
          </p:cNvPr>
          <p:cNvGrpSpPr/>
          <p:nvPr/>
        </p:nvGrpSpPr>
        <p:grpSpPr>
          <a:xfrm>
            <a:off x="1850344" y="3909247"/>
            <a:ext cx="1775364" cy="1407553"/>
            <a:chOff x="1850344" y="3909247"/>
            <a:chExt cx="1775364" cy="1407553"/>
          </a:xfrm>
        </p:grpSpPr>
        <p:sp>
          <p:nvSpPr>
            <p:cNvPr id="10" name="Google Shape;514;p47">
              <a:extLst>
                <a:ext uri="{FF2B5EF4-FFF2-40B4-BE49-F238E27FC236}">
                  <a16:creationId xmlns:a16="http://schemas.microsoft.com/office/drawing/2014/main" id="{7F67A792-A275-4201-BF8E-B77094EAB5F1}"/>
                </a:ext>
              </a:extLst>
            </p:cNvPr>
            <p:cNvSpPr/>
            <p:nvPr/>
          </p:nvSpPr>
          <p:spPr>
            <a:xfrm>
              <a:off x="1850344" y="3909247"/>
              <a:ext cx="1775364" cy="14075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35;p47">
              <a:extLst>
                <a:ext uri="{FF2B5EF4-FFF2-40B4-BE49-F238E27FC236}">
                  <a16:creationId xmlns:a16="http://schemas.microsoft.com/office/drawing/2014/main" id="{986BF00B-0349-49C3-BD38-20E04304A42F}"/>
                </a:ext>
              </a:extLst>
            </p:cNvPr>
            <p:cNvSpPr txBox="1"/>
            <p:nvPr/>
          </p:nvSpPr>
          <p:spPr>
            <a:xfrm>
              <a:off x="2017747" y="4399352"/>
              <a:ext cx="1442920" cy="62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24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HE</a:t>
              </a:r>
              <a:br>
                <a:rPr lang="de-DE" sz="1724" b="1" i="0" u="none" strike="noStrike" cap="none" dirty="0">
                  <a:latin typeface="Arial"/>
                  <a:ea typeface="Arial"/>
                  <a:cs typeface="Arial"/>
                  <a:sym typeface="Arial"/>
                </a:rPr>
              </a:br>
              <a:r>
                <a:rPr lang="de-DE" sz="1724" b="1" i="0" u="none" strike="noStrike" cap="none" dirty="0" err="1">
                  <a:latin typeface="Arial"/>
                  <a:ea typeface="Arial"/>
                  <a:cs typeface="Arial"/>
                  <a:sym typeface="Arial"/>
                </a:rPr>
                <a:t>Institutions</a:t>
              </a:r>
              <a:endParaRPr sz="1488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42;p47">
              <a:extLst>
                <a:ext uri="{FF2B5EF4-FFF2-40B4-BE49-F238E27FC236}">
                  <a16:creationId xmlns:a16="http://schemas.microsoft.com/office/drawing/2014/main" id="{A95874B2-43E3-45FA-8F4E-7C47825F9282}"/>
                </a:ext>
              </a:extLst>
            </p:cNvPr>
            <p:cNvSpPr txBox="1"/>
            <p:nvPr/>
          </p:nvSpPr>
          <p:spPr>
            <a:xfrm>
              <a:off x="2141243" y="4025466"/>
              <a:ext cx="11739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0" i="1" u="none" strike="noStrike" cap="none" dirty="0" err="1">
                  <a:latin typeface="Arial"/>
                  <a:ea typeface="Arial"/>
                  <a:cs typeface="Arial"/>
                  <a:sym typeface="Arial"/>
                </a:rPr>
                <a:t>Institutions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0" i="1" u="none" strike="noStrike" cap="none" dirty="0" err="1">
                  <a:latin typeface="Arial"/>
                  <a:ea typeface="Arial"/>
                  <a:cs typeface="Arial"/>
                  <a:sym typeface="Arial"/>
                </a:rPr>
                <a:t>development</a:t>
              </a:r>
              <a:endParaRPr dirty="0"/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6B2ED8A-834C-4652-963C-3D9E98BAE42E}"/>
              </a:ext>
            </a:extLst>
          </p:cNvPr>
          <p:cNvGrpSpPr/>
          <p:nvPr/>
        </p:nvGrpSpPr>
        <p:grpSpPr>
          <a:xfrm>
            <a:off x="6163860" y="2071903"/>
            <a:ext cx="1973300" cy="1013507"/>
            <a:chOff x="5850354" y="2124155"/>
            <a:chExt cx="1973300" cy="1013507"/>
          </a:xfrm>
        </p:grpSpPr>
        <p:sp>
          <p:nvSpPr>
            <p:cNvPr id="24" name="Google Shape;529;p47">
              <a:extLst>
                <a:ext uri="{FF2B5EF4-FFF2-40B4-BE49-F238E27FC236}">
                  <a16:creationId xmlns:a16="http://schemas.microsoft.com/office/drawing/2014/main" id="{775D97D2-4571-448A-BA2C-DBE0E9C74FE4}"/>
                </a:ext>
              </a:extLst>
            </p:cNvPr>
            <p:cNvSpPr/>
            <p:nvPr/>
          </p:nvSpPr>
          <p:spPr>
            <a:xfrm rot="16200000">
              <a:off x="6212807" y="2249258"/>
              <a:ext cx="402740" cy="4742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rgbClr val="B8D7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700AFA7A-3D7B-4738-89F9-BD8A3EAF621D}"/>
                </a:ext>
              </a:extLst>
            </p:cNvPr>
            <p:cNvGrpSpPr/>
            <p:nvPr/>
          </p:nvGrpSpPr>
          <p:grpSpPr>
            <a:xfrm>
              <a:off x="5850354" y="2124155"/>
              <a:ext cx="1973300" cy="1013507"/>
              <a:chOff x="5850352" y="2141570"/>
              <a:chExt cx="1973300" cy="1013507"/>
            </a:xfrm>
          </p:grpSpPr>
          <p:sp>
            <p:nvSpPr>
              <p:cNvPr id="23" name="Google Shape;528;p47">
                <a:extLst>
                  <a:ext uri="{FF2B5EF4-FFF2-40B4-BE49-F238E27FC236}">
                    <a16:creationId xmlns:a16="http://schemas.microsoft.com/office/drawing/2014/main" id="{29E685FC-61F0-444B-A48D-E26833E0AE87}"/>
                  </a:ext>
                </a:extLst>
              </p:cNvPr>
              <p:cNvSpPr/>
              <p:nvPr/>
            </p:nvSpPr>
            <p:spPr>
              <a:xfrm>
                <a:off x="7021905" y="2306436"/>
                <a:ext cx="474267" cy="440311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30;p47">
                <a:extLst>
                  <a:ext uri="{FF2B5EF4-FFF2-40B4-BE49-F238E27FC236}">
                    <a16:creationId xmlns:a16="http://schemas.microsoft.com/office/drawing/2014/main" id="{499DE7D6-C6D2-47EB-A74A-9514E86AF038}"/>
                  </a:ext>
                </a:extLst>
              </p:cNvPr>
              <p:cNvSpPr txBox="1"/>
              <p:nvPr/>
            </p:nvSpPr>
            <p:spPr>
              <a:xfrm>
                <a:off x="6415105" y="2141570"/>
                <a:ext cx="909886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Demands</a:t>
                </a:r>
                <a:endParaRPr dirty="0"/>
              </a:p>
            </p:txBody>
          </p:sp>
          <p:sp>
            <p:nvSpPr>
              <p:cNvPr id="26" name="Google Shape;531;p47">
                <a:extLst>
                  <a:ext uri="{FF2B5EF4-FFF2-40B4-BE49-F238E27FC236}">
                    <a16:creationId xmlns:a16="http://schemas.microsoft.com/office/drawing/2014/main" id="{B1FC3FE6-A9A9-473A-BD10-E46DB9894839}"/>
                  </a:ext>
                </a:extLst>
              </p:cNvPr>
              <p:cNvSpPr txBox="1"/>
              <p:nvPr/>
            </p:nvSpPr>
            <p:spPr>
              <a:xfrm>
                <a:off x="5850352" y="2511971"/>
                <a:ext cx="638957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Skills</a:t>
                </a:r>
                <a:endParaRPr sz="1159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32;p47">
                <a:extLst>
                  <a:ext uri="{FF2B5EF4-FFF2-40B4-BE49-F238E27FC236}">
                    <a16:creationId xmlns:a16="http://schemas.microsoft.com/office/drawing/2014/main" id="{1AB2F7B2-5359-4617-8D0A-504D5505D191}"/>
                  </a:ext>
                </a:extLst>
              </p:cNvPr>
              <p:cNvSpPr txBox="1"/>
              <p:nvPr/>
            </p:nvSpPr>
            <p:spPr>
              <a:xfrm>
                <a:off x="6489309" y="2884362"/>
                <a:ext cx="732154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>
                    <a:latin typeface="Arial"/>
                    <a:ea typeface="Arial"/>
                    <a:cs typeface="Arial"/>
                    <a:sym typeface="Arial"/>
                  </a:rPr>
                  <a:t>Quality</a:t>
                </a:r>
                <a:endParaRPr sz="1159" b="0" i="1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33;p47">
                <a:extLst>
                  <a:ext uri="{FF2B5EF4-FFF2-40B4-BE49-F238E27FC236}">
                    <a16:creationId xmlns:a16="http://schemas.microsoft.com/office/drawing/2014/main" id="{696C0056-054B-4E6C-BD8E-F620377F47A9}"/>
                  </a:ext>
                </a:extLst>
              </p:cNvPr>
              <p:cNvSpPr/>
              <p:nvPr/>
            </p:nvSpPr>
            <p:spPr>
              <a:xfrm rot="10800000">
                <a:off x="6188429" y="2612369"/>
                <a:ext cx="474267" cy="40274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26;p47">
                <a:extLst>
                  <a:ext uri="{FF2B5EF4-FFF2-40B4-BE49-F238E27FC236}">
                    <a16:creationId xmlns:a16="http://schemas.microsoft.com/office/drawing/2014/main" id="{83A15412-2740-41B2-85AF-30D2A80480ED}"/>
                  </a:ext>
                </a:extLst>
              </p:cNvPr>
              <p:cNvSpPr/>
              <p:nvPr/>
            </p:nvSpPr>
            <p:spPr>
              <a:xfrm rot="5400000">
                <a:off x="7039828" y="2585534"/>
                <a:ext cx="402740" cy="474267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19;p47">
                <a:extLst>
                  <a:ext uri="{FF2B5EF4-FFF2-40B4-BE49-F238E27FC236}">
                    <a16:creationId xmlns:a16="http://schemas.microsoft.com/office/drawing/2014/main" id="{0F82735E-244E-4844-AC2A-0B47FE9738B4}"/>
                  </a:ext>
                </a:extLst>
              </p:cNvPr>
              <p:cNvSpPr txBox="1"/>
              <p:nvPr/>
            </p:nvSpPr>
            <p:spPr>
              <a:xfrm>
                <a:off x="7178099" y="2527155"/>
                <a:ext cx="645553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Needs</a:t>
                </a:r>
                <a:endParaRPr sz="1159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E51EA5C-9C10-46A2-82CA-9919E84425C5}"/>
              </a:ext>
            </a:extLst>
          </p:cNvPr>
          <p:cNvGrpSpPr/>
          <p:nvPr/>
        </p:nvGrpSpPr>
        <p:grpSpPr>
          <a:xfrm>
            <a:off x="1073678" y="2067549"/>
            <a:ext cx="1973300" cy="1013507"/>
            <a:chOff x="5850354" y="2124155"/>
            <a:chExt cx="1973300" cy="1013507"/>
          </a:xfrm>
        </p:grpSpPr>
        <p:sp>
          <p:nvSpPr>
            <p:cNvPr id="54" name="Google Shape;529;p47">
              <a:extLst>
                <a:ext uri="{FF2B5EF4-FFF2-40B4-BE49-F238E27FC236}">
                  <a16:creationId xmlns:a16="http://schemas.microsoft.com/office/drawing/2014/main" id="{F40D12B5-4964-4867-8C4A-1B72DB2FE259}"/>
                </a:ext>
              </a:extLst>
            </p:cNvPr>
            <p:cNvSpPr/>
            <p:nvPr/>
          </p:nvSpPr>
          <p:spPr>
            <a:xfrm rot="16200000">
              <a:off x="6212807" y="2249258"/>
              <a:ext cx="402740" cy="4742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rgbClr val="B8D7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90CE2F0D-28D8-4132-A661-02CA0A3D92E0}"/>
                </a:ext>
              </a:extLst>
            </p:cNvPr>
            <p:cNvGrpSpPr/>
            <p:nvPr/>
          </p:nvGrpSpPr>
          <p:grpSpPr>
            <a:xfrm>
              <a:off x="5850354" y="2124155"/>
              <a:ext cx="1973300" cy="1013507"/>
              <a:chOff x="5850352" y="2141570"/>
              <a:chExt cx="1973300" cy="1013507"/>
            </a:xfrm>
          </p:grpSpPr>
          <p:sp>
            <p:nvSpPr>
              <p:cNvPr id="56" name="Google Shape;528;p47">
                <a:extLst>
                  <a:ext uri="{FF2B5EF4-FFF2-40B4-BE49-F238E27FC236}">
                    <a16:creationId xmlns:a16="http://schemas.microsoft.com/office/drawing/2014/main" id="{43A09ACC-05A9-46EE-A2CF-02E2F03E1ABC}"/>
                  </a:ext>
                </a:extLst>
              </p:cNvPr>
              <p:cNvSpPr/>
              <p:nvPr/>
            </p:nvSpPr>
            <p:spPr>
              <a:xfrm>
                <a:off x="7021905" y="2306436"/>
                <a:ext cx="474267" cy="440311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30;p47">
                <a:extLst>
                  <a:ext uri="{FF2B5EF4-FFF2-40B4-BE49-F238E27FC236}">
                    <a16:creationId xmlns:a16="http://schemas.microsoft.com/office/drawing/2014/main" id="{B5C703D3-6385-4ED3-86B1-6F5EB8080A88}"/>
                  </a:ext>
                </a:extLst>
              </p:cNvPr>
              <p:cNvSpPr txBox="1"/>
              <p:nvPr/>
            </p:nvSpPr>
            <p:spPr>
              <a:xfrm>
                <a:off x="6415105" y="2141570"/>
                <a:ext cx="909886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 err="1">
                    <a:latin typeface="Arial"/>
                    <a:ea typeface="Arial"/>
                    <a:cs typeface="Arial"/>
                    <a:sym typeface="Arial"/>
                  </a:rPr>
                  <a:t>Demands</a:t>
                </a:r>
                <a:endParaRPr dirty="0"/>
              </a:p>
            </p:txBody>
          </p:sp>
          <p:sp>
            <p:nvSpPr>
              <p:cNvPr id="58" name="Google Shape;531;p47">
                <a:extLst>
                  <a:ext uri="{FF2B5EF4-FFF2-40B4-BE49-F238E27FC236}">
                    <a16:creationId xmlns:a16="http://schemas.microsoft.com/office/drawing/2014/main" id="{16D0B861-F99E-4BBD-ACF7-84B02666799F}"/>
                  </a:ext>
                </a:extLst>
              </p:cNvPr>
              <p:cNvSpPr txBox="1"/>
              <p:nvPr/>
            </p:nvSpPr>
            <p:spPr>
              <a:xfrm>
                <a:off x="5850352" y="2511971"/>
                <a:ext cx="638957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Skills</a:t>
                </a:r>
                <a:endParaRPr sz="1159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32;p47">
                <a:extLst>
                  <a:ext uri="{FF2B5EF4-FFF2-40B4-BE49-F238E27FC236}">
                    <a16:creationId xmlns:a16="http://schemas.microsoft.com/office/drawing/2014/main" id="{5EE53DA7-3093-4936-84B4-E41B26E58403}"/>
                  </a:ext>
                </a:extLst>
              </p:cNvPr>
              <p:cNvSpPr txBox="1"/>
              <p:nvPr/>
            </p:nvSpPr>
            <p:spPr>
              <a:xfrm>
                <a:off x="6489309" y="2884362"/>
                <a:ext cx="732154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>
                    <a:latin typeface="Arial"/>
                    <a:ea typeface="Arial"/>
                    <a:cs typeface="Arial"/>
                    <a:sym typeface="Arial"/>
                  </a:rPr>
                  <a:t>Quality</a:t>
                </a:r>
                <a:endParaRPr sz="1159" b="0" i="1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33;p47">
                <a:extLst>
                  <a:ext uri="{FF2B5EF4-FFF2-40B4-BE49-F238E27FC236}">
                    <a16:creationId xmlns:a16="http://schemas.microsoft.com/office/drawing/2014/main" id="{196C846C-83DE-4CCA-BAEF-1E0AA4F26961}"/>
                  </a:ext>
                </a:extLst>
              </p:cNvPr>
              <p:cNvSpPr/>
              <p:nvPr/>
            </p:nvSpPr>
            <p:spPr>
              <a:xfrm rot="10800000">
                <a:off x="6188429" y="2612369"/>
                <a:ext cx="474267" cy="40274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26;p47">
                <a:extLst>
                  <a:ext uri="{FF2B5EF4-FFF2-40B4-BE49-F238E27FC236}">
                    <a16:creationId xmlns:a16="http://schemas.microsoft.com/office/drawing/2014/main" id="{14DE6656-5BB3-4E71-859C-331A26B40B7F}"/>
                  </a:ext>
                </a:extLst>
              </p:cNvPr>
              <p:cNvSpPr/>
              <p:nvPr/>
            </p:nvSpPr>
            <p:spPr>
              <a:xfrm rot="5400000">
                <a:off x="7039828" y="2585534"/>
                <a:ext cx="402740" cy="474267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19;p47">
                <a:extLst>
                  <a:ext uri="{FF2B5EF4-FFF2-40B4-BE49-F238E27FC236}">
                    <a16:creationId xmlns:a16="http://schemas.microsoft.com/office/drawing/2014/main" id="{9A8F7EF2-24F2-4B3A-AF8C-4C113FD10E83}"/>
                  </a:ext>
                </a:extLst>
              </p:cNvPr>
              <p:cNvSpPr txBox="1"/>
              <p:nvPr/>
            </p:nvSpPr>
            <p:spPr>
              <a:xfrm>
                <a:off x="7178099" y="2527155"/>
                <a:ext cx="645553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Needs</a:t>
                </a:r>
                <a:endParaRPr sz="1159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83476B-82A2-4A5F-AEFE-C0ED57C41F30}"/>
              </a:ext>
            </a:extLst>
          </p:cNvPr>
          <p:cNvGrpSpPr/>
          <p:nvPr/>
        </p:nvGrpSpPr>
        <p:grpSpPr>
          <a:xfrm>
            <a:off x="3647089" y="4968113"/>
            <a:ext cx="1973300" cy="1013507"/>
            <a:chOff x="5850354" y="2124155"/>
            <a:chExt cx="1973300" cy="1013507"/>
          </a:xfrm>
        </p:grpSpPr>
        <p:sp>
          <p:nvSpPr>
            <p:cNvPr id="64" name="Google Shape;529;p47">
              <a:extLst>
                <a:ext uri="{FF2B5EF4-FFF2-40B4-BE49-F238E27FC236}">
                  <a16:creationId xmlns:a16="http://schemas.microsoft.com/office/drawing/2014/main" id="{0D05A487-83EB-452E-B4E7-ECCADBABD405}"/>
                </a:ext>
              </a:extLst>
            </p:cNvPr>
            <p:cNvSpPr/>
            <p:nvPr/>
          </p:nvSpPr>
          <p:spPr>
            <a:xfrm rot="16200000">
              <a:off x="6212807" y="2249258"/>
              <a:ext cx="402740" cy="4742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76200" cap="flat" cmpd="sng">
              <a:solidFill>
                <a:srgbClr val="B8D7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3ECA7AD3-847D-4B65-B834-53A159A58913}"/>
                </a:ext>
              </a:extLst>
            </p:cNvPr>
            <p:cNvGrpSpPr/>
            <p:nvPr/>
          </p:nvGrpSpPr>
          <p:grpSpPr>
            <a:xfrm>
              <a:off x="5850354" y="2124155"/>
              <a:ext cx="1973300" cy="1013507"/>
              <a:chOff x="5850352" y="2141570"/>
              <a:chExt cx="1973300" cy="1013507"/>
            </a:xfrm>
          </p:grpSpPr>
          <p:sp>
            <p:nvSpPr>
              <p:cNvPr id="66" name="Google Shape;528;p47">
                <a:extLst>
                  <a:ext uri="{FF2B5EF4-FFF2-40B4-BE49-F238E27FC236}">
                    <a16:creationId xmlns:a16="http://schemas.microsoft.com/office/drawing/2014/main" id="{AB00A9CE-C65F-4EAE-88C7-45D6D419D5BE}"/>
                  </a:ext>
                </a:extLst>
              </p:cNvPr>
              <p:cNvSpPr/>
              <p:nvPr/>
            </p:nvSpPr>
            <p:spPr>
              <a:xfrm>
                <a:off x="7021905" y="2306436"/>
                <a:ext cx="474267" cy="440311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30;p47">
                <a:extLst>
                  <a:ext uri="{FF2B5EF4-FFF2-40B4-BE49-F238E27FC236}">
                    <a16:creationId xmlns:a16="http://schemas.microsoft.com/office/drawing/2014/main" id="{C9D398C2-D18F-4A0C-B7A0-2A19F3410EC6}"/>
                  </a:ext>
                </a:extLst>
              </p:cNvPr>
              <p:cNvSpPr txBox="1"/>
              <p:nvPr/>
            </p:nvSpPr>
            <p:spPr>
              <a:xfrm>
                <a:off x="6415105" y="2141570"/>
                <a:ext cx="909886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>
                    <a:latin typeface="Arial"/>
                    <a:ea typeface="Arial"/>
                    <a:cs typeface="Arial"/>
                    <a:sym typeface="Arial"/>
                  </a:rPr>
                  <a:t>Demands</a:t>
                </a:r>
                <a:endParaRPr/>
              </a:p>
            </p:txBody>
          </p:sp>
          <p:sp>
            <p:nvSpPr>
              <p:cNvPr id="68" name="Google Shape;531;p47">
                <a:extLst>
                  <a:ext uri="{FF2B5EF4-FFF2-40B4-BE49-F238E27FC236}">
                    <a16:creationId xmlns:a16="http://schemas.microsoft.com/office/drawing/2014/main" id="{99835075-FB6D-41B3-BB15-949EAF69FCAF}"/>
                  </a:ext>
                </a:extLst>
              </p:cNvPr>
              <p:cNvSpPr txBox="1"/>
              <p:nvPr/>
            </p:nvSpPr>
            <p:spPr>
              <a:xfrm>
                <a:off x="5850352" y="2511971"/>
                <a:ext cx="638957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Skills</a:t>
                </a:r>
                <a:endParaRPr sz="1159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532;p47">
                <a:extLst>
                  <a:ext uri="{FF2B5EF4-FFF2-40B4-BE49-F238E27FC236}">
                    <a16:creationId xmlns:a16="http://schemas.microsoft.com/office/drawing/2014/main" id="{51545B90-9C26-44AF-9350-BB75906F99BA}"/>
                  </a:ext>
                </a:extLst>
              </p:cNvPr>
              <p:cNvSpPr txBox="1"/>
              <p:nvPr/>
            </p:nvSpPr>
            <p:spPr>
              <a:xfrm>
                <a:off x="6489309" y="2884362"/>
                <a:ext cx="732154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>
                    <a:latin typeface="Arial"/>
                    <a:ea typeface="Arial"/>
                    <a:cs typeface="Arial"/>
                    <a:sym typeface="Arial"/>
                  </a:rPr>
                  <a:t>Quality</a:t>
                </a:r>
                <a:endParaRPr sz="1159" b="0" i="1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33;p47">
                <a:extLst>
                  <a:ext uri="{FF2B5EF4-FFF2-40B4-BE49-F238E27FC236}">
                    <a16:creationId xmlns:a16="http://schemas.microsoft.com/office/drawing/2014/main" id="{65DE4FD0-A014-479A-9CC8-BBD65DFC5E3E}"/>
                  </a:ext>
                </a:extLst>
              </p:cNvPr>
              <p:cNvSpPr/>
              <p:nvPr/>
            </p:nvSpPr>
            <p:spPr>
              <a:xfrm rot="10800000">
                <a:off x="6188429" y="2612369"/>
                <a:ext cx="474267" cy="40274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26;p47">
                <a:extLst>
                  <a:ext uri="{FF2B5EF4-FFF2-40B4-BE49-F238E27FC236}">
                    <a16:creationId xmlns:a16="http://schemas.microsoft.com/office/drawing/2014/main" id="{012E5BA5-F3A7-460B-A469-72C900414479}"/>
                  </a:ext>
                </a:extLst>
              </p:cNvPr>
              <p:cNvSpPr/>
              <p:nvPr/>
            </p:nvSpPr>
            <p:spPr>
              <a:xfrm rot="5400000">
                <a:off x="7039828" y="2585534"/>
                <a:ext cx="402740" cy="474267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76200" cap="flat" cmpd="sng">
                <a:solidFill>
                  <a:srgbClr val="B8D7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88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19;p47">
                <a:extLst>
                  <a:ext uri="{FF2B5EF4-FFF2-40B4-BE49-F238E27FC236}">
                    <a16:creationId xmlns:a16="http://schemas.microsoft.com/office/drawing/2014/main" id="{CEE38DC1-A080-4799-ADA5-07F28A6CCC6C}"/>
                  </a:ext>
                </a:extLst>
              </p:cNvPr>
              <p:cNvSpPr txBox="1"/>
              <p:nvPr/>
            </p:nvSpPr>
            <p:spPr>
              <a:xfrm>
                <a:off x="7178099" y="2527155"/>
                <a:ext cx="645553" cy="270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159" b="0" i="1" u="none" strike="noStrike" cap="none" dirty="0">
                    <a:latin typeface="Arial"/>
                    <a:ea typeface="Arial"/>
                    <a:cs typeface="Arial"/>
                    <a:sym typeface="Arial"/>
                  </a:rPr>
                  <a:t>Needs</a:t>
                </a:r>
                <a:endParaRPr sz="1159" b="0" i="1" u="none" strike="noStrike" cap="none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2B5238-A01A-465E-A7AB-159D29B2B87B}"/>
              </a:ext>
            </a:extLst>
          </p:cNvPr>
          <p:cNvSpPr/>
          <p:nvPr/>
        </p:nvSpPr>
        <p:spPr>
          <a:xfrm>
            <a:off x="435442" y="978192"/>
            <a:ext cx="527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/>
              <a:t>Higher Education </a:t>
            </a:r>
            <a:r>
              <a:rPr lang="de-AT" b="1" dirty="0" err="1"/>
              <a:t>struggles</a:t>
            </a:r>
            <a:r>
              <a:rPr lang="de-AT" b="1" dirty="0"/>
              <a:t> </a:t>
            </a:r>
            <a:r>
              <a:rPr lang="de-AT" b="1" dirty="0" err="1"/>
              <a:t>with</a:t>
            </a:r>
            <a:r>
              <a:rPr lang="de-AT" b="1" dirty="0"/>
              <a:t> </a:t>
            </a:r>
            <a:r>
              <a:rPr lang="de-AT" b="1" dirty="0" err="1"/>
              <a:t>its</a:t>
            </a:r>
            <a:r>
              <a:rPr lang="de-AT" b="1" dirty="0"/>
              <a:t> </a:t>
            </a:r>
            <a:r>
              <a:rPr lang="de-AT" b="1" dirty="0" err="1"/>
              <a:t>position</a:t>
            </a:r>
            <a:r>
              <a:rPr lang="de-AT" b="1" dirty="0"/>
              <a:t> in </a:t>
            </a:r>
            <a:r>
              <a:rPr lang="de-AT" b="1" dirty="0" err="1"/>
              <a:t>society</a:t>
            </a:r>
            <a:endParaRPr lang="de-AT" b="1" dirty="0"/>
          </a:p>
        </p:txBody>
      </p:sp>
      <p:grpSp>
        <p:nvGrpSpPr>
          <p:cNvPr id="8" name="Gruppieren 19">
            <a:extLst>
              <a:ext uri="{FF2B5EF4-FFF2-40B4-BE49-F238E27FC236}">
                <a16:creationId xmlns:a16="http://schemas.microsoft.com/office/drawing/2014/main" id="{05DC815E-528C-4F01-95F0-4E6B73296E26}"/>
              </a:ext>
            </a:extLst>
          </p:cNvPr>
          <p:cNvGrpSpPr/>
          <p:nvPr/>
        </p:nvGrpSpPr>
        <p:grpSpPr>
          <a:xfrm>
            <a:off x="3491885" y="2660874"/>
            <a:ext cx="2161832" cy="1934270"/>
            <a:chOff x="3168501" y="2056770"/>
            <a:chExt cx="2882442" cy="2579026"/>
          </a:xfrm>
        </p:grpSpPr>
        <p:sp>
          <p:nvSpPr>
            <p:cNvPr id="9" name="Stern mit 8 Zacken 7">
              <a:extLst>
                <a:ext uri="{FF2B5EF4-FFF2-40B4-BE49-F238E27FC236}">
                  <a16:creationId xmlns:a16="http://schemas.microsoft.com/office/drawing/2014/main" id="{16071AC7-89FE-4B0D-8B96-C7E49E5597BB}"/>
                </a:ext>
              </a:extLst>
            </p:cNvPr>
            <p:cNvSpPr/>
            <p:nvPr/>
          </p:nvSpPr>
          <p:spPr>
            <a:xfrm>
              <a:off x="3168501" y="2056770"/>
              <a:ext cx="2882442" cy="2579026"/>
            </a:xfrm>
            <a:prstGeom prst="star8">
              <a:avLst/>
            </a:prstGeom>
            <a:solidFill>
              <a:srgbClr val="FFFFFF"/>
            </a:solidFill>
            <a:ln w="25400" cap="flat" cmpd="sng" algn="ctr">
              <a:solidFill>
                <a:srgbClr val="10B0C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135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77789D3E-B190-4954-8DA7-4CB9E0789EAB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3590625" y="2433101"/>
              <a:ext cx="2038898" cy="1825005"/>
            </a:xfrm>
            <a:prstGeom prst="straightConnector1">
              <a:avLst/>
            </a:prstGeom>
            <a:noFill/>
            <a:ln w="28575" cap="flat" cmpd="sng" algn="ctr">
              <a:solidFill>
                <a:srgbClr val="888888">
                  <a:lumMod val="7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E72ED980-8195-4D1C-A7C6-A0BD4C9B4740}"/>
                </a:ext>
              </a:extLst>
            </p:cNvPr>
            <p:cNvCxnSpPr>
              <a:stCxn id="9" idx="2"/>
              <a:endCxn id="9" idx="6"/>
            </p:cNvCxnSpPr>
            <p:nvPr/>
          </p:nvCxnSpPr>
          <p:spPr>
            <a:xfrm flipV="1">
              <a:off x="4609722" y="2056770"/>
              <a:ext cx="0" cy="2579026"/>
            </a:xfrm>
            <a:prstGeom prst="straightConnector1">
              <a:avLst/>
            </a:prstGeom>
            <a:noFill/>
            <a:ln w="28575" cap="flat" cmpd="sng" algn="ctr">
              <a:solidFill>
                <a:srgbClr val="888888">
                  <a:lumMod val="7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FCDC50F1-7B50-4911-8EDE-BC5EF1C75886}"/>
                </a:ext>
              </a:extLst>
            </p:cNvPr>
            <p:cNvCxnSpPr>
              <a:stCxn id="9" idx="4"/>
              <a:endCxn id="9" idx="0"/>
            </p:cNvCxnSpPr>
            <p:nvPr/>
          </p:nvCxnSpPr>
          <p:spPr>
            <a:xfrm>
              <a:off x="3168501" y="3346283"/>
              <a:ext cx="288244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888888">
                  <a:lumMod val="7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780DC289-E4D2-4631-9F5F-D1D8306A0E54}"/>
                </a:ext>
              </a:extLst>
            </p:cNvPr>
            <p:cNvCxnSpPr>
              <a:stCxn id="9" idx="1"/>
              <a:endCxn id="9" idx="5"/>
            </p:cNvCxnSpPr>
            <p:nvPr/>
          </p:nvCxnSpPr>
          <p:spPr>
            <a:xfrm flipH="1" flipV="1">
              <a:off x="3590625" y="2434460"/>
              <a:ext cx="2038194" cy="1823646"/>
            </a:xfrm>
            <a:prstGeom prst="straightConnector1">
              <a:avLst/>
            </a:prstGeom>
            <a:noFill/>
            <a:ln w="28575" cap="flat" cmpd="sng" algn="ctr">
              <a:solidFill>
                <a:srgbClr val="888888">
                  <a:lumMod val="7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4" name="Gruppieren 28">
            <a:extLst>
              <a:ext uri="{FF2B5EF4-FFF2-40B4-BE49-F238E27FC236}">
                <a16:creationId xmlns:a16="http://schemas.microsoft.com/office/drawing/2014/main" id="{BBCC34BD-2C08-4CD2-840A-BCC9FBCAB3B2}"/>
              </a:ext>
            </a:extLst>
          </p:cNvPr>
          <p:cNvGrpSpPr/>
          <p:nvPr/>
        </p:nvGrpSpPr>
        <p:grpSpPr>
          <a:xfrm>
            <a:off x="3682323" y="1644567"/>
            <a:ext cx="1788503" cy="4028007"/>
            <a:chOff x="3135341" y="903709"/>
            <a:chExt cx="2384670" cy="5370676"/>
          </a:xfrm>
        </p:grpSpPr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4ECF28E3-F0D0-4861-BA42-2205504D3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770" y="903709"/>
              <a:ext cx="233866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lexible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, </a:t>
              </a:r>
            </a:p>
            <a:p>
              <a:pPr algn="ctr" defTabSz="685800" eaLnBrk="1" hangingPunct="1">
                <a:defRPr/>
              </a:pP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individual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learning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– personal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relationship</a:t>
              </a:r>
              <a:endParaRPr lang="de-AT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feld 16">
              <a:extLst>
                <a:ext uri="{FF2B5EF4-FFF2-40B4-BE49-F238E27FC236}">
                  <a16:creationId xmlns:a16="http://schemas.microsoft.com/office/drawing/2014/main" id="{0EDE7809-2F4B-408D-B148-CB53ED5D3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341" y="5289500"/>
              <a:ext cx="238467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massification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and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open s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ource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courses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–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anonymous</a:t>
              </a:r>
              <a:endParaRPr lang="de-AT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uppieren 29">
            <a:extLst>
              <a:ext uri="{FF2B5EF4-FFF2-40B4-BE49-F238E27FC236}">
                <a16:creationId xmlns:a16="http://schemas.microsoft.com/office/drawing/2014/main" id="{603720C7-17B8-442A-835E-C2CA3ADB5338}"/>
              </a:ext>
            </a:extLst>
          </p:cNvPr>
          <p:cNvGrpSpPr/>
          <p:nvPr/>
        </p:nvGrpSpPr>
        <p:grpSpPr>
          <a:xfrm>
            <a:off x="1341111" y="2317937"/>
            <a:ext cx="6002427" cy="2753484"/>
            <a:chOff x="13721" y="1801539"/>
            <a:chExt cx="8003239" cy="367131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97DBB84-0642-4F00-ADF8-6AB478957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21" y="1801539"/>
              <a:ext cx="271575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l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abour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market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driven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 e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mployability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 </a:t>
              </a:r>
            </a:p>
            <a:p>
              <a:pPr algn="ctr" defTabSz="685800" eaLnBrk="1" hangingPunct="1">
                <a:defRPr/>
              </a:pP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training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and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recruiting</a:t>
              </a:r>
              <a:endParaRPr lang="de-AT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feld 19">
              <a:extLst>
                <a:ext uri="{FF2B5EF4-FFF2-40B4-BE49-F238E27FC236}">
                  <a16:creationId xmlns:a16="http://schemas.microsoft.com/office/drawing/2014/main" id="{F1AA7FEC-1B32-4311-BE0B-8AC62A970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9655" y="4611075"/>
              <a:ext cx="223730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en-GB" sz="1200" b="1" kern="0" dirty="0">
                  <a:solidFill>
                    <a:prstClr val="black"/>
                  </a:solidFill>
                  <a:latin typeface="Calibri"/>
                </a:rPr>
                <a:t>“pure e</a:t>
              </a:r>
              <a:r>
                <a:rPr lang="en-GB" sz="1200" b="1" kern="0" dirty="0" err="1">
                  <a:solidFill>
                    <a:prstClr val="black"/>
                  </a:solidFill>
                  <a:latin typeface="Calibri"/>
                </a:rPr>
                <a:t>ducation</a:t>
              </a:r>
              <a:r>
                <a:rPr lang="en-GB" sz="1200" b="1" kern="0" dirty="0">
                  <a:solidFill>
                    <a:prstClr val="black"/>
                  </a:solidFill>
                  <a:latin typeface="Calibri"/>
                </a:rPr>
                <a:t>” / personal </a:t>
              </a:r>
              <a:r>
                <a:rPr lang="de-AT" sz="1200" b="1" kern="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de-AT" sz="1200" b="1" kern="0" dirty="0" err="1">
                  <a:solidFill>
                    <a:prstClr val="black"/>
                  </a:solidFill>
                  <a:latin typeface="Calibri"/>
                </a:rPr>
                <a:t>evelopment</a:t>
              </a:r>
              <a:r>
                <a:rPr lang="de-AT" sz="1200" b="1" kern="0" dirty="0">
                  <a:solidFill>
                    <a:prstClr val="black"/>
                  </a:solidFill>
                  <a:latin typeface="Calibri"/>
                </a:rPr>
                <a:t> („follow </a:t>
              </a:r>
              <a:r>
                <a:rPr lang="de-AT" sz="1200" b="1" kern="0" dirty="0" err="1">
                  <a:solidFill>
                    <a:prstClr val="black"/>
                  </a:solidFill>
                  <a:latin typeface="Calibri"/>
                </a:rPr>
                <a:t>your</a:t>
              </a:r>
              <a:r>
                <a:rPr lang="de-AT" sz="12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200" b="1" kern="0" dirty="0" err="1">
                  <a:solidFill>
                    <a:prstClr val="black"/>
                  </a:solidFill>
                  <a:latin typeface="Calibri"/>
                </a:rPr>
                <a:t>dreams</a:t>
              </a:r>
              <a:r>
                <a:rPr lang="de-AT" sz="1200" b="1" kern="0" dirty="0">
                  <a:solidFill>
                    <a:prstClr val="black"/>
                  </a:solidFill>
                  <a:latin typeface="Calibri"/>
                </a:rPr>
                <a:t>“)</a:t>
              </a:r>
            </a:p>
          </p:txBody>
        </p:sp>
      </p:grpSp>
      <p:grpSp>
        <p:nvGrpSpPr>
          <p:cNvPr id="20" name="Gruppieren 31">
            <a:extLst>
              <a:ext uri="{FF2B5EF4-FFF2-40B4-BE49-F238E27FC236}">
                <a16:creationId xmlns:a16="http://schemas.microsoft.com/office/drawing/2014/main" id="{C5BBA392-14C9-40EB-AB38-ECD7594CD400}"/>
              </a:ext>
            </a:extLst>
          </p:cNvPr>
          <p:cNvGrpSpPr/>
          <p:nvPr/>
        </p:nvGrpSpPr>
        <p:grpSpPr>
          <a:xfrm>
            <a:off x="1455129" y="2356470"/>
            <a:ext cx="7166363" cy="2863077"/>
            <a:chOff x="165745" y="1852914"/>
            <a:chExt cx="9555152" cy="3817439"/>
          </a:xfrm>
        </p:grpSpPr>
        <p:sp>
          <p:nvSpPr>
            <p:cNvPr id="21" name="Textfeld 16">
              <a:extLst>
                <a:ext uri="{FF2B5EF4-FFF2-40B4-BE49-F238E27FC236}">
                  <a16:creationId xmlns:a16="http://schemas.microsoft.com/office/drawing/2014/main" id="{31EA2B55-A1EE-4886-BC22-F6FA7693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891" y="1852914"/>
              <a:ext cx="4185006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significant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and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rising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graduate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/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academic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un-employment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pPr algn="ctr" defTabSz="685800" eaLnBrk="1" hangingPunct="1">
                <a:defRPr/>
              </a:pP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and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mis-employment</a:t>
              </a:r>
              <a:endParaRPr lang="de-AT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feld 16">
              <a:extLst>
                <a:ext uri="{FF2B5EF4-FFF2-40B4-BE49-F238E27FC236}">
                  <a16:creationId xmlns:a16="http://schemas.microsoft.com/office/drawing/2014/main" id="{57B062B9-0254-431F-90EC-68BAB24DC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45" y="4685467"/>
              <a:ext cx="2844801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l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ack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of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skilled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workers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and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higher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value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of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hands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-on-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skills</a:t>
              </a:r>
              <a:endParaRPr lang="de-AT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uppieren 30">
            <a:extLst>
              <a:ext uri="{FF2B5EF4-FFF2-40B4-BE49-F238E27FC236}">
                <a16:creationId xmlns:a16="http://schemas.microsoft.com/office/drawing/2014/main" id="{6A369777-8B10-4711-B8D8-A4300F9D348B}"/>
              </a:ext>
            </a:extLst>
          </p:cNvPr>
          <p:cNvGrpSpPr/>
          <p:nvPr/>
        </p:nvGrpSpPr>
        <p:grpSpPr>
          <a:xfrm>
            <a:off x="1432087" y="3377843"/>
            <a:ext cx="6394441" cy="556476"/>
            <a:chOff x="135025" y="3214735"/>
            <a:chExt cx="8525916" cy="741965"/>
          </a:xfrm>
        </p:grpSpPr>
        <p:sp>
          <p:nvSpPr>
            <p:cNvPr id="24" name="Textfeld 17">
              <a:extLst>
                <a:ext uri="{FF2B5EF4-FFF2-40B4-BE49-F238E27FC236}">
                  <a16:creationId xmlns:a16="http://schemas.microsoft.com/office/drawing/2014/main" id="{FBC9E78B-E0FF-4A9E-A882-098A81B93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25" y="3259076"/>
              <a:ext cx="2462952" cy="69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priority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for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R&amp;D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and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third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party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financing</a:t>
              </a:r>
              <a:endParaRPr lang="de-AT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feld 17">
              <a:extLst>
                <a:ext uri="{FF2B5EF4-FFF2-40B4-BE49-F238E27FC236}">
                  <a16:creationId xmlns:a16="http://schemas.microsoft.com/office/drawing/2014/main" id="{B9D83584-B4AD-4463-AA6A-A55953B52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8601" y="3214735"/>
              <a:ext cx="2532340" cy="6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excellence in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teaching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and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student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AT" sz="1400" b="1" kern="0" dirty="0" err="1">
                  <a:solidFill>
                    <a:prstClr val="black"/>
                  </a:solidFill>
                  <a:latin typeface="Calibri"/>
                </a:rPr>
                <a:t>mentoring</a:t>
              </a:r>
              <a:r>
                <a:rPr lang="de-AT" sz="1400" b="1" kern="0" dirty="0">
                  <a:solidFill>
                    <a:prstClr val="black"/>
                  </a:solidFill>
                  <a:latin typeface="Calibri"/>
                </a:rPr>
                <a:t>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7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6" y="575617"/>
            <a:ext cx="7678783" cy="486829"/>
          </a:xfrm>
        </p:spPr>
        <p:txBody>
          <a:bodyPr>
            <a:normAutofit fontScale="90000"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	</a:t>
            </a:r>
            <a:r>
              <a:rPr lang="de-DE" sz="1800" i="0" u="none" strike="noStrike" cap="none" dirty="0">
                <a:cs typeface="Arial"/>
                <a:sym typeface="Arial"/>
              </a:rPr>
              <a:t> Fiche – European </a:t>
            </a:r>
            <a:r>
              <a:rPr lang="de-DE" sz="1800" i="0" u="none" strike="noStrike" cap="none" dirty="0" err="1">
                <a:cs typeface="Arial"/>
                <a:sym typeface="Arial"/>
              </a:rPr>
              <a:t>Universities</a:t>
            </a:r>
            <a:r>
              <a:rPr lang="de-DE" sz="1800" i="0" u="none" strike="noStrike" cap="none" dirty="0">
                <a:cs typeface="Arial"/>
                <a:sym typeface="Arial"/>
              </a:rPr>
              <a:t> 2021-11-30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429;p40">
            <a:extLst>
              <a:ext uri="{FF2B5EF4-FFF2-40B4-BE49-F238E27FC236}">
                <a16:creationId xmlns:a16="http://schemas.microsoft.com/office/drawing/2014/main" id="{FE22A408-C471-4EE1-AD62-0AE828FF512D}"/>
              </a:ext>
            </a:extLst>
          </p:cNvPr>
          <p:cNvSpPr txBox="1"/>
          <p:nvPr/>
        </p:nvSpPr>
        <p:spPr>
          <a:xfrm>
            <a:off x="264980" y="1171952"/>
            <a:ext cx="8607175" cy="446839"/>
          </a:xfrm>
          <a:prstGeom prst="rect">
            <a:avLst/>
          </a:prstGeom>
          <a:solidFill>
            <a:srgbClr val="F7DC72"/>
          </a:solidFill>
          <a:ln>
            <a:noFill/>
          </a:ln>
        </p:spPr>
        <p:txBody>
          <a:bodyPr spcFirstLastPara="1" wrap="square" lIns="61225" tIns="30600" rIns="61225" bIns="30600" anchor="t" anchorCtr="0">
            <a:spAutoFit/>
          </a:bodyPr>
          <a:lstStyle/>
          <a:p>
            <a:pPr marL="0" marR="0" lvl="0" indent="0" algn="ctr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de-DE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European </a:t>
            </a:r>
            <a:r>
              <a:rPr lang="de-DE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r>
              <a:rPr lang="de-DE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Alliance</a:t>
            </a:r>
            <a:endParaRPr sz="1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B928F7-D13D-40F9-A821-2705C426FAB4}"/>
              </a:ext>
            </a:extLst>
          </p:cNvPr>
          <p:cNvSpPr txBox="1"/>
          <p:nvPr/>
        </p:nvSpPr>
        <p:spPr>
          <a:xfrm>
            <a:off x="531223" y="2260344"/>
            <a:ext cx="8125097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Achieving the ambitious vision of an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innovative, globally competitive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attractive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European Education Area by 2025 </a:t>
            </a:r>
          </a:p>
          <a:p>
            <a:pPr marL="285750" marR="0" lvl="1" indent="-1905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lang="en-US" sz="2000" b="0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Transforming the institutional cooperation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between higher education institutions and bring it to the next level </a:t>
            </a:r>
          </a:p>
          <a:p>
            <a:pPr marL="285750" marR="0" lvl="1" indent="-19685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2" indent="-28575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Mobilising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all four missions of higher education institutions: </a:t>
            </a:r>
          </a:p>
          <a:p>
            <a:pPr marL="342900" marR="0" lvl="2" indent="-3429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education, </a:t>
            </a:r>
          </a:p>
          <a:p>
            <a:pPr marL="342900" marR="0" lvl="2" indent="-3429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research, </a:t>
            </a:r>
          </a:p>
          <a:p>
            <a:pPr marL="342900" marR="0" lvl="2" indent="-3429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innovation and </a:t>
            </a:r>
          </a:p>
          <a:p>
            <a:pPr marL="342900" marR="0" lvl="2" indent="-3429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 to society </a:t>
            </a:r>
            <a:endParaRPr lang="en-US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018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		Project </a:t>
            </a:r>
            <a:r>
              <a:rPr lang="de-AT" dirty="0" err="1"/>
              <a:t>structure</a:t>
            </a:r>
            <a:r>
              <a:rPr lang="de-AT" dirty="0"/>
              <a:t> 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Google Shape;772;p56">
            <a:extLst>
              <a:ext uri="{FF2B5EF4-FFF2-40B4-BE49-F238E27FC236}">
                <a16:creationId xmlns:a16="http://schemas.microsoft.com/office/drawing/2014/main" id="{8A5285EE-3648-4535-BC0D-D9C494140842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7" y="1854930"/>
            <a:ext cx="3283128" cy="361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77;p56">
            <a:extLst>
              <a:ext uri="{FF2B5EF4-FFF2-40B4-BE49-F238E27FC236}">
                <a16:creationId xmlns:a16="http://schemas.microsoft.com/office/drawing/2014/main" id="{8BC789D5-B494-4CCC-8EE1-EE0C03E53022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3894" y="2650956"/>
            <a:ext cx="2378867" cy="24233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778;p56">
            <a:extLst>
              <a:ext uri="{FF2B5EF4-FFF2-40B4-BE49-F238E27FC236}">
                <a16:creationId xmlns:a16="http://schemas.microsoft.com/office/drawing/2014/main" id="{5EC75940-0525-403C-AABC-B4425189EA02}"/>
              </a:ext>
            </a:extLst>
          </p:cNvPr>
          <p:cNvSpPr txBox="1"/>
          <p:nvPr/>
        </p:nvSpPr>
        <p:spPr>
          <a:xfrm>
            <a:off x="5065734" y="2407040"/>
            <a:ext cx="119936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Hubs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779;p56">
            <a:extLst>
              <a:ext uri="{FF2B5EF4-FFF2-40B4-BE49-F238E27FC236}">
                <a16:creationId xmlns:a16="http://schemas.microsoft.com/office/drawing/2014/main" id="{28F3F646-A8ED-4C3A-B68D-0A5B2842D5D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766" y="3613327"/>
            <a:ext cx="1629068" cy="15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780;p56">
            <a:extLst>
              <a:ext uri="{FF2B5EF4-FFF2-40B4-BE49-F238E27FC236}">
                <a16:creationId xmlns:a16="http://schemas.microsoft.com/office/drawing/2014/main" id="{51BE9B0E-8687-4865-AED4-FADC662EFA1C}"/>
              </a:ext>
            </a:extLst>
          </p:cNvPr>
          <p:cNvSpPr/>
          <p:nvPr/>
        </p:nvSpPr>
        <p:spPr>
          <a:xfrm>
            <a:off x="3884024" y="3272529"/>
            <a:ext cx="1488532" cy="6467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98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- </a:t>
            </a:r>
            <a:r>
              <a:rPr lang="de-AT" dirty="0"/>
              <a:t>Project </a:t>
            </a:r>
            <a:r>
              <a:rPr lang="de-AT" dirty="0" err="1"/>
              <a:t>structure</a:t>
            </a:r>
            <a:r>
              <a:rPr lang="de-AT" dirty="0"/>
              <a:t> 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Google Shape;817;p58">
            <a:extLst>
              <a:ext uri="{FF2B5EF4-FFF2-40B4-BE49-F238E27FC236}">
                <a16:creationId xmlns:a16="http://schemas.microsoft.com/office/drawing/2014/main" id="{93CB91BE-5DF4-45AC-999C-E52CC8647924}"/>
              </a:ext>
            </a:extLst>
          </p:cNvPr>
          <p:cNvSpPr/>
          <p:nvPr/>
        </p:nvSpPr>
        <p:spPr>
          <a:xfrm>
            <a:off x="2063815" y="2105057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 dirty="0" err="1">
                <a:sym typeface="Arial"/>
              </a:rPr>
              <a:t>Quality</a:t>
            </a:r>
            <a:r>
              <a:rPr lang="es-ES" sz="1050" b="0" i="0" u="none" strike="noStrike" cap="none" dirty="0">
                <a:sym typeface="Arial"/>
              </a:rPr>
              <a:t> &amp; </a:t>
            </a:r>
            <a:r>
              <a:rPr lang="es-ES" sz="1050" b="0" i="0" u="none" strike="noStrike" cap="none" dirty="0" err="1">
                <a:sym typeface="Arial"/>
              </a:rPr>
              <a:t>Cooperation</a:t>
            </a:r>
            <a:r>
              <a:rPr lang="es-ES" sz="1050" b="0" i="0" u="none" strike="noStrike" cap="none" dirty="0">
                <a:sym typeface="Arial"/>
              </a:rPr>
              <a:t> </a:t>
            </a:r>
            <a:r>
              <a:rPr lang="es-ES" sz="1050" b="0" i="0" u="none" strike="noStrike" cap="none" dirty="0" err="1">
                <a:sym typeface="Arial"/>
              </a:rPr>
              <a:t>Standards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12" name="Google Shape;819;p58">
            <a:extLst>
              <a:ext uri="{FF2B5EF4-FFF2-40B4-BE49-F238E27FC236}">
                <a16:creationId xmlns:a16="http://schemas.microsoft.com/office/drawing/2014/main" id="{225D3CE3-9D75-4AA4-87B8-010DB926B4E9}"/>
              </a:ext>
            </a:extLst>
          </p:cNvPr>
          <p:cNvSpPr txBox="1"/>
          <p:nvPr/>
        </p:nvSpPr>
        <p:spPr>
          <a:xfrm>
            <a:off x="2540011" y="1834965"/>
            <a:ext cx="574196" cy="30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WP8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17;p58">
            <a:extLst>
              <a:ext uri="{FF2B5EF4-FFF2-40B4-BE49-F238E27FC236}">
                <a16:creationId xmlns:a16="http://schemas.microsoft.com/office/drawing/2014/main" id="{EFED9A4C-82AC-4BE2-9CD5-57D1985F43B4}"/>
              </a:ext>
            </a:extLst>
          </p:cNvPr>
          <p:cNvSpPr/>
          <p:nvPr/>
        </p:nvSpPr>
        <p:spPr>
          <a:xfrm>
            <a:off x="3871539" y="1679519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0" i="0" u="none" strike="noStrike" cap="none" dirty="0" err="1">
                <a:sym typeface="Arial"/>
              </a:rPr>
              <a:t>Governance</a:t>
            </a:r>
            <a:r>
              <a:rPr lang="de-DE" sz="1050" b="0" i="0" u="none" strike="noStrike" cap="none" dirty="0">
                <a:sym typeface="Arial"/>
              </a:rPr>
              <a:t> </a:t>
            </a:r>
            <a:br>
              <a:rPr lang="de-DE" sz="1050" b="0" i="0" u="none" strike="noStrike" cap="none" dirty="0">
                <a:sym typeface="Arial"/>
              </a:rPr>
            </a:br>
            <a:r>
              <a:rPr lang="de-DE" sz="1050" b="0" i="0" u="none" strike="noStrike" cap="none" dirty="0">
                <a:sym typeface="Arial"/>
              </a:rPr>
              <a:t>&amp; </a:t>
            </a:r>
            <a:r>
              <a:rPr lang="de-DE" sz="1050" b="0" i="0" u="none" strike="noStrike" cap="none" dirty="0" err="1">
                <a:sym typeface="Arial"/>
              </a:rPr>
              <a:t>Strategy</a:t>
            </a:r>
            <a:endParaRPr sz="1050" b="0" i="0" u="none" strike="noStrike" cap="none" dirty="0"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0" i="0" u="none" strike="noStrike" cap="none" dirty="0">
                <a:sym typeface="Arial"/>
              </a:rPr>
              <a:t>&amp; Management</a:t>
            </a:r>
            <a:endParaRPr sz="105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0" i="0" u="none" strike="noStrike" cap="none" dirty="0">
                <a:sym typeface="Arial"/>
              </a:rPr>
              <a:t>&amp; Standards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14" name="Google Shape;819;p58">
            <a:extLst>
              <a:ext uri="{FF2B5EF4-FFF2-40B4-BE49-F238E27FC236}">
                <a16:creationId xmlns:a16="http://schemas.microsoft.com/office/drawing/2014/main" id="{4AE75F9F-3FC8-4521-B2E3-2211E4360761}"/>
              </a:ext>
            </a:extLst>
          </p:cNvPr>
          <p:cNvSpPr txBox="1"/>
          <p:nvPr/>
        </p:nvSpPr>
        <p:spPr>
          <a:xfrm>
            <a:off x="4312764" y="1409427"/>
            <a:ext cx="57419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17;p58">
            <a:extLst>
              <a:ext uri="{FF2B5EF4-FFF2-40B4-BE49-F238E27FC236}">
                <a16:creationId xmlns:a16="http://schemas.microsoft.com/office/drawing/2014/main" id="{1FC27E29-55C6-4591-95AE-2F0F9CDC96BF}"/>
              </a:ext>
            </a:extLst>
          </p:cNvPr>
          <p:cNvSpPr/>
          <p:nvPr/>
        </p:nvSpPr>
        <p:spPr>
          <a:xfrm>
            <a:off x="2087252" y="4498421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 dirty="0" err="1">
                <a:sym typeface="Arial"/>
              </a:rPr>
              <a:t>Mobility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16" name="Google Shape;819;p58">
            <a:extLst>
              <a:ext uri="{FF2B5EF4-FFF2-40B4-BE49-F238E27FC236}">
                <a16:creationId xmlns:a16="http://schemas.microsoft.com/office/drawing/2014/main" id="{F21107DB-2EB7-442A-9145-85B1A3C1D6BC}"/>
              </a:ext>
            </a:extLst>
          </p:cNvPr>
          <p:cNvSpPr txBox="1"/>
          <p:nvPr/>
        </p:nvSpPr>
        <p:spPr>
          <a:xfrm>
            <a:off x="2572538" y="4236035"/>
            <a:ext cx="574196" cy="30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WP6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17;p58">
            <a:extLst>
              <a:ext uri="{FF2B5EF4-FFF2-40B4-BE49-F238E27FC236}">
                <a16:creationId xmlns:a16="http://schemas.microsoft.com/office/drawing/2014/main" id="{0AC63E3F-5F98-4C9C-8EE3-B342FDD3042C}"/>
              </a:ext>
            </a:extLst>
          </p:cNvPr>
          <p:cNvSpPr/>
          <p:nvPr/>
        </p:nvSpPr>
        <p:spPr>
          <a:xfrm>
            <a:off x="3877981" y="4971599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 dirty="0" err="1">
                <a:sym typeface="Arial"/>
              </a:rPr>
              <a:t>Research</a:t>
            </a:r>
            <a:r>
              <a:rPr lang="es-ES" sz="1050" b="0" i="0" u="none" strike="noStrike" cap="none" dirty="0">
                <a:sym typeface="Arial"/>
              </a:rPr>
              <a:t> </a:t>
            </a:r>
            <a:r>
              <a:rPr lang="es-ES" sz="1050" b="0" i="0" u="none" strike="noStrike" cap="none" dirty="0" err="1">
                <a:sym typeface="Arial"/>
              </a:rPr>
              <a:t>Coordination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18" name="Google Shape;819;p58">
            <a:extLst>
              <a:ext uri="{FF2B5EF4-FFF2-40B4-BE49-F238E27FC236}">
                <a16:creationId xmlns:a16="http://schemas.microsoft.com/office/drawing/2014/main" id="{C616D853-9B2D-4A2A-ACC1-6AA9664F262E}"/>
              </a:ext>
            </a:extLst>
          </p:cNvPr>
          <p:cNvSpPr txBox="1"/>
          <p:nvPr/>
        </p:nvSpPr>
        <p:spPr>
          <a:xfrm>
            <a:off x="4328237" y="4704375"/>
            <a:ext cx="574196" cy="30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WP5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17;p58">
            <a:extLst>
              <a:ext uri="{FF2B5EF4-FFF2-40B4-BE49-F238E27FC236}">
                <a16:creationId xmlns:a16="http://schemas.microsoft.com/office/drawing/2014/main" id="{78AA8F40-2D1F-430A-B9FC-A6D96BD7FD73}"/>
              </a:ext>
            </a:extLst>
          </p:cNvPr>
          <p:cNvSpPr/>
          <p:nvPr/>
        </p:nvSpPr>
        <p:spPr>
          <a:xfrm>
            <a:off x="6743602" y="3368672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0" i="0" u="none" strike="noStrike" cap="none" dirty="0">
                <a:sym typeface="Arial"/>
              </a:rPr>
              <a:t>Innovation Challenges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/>
              <a:t>(Grand &amp; </a:t>
            </a:r>
            <a:r>
              <a:rPr lang="de-DE" sz="1050" dirty="0" err="1"/>
              <a:t>Specific</a:t>
            </a:r>
            <a:r>
              <a:rPr lang="de-DE" sz="1050" dirty="0"/>
              <a:t> Challenges)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20" name="Google Shape;819;p58">
            <a:extLst>
              <a:ext uri="{FF2B5EF4-FFF2-40B4-BE49-F238E27FC236}">
                <a16:creationId xmlns:a16="http://schemas.microsoft.com/office/drawing/2014/main" id="{CFB7721F-5839-4D27-A182-8B10C15DAED0}"/>
              </a:ext>
            </a:extLst>
          </p:cNvPr>
          <p:cNvSpPr txBox="1"/>
          <p:nvPr/>
        </p:nvSpPr>
        <p:spPr>
          <a:xfrm>
            <a:off x="7173110" y="3089044"/>
            <a:ext cx="574196" cy="30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WP3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817;p58">
            <a:extLst>
              <a:ext uri="{FF2B5EF4-FFF2-40B4-BE49-F238E27FC236}">
                <a16:creationId xmlns:a16="http://schemas.microsoft.com/office/drawing/2014/main" id="{23A2CF02-1469-4CB2-A00C-14FA6EB36B74}"/>
              </a:ext>
            </a:extLst>
          </p:cNvPr>
          <p:cNvSpPr/>
          <p:nvPr/>
        </p:nvSpPr>
        <p:spPr>
          <a:xfrm>
            <a:off x="5669556" y="2105057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/>
              <a:t>Dual-Education Center of Excellence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27" name="Google Shape;819;p58">
            <a:extLst>
              <a:ext uri="{FF2B5EF4-FFF2-40B4-BE49-F238E27FC236}">
                <a16:creationId xmlns:a16="http://schemas.microsoft.com/office/drawing/2014/main" id="{6AD39123-1691-42D8-B468-595E755A37C8}"/>
              </a:ext>
            </a:extLst>
          </p:cNvPr>
          <p:cNvSpPr txBox="1"/>
          <p:nvPr/>
        </p:nvSpPr>
        <p:spPr>
          <a:xfrm>
            <a:off x="6110778" y="1834965"/>
            <a:ext cx="574196" cy="30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WP2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17;p58">
            <a:extLst>
              <a:ext uri="{FF2B5EF4-FFF2-40B4-BE49-F238E27FC236}">
                <a16:creationId xmlns:a16="http://schemas.microsoft.com/office/drawing/2014/main" id="{6EEF7221-4663-4BC2-BAAA-C9E4B8ACD96F}"/>
              </a:ext>
            </a:extLst>
          </p:cNvPr>
          <p:cNvSpPr/>
          <p:nvPr/>
        </p:nvSpPr>
        <p:spPr>
          <a:xfrm>
            <a:off x="5681098" y="4503416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 dirty="0">
                <a:sym typeface="Arial"/>
              </a:rPr>
              <a:t>New </a:t>
            </a:r>
            <a:r>
              <a:rPr lang="es-ES" sz="1050" b="0" i="0" u="none" strike="noStrike" cap="none" dirty="0" err="1">
                <a:sym typeface="Arial"/>
              </a:rPr>
              <a:t>Learning</a:t>
            </a:r>
            <a:r>
              <a:rPr lang="es-ES" sz="1050" b="0" i="0" u="none" strike="noStrike" cap="none" dirty="0">
                <a:sym typeface="Arial"/>
              </a:rPr>
              <a:t> </a:t>
            </a:r>
            <a:r>
              <a:rPr lang="es-ES" sz="1050" b="0" i="0" u="none" strike="noStrike" cap="none" dirty="0" err="1">
                <a:sym typeface="Arial"/>
              </a:rPr>
              <a:t>Pathways</a:t>
            </a:r>
            <a:endParaRPr lang="es-ES" sz="1050" b="0" i="0" u="none" strike="noStrike" cap="none" dirty="0"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/>
              <a:t>(</a:t>
            </a:r>
            <a:r>
              <a:rPr lang="es-ES" sz="1050" dirty="0" err="1"/>
              <a:t>Micro-credentials</a:t>
            </a:r>
            <a:r>
              <a:rPr lang="es-ES" sz="1050" dirty="0"/>
              <a:t>)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29" name="Google Shape;819;p58">
            <a:extLst>
              <a:ext uri="{FF2B5EF4-FFF2-40B4-BE49-F238E27FC236}">
                <a16:creationId xmlns:a16="http://schemas.microsoft.com/office/drawing/2014/main" id="{A72B9B88-24B2-48EC-A919-FD4C08076C24}"/>
              </a:ext>
            </a:extLst>
          </p:cNvPr>
          <p:cNvSpPr txBox="1"/>
          <p:nvPr/>
        </p:nvSpPr>
        <p:spPr>
          <a:xfrm>
            <a:off x="6163473" y="4229822"/>
            <a:ext cx="57419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WP4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17;p58">
            <a:extLst>
              <a:ext uri="{FF2B5EF4-FFF2-40B4-BE49-F238E27FC236}">
                <a16:creationId xmlns:a16="http://schemas.microsoft.com/office/drawing/2014/main" id="{EBCB604C-B026-427C-9029-2197F4E150C8}"/>
              </a:ext>
            </a:extLst>
          </p:cNvPr>
          <p:cNvSpPr/>
          <p:nvPr/>
        </p:nvSpPr>
        <p:spPr>
          <a:xfrm>
            <a:off x="1012780" y="3349068"/>
            <a:ext cx="1439872" cy="84316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 dirty="0" err="1">
                <a:sym typeface="Arial"/>
              </a:rPr>
              <a:t>Stakeholder</a:t>
            </a:r>
            <a:r>
              <a:rPr lang="es-ES" sz="1050" b="0" i="0" u="none" strike="noStrike" cap="none" dirty="0">
                <a:sym typeface="Arial"/>
              </a:rPr>
              <a:t> </a:t>
            </a:r>
            <a:r>
              <a:rPr lang="es-ES" sz="1050" b="0" i="0" u="none" strike="noStrike" cap="none" dirty="0" err="1">
                <a:sym typeface="Arial"/>
              </a:rPr>
              <a:t>Engagement</a:t>
            </a:r>
            <a:r>
              <a:rPr lang="es-ES" sz="1050" b="0" i="0" u="none" strike="noStrike" cap="none" dirty="0">
                <a:sym typeface="Arial"/>
              </a:rPr>
              <a:t> (</a:t>
            </a:r>
            <a:r>
              <a:rPr lang="es-ES" sz="1050" b="0" i="0" u="none" strike="noStrike" cap="none" dirty="0" err="1">
                <a:sym typeface="Arial"/>
              </a:rPr>
              <a:t>University</a:t>
            </a:r>
            <a:r>
              <a:rPr lang="es-ES" sz="1050" b="0" i="0" u="none" strike="noStrike" cap="none" dirty="0">
                <a:sym typeface="Arial"/>
              </a:rPr>
              <a:t>-Business)</a:t>
            </a:r>
            <a:endParaRPr sz="1050" b="0" i="0" u="none" strike="noStrike" cap="none" dirty="0">
              <a:sym typeface="Arial"/>
            </a:endParaRPr>
          </a:p>
        </p:txBody>
      </p:sp>
      <p:sp>
        <p:nvSpPr>
          <p:cNvPr id="31" name="Google Shape;819;p58">
            <a:extLst>
              <a:ext uri="{FF2B5EF4-FFF2-40B4-BE49-F238E27FC236}">
                <a16:creationId xmlns:a16="http://schemas.microsoft.com/office/drawing/2014/main" id="{0CBE0083-1FFC-4BD8-B88E-15C3C37E6CA6}"/>
              </a:ext>
            </a:extLst>
          </p:cNvPr>
          <p:cNvSpPr txBox="1"/>
          <p:nvPr/>
        </p:nvSpPr>
        <p:spPr>
          <a:xfrm>
            <a:off x="1462711" y="3078976"/>
            <a:ext cx="574196" cy="30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WP7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A1C0CC2-4BFF-450C-97D7-FD3C67F6D9E0}"/>
              </a:ext>
            </a:extLst>
          </p:cNvPr>
          <p:cNvSpPr/>
          <p:nvPr/>
        </p:nvSpPr>
        <p:spPr>
          <a:xfrm>
            <a:off x="6562698" y="3007930"/>
            <a:ext cx="1794164" cy="14073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B58C06-CEE1-427B-8244-94A8299DBB45}"/>
              </a:ext>
            </a:extLst>
          </p:cNvPr>
          <p:cNvSpPr txBox="1"/>
          <p:nvPr/>
        </p:nvSpPr>
        <p:spPr>
          <a:xfrm>
            <a:off x="3752096" y="3232768"/>
            <a:ext cx="1708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Work</a:t>
            </a:r>
          </a:p>
          <a:p>
            <a:pPr algn="ctr"/>
            <a:r>
              <a:rPr lang="de-DE" sz="2800" dirty="0" err="1"/>
              <a:t>packages</a:t>
            </a:r>
            <a:endParaRPr lang="de-AT" sz="2800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A84C249-42D0-4939-A0D4-B40D07F067DA}"/>
              </a:ext>
            </a:extLst>
          </p:cNvPr>
          <p:cNvSpPr/>
          <p:nvPr/>
        </p:nvSpPr>
        <p:spPr>
          <a:xfrm>
            <a:off x="823737" y="2990503"/>
            <a:ext cx="1794164" cy="14730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BBA9698-ED64-4C30-9B3E-5ACB6142499B}"/>
              </a:ext>
            </a:extLst>
          </p:cNvPr>
          <p:cNvSpPr/>
          <p:nvPr/>
        </p:nvSpPr>
        <p:spPr>
          <a:xfrm>
            <a:off x="5504610" y="1749538"/>
            <a:ext cx="1794164" cy="14073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EFDE98-3E18-4E31-B7BA-9CBDB2BB16C1}"/>
              </a:ext>
            </a:extLst>
          </p:cNvPr>
          <p:cNvSpPr/>
          <p:nvPr/>
        </p:nvSpPr>
        <p:spPr>
          <a:xfrm>
            <a:off x="1903603" y="1745180"/>
            <a:ext cx="1794164" cy="14073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63334F-0D22-4E14-94A1-E0421AC871C4}"/>
              </a:ext>
            </a:extLst>
          </p:cNvPr>
          <p:cNvSpPr txBox="1"/>
          <p:nvPr/>
        </p:nvSpPr>
        <p:spPr>
          <a:xfrm>
            <a:off x="7956531" y="5808505"/>
            <a:ext cx="71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FHJ</a:t>
            </a:r>
            <a:endParaRPr lang="de-A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- </a:t>
            </a:r>
            <a:r>
              <a:rPr lang="de-AT" dirty="0"/>
              <a:t>Grand Challenges (GC)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874;p61">
            <a:extLst>
              <a:ext uri="{FF2B5EF4-FFF2-40B4-BE49-F238E27FC236}">
                <a16:creationId xmlns:a16="http://schemas.microsoft.com/office/drawing/2014/main" id="{F7673005-457A-4A1D-B8DE-F096F8F1457F}"/>
              </a:ext>
            </a:extLst>
          </p:cNvPr>
          <p:cNvSpPr/>
          <p:nvPr/>
        </p:nvSpPr>
        <p:spPr>
          <a:xfrm>
            <a:off x="1050513" y="1424700"/>
            <a:ext cx="7042973" cy="4063320"/>
          </a:xfrm>
          <a:prstGeom prst="hexagon">
            <a:avLst>
              <a:gd name="adj" fmla="val 8758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77;p61">
            <a:extLst>
              <a:ext uri="{FF2B5EF4-FFF2-40B4-BE49-F238E27FC236}">
                <a16:creationId xmlns:a16="http://schemas.microsoft.com/office/drawing/2014/main" id="{BDEAE5FC-A397-4178-8E2F-6F26F11D60FD}"/>
              </a:ext>
            </a:extLst>
          </p:cNvPr>
          <p:cNvSpPr/>
          <p:nvPr/>
        </p:nvSpPr>
        <p:spPr>
          <a:xfrm>
            <a:off x="2363081" y="1895403"/>
            <a:ext cx="1717677" cy="12463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45882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 1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 </a:t>
            </a:r>
            <a:r>
              <a:rPr lang="de-DE" sz="14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Work</a:t>
            </a:r>
            <a:endParaRPr sz="1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78;p61">
            <a:extLst>
              <a:ext uri="{FF2B5EF4-FFF2-40B4-BE49-F238E27FC236}">
                <a16:creationId xmlns:a16="http://schemas.microsoft.com/office/drawing/2014/main" id="{CB514261-43BD-4336-BDC2-E65CCA671071}"/>
              </a:ext>
            </a:extLst>
          </p:cNvPr>
          <p:cNvSpPr/>
          <p:nvPr/>
        </p:nvSpPr>
        <p:spPr>
          <a:xfrm>
            <a:off x="6318633" y="2358539"/>
            <a:ext cx="120222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5A5A5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Partner2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879;p61">
            <a:extLst>
              <a:ext uri="{FF2B5EF4-FFF2-40B4-BE49-F238E27FC236}">
                <a16:creationId xmlns:a16="http://schemas.microsoft.com/office/drawing/2014/main" id="{CED64BB8-C5B8-4FF3-A1B6-4CEAB3608A7B}"/>
              </a:ext>
            </a:extLst>
          </p:cNvPr>
          <p:cNvSpPr/>
          <p:nvPr/>
        </p:nvSpPr>
        <p:spPr>
          <a:xfrm>
            <a:off x="6059652" y="3310448"/>
            <a:ext cx="1721458" cy="116222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5A5A5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 2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Healthy Ageing</a:t>
            </a:r>
            <a:endParaRPr sz="1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880;p61">
            <a:extLst>
              <a:ext uri="{FF2B5EF4-FFF2-40B4-BE49-F238E27FC236}">
                <a16:creationId xmlns:a16="http://schemas.microsoft.com/office/drawing/2014/main" id="{55D06D7C-AB01-4C73-ADA8-384366D4701C}"/>
              </a:ext>
            </a:extLst>
          </p:cNvPr>
          <p:cNvSpPr txBox="1"/>
          <p:nvPr/>
        </p:nvSpPr>
        <p:spPr>
          <a:xfrm>
            <a:off x="4187624" y="5083272"/>
            <a:ext cx="62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81;p61">
            <a:extLst>
              <a:ext uri="{FF2B5EF4-FFF2-40B4-BE49-F238E27FC236}">
                <a16:creationId xmlns:a16="http://schemas.microsoft.com/office/drawing/2014/main" id="{9B741BB8-06E4-424A-996C-8E01A8B83C28}"/>
              </a:ext>
            </a:extLst>
          </p:cNvPr>
          <p:cNvSpPr txBox="1"/>
          <p:nvPr/>
        </p:nvSpPr>
        <p:spPr>
          <a:xfrm>
            <a:off x="6025717" y="1802416"/>
            <a:ext cx="1237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82;p61">
            <a:extLst>
              <a:ext uri="{FF2B5EF4-FFF2-40B4-BE49-F238E27FC236}">
                <a16:creationId xmlns:a16="http://schemas.microsoft.com/office/drawing/2014/main" id="{7AAD1C0A-8BF9-4A1F-808E-535A3B95DD72}"/>
              </a:ext>
            </a:extLst>
          </p:cNvPr>
          <p:cNvSpPr/>
          <p:nvPr/>
        </p:nvSpPr>
        <p:spPr>
          <a:xfrm>
            <a:off x="1388188" y="1555029"/>
            <a:ext cx="1200384" cy="8688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40000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Partner 3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83;p61">
            <a:extLst>
              <a:ext uri="{FF2B5EF4-FFF2-40B4-BE49-F238E27FC236}">
                <a16:creationId xmlns:a16="http://schemas.microsoft.com/office/drawing/2014/main" id="{FDC1D7AA-F0D0-42DA-9357-4ED101CE74AA}"/>
              </a:ext>
            </a:extLst>
          </p:cNvPr>
          <p:cNvSpPr/>
          <p:nvPr/>
        </p:nvSpPr>
        <p:spPr>
          <a:xfrm>
            <a:off x="1391769" y="2631574"/>
            <a:ext cx="1200384" cy="8688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40000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 5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84;p61">
            <a:extLst>
              <a:ext uri="{FF2B5EF4-FFF2-40B4-BE49-F238E27FC236}">
                <a16:creationId xmlns:a16="http://schemas.microsoft.com/office/drawing/2014/main" id="{DEBF813B-59F7-45C8-A174-ECB411B99D0B}"/>
              </a:ext>
            </a:extLst>
          </p:cNvPr>
          <p:cNvSpPr/>
          <p:nvPr/>
        </p:nvSpPr>
        <p:spPr>
          <a:xfrm>
            <a:off x="3858734" y="1555029"/>
            <a:ext cx="1200384" cy="8688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40000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 5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85;p61">
            <a:extLst>
              <a:ext uri="{FF2B5EF4-FFF2-40B4-BE49-F238E27FC236}">
                <a16:creationId xmlns:a16="http://schemas.microsoft.com/office/drawing/2014/main" id="{BB3D863B-5392-464E-A7C6-702B47E48AC7}"/>
              </a:ext>
            </a:extLst>
          </p:cNvPr>
          <p:cNvSpPr/>
          <p:nvPr/>
        </p:nvSpPr>
        <p:spPr>
          <a:xfrm>
            <a:off x="3848087" y="2629542"/>
            <a:ext cx="1200384" cy="8688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40000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 8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86;p61">
            <a:extLst>
              <a:ext uri="{FF2B5EF4-FFF2-40B4-BE49-F238E27FC236}">
                <a16:creationId xmlns:a16="http://schemas.microsoft.com/office/drawing/2014/main" id="{48F702E1-5CCC-47F4-B295-6807EB63A936}"/>
              </a:ext>
            </a:extLst>
          </p:cNvPr>
          <p:cNvSpPr/>
          <p:nvPr/>
        </p:nvSpPr>
        <p:spPr>
          <a:xfrm>
            <a:off x="2614241" y="3182552"/>
            <a:ext cx="1200384" cy="8688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40000"/>
            </a:schemeClr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 7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87;p61">
            <a:extLst>
              <a:ext uri="{FF2B5EF4-FFF2-40B4-BE49-F238E27FC236}">
                <a16:creationId xmlns:a16="http://schemas.microsoft.com/office/drawing/2014/main" id="{0AA5E0B7-EA2D-412E-8D35-74174BEE2AF9}"/>
              </a:ext>
            </a:extLst>
          </p:cNvPr>
          <p:cNvSpPr/>
          <p:nvPr/>
        </p:nvSpPr>
        <p:spPr>
          <a:xfrm>
            <a:off x="5083230" y="2908855"/>
            <a:ext cx="120222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5A5A5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Partner5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889;p61">
            <a:extLst>
              <a:ext uri="{FF2B5EF4-FFF2-40B4-BE49-F238E27FC236}">
                <a16:creationId xmlns:a16="http://schemas.microsoft.com/office/drawing/2014/main" id="{EFDDDE17-5834-4E58-99FF-18F13BECDCCE}"/>
              </a:ext>
            </a:extLst>
          </p:cNvPr>
          <p:cNvSpPr/>
          <p:nvPr/>
        </p:nvSpPr>
        <p:spPr>
          <a:xfrm>
            <a:off x="5080167" y="3942447"/>
            <a:ext cx="120222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5A5A5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Partner7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890;p61">
            <a:extLst>
              <a:ext uri="{FF2B5EF4-FFF2-40B4-BE49-F238E27FC236}">
                <a16:creationId xmlns:a16="http://schemas.microsoft.com/office/drawing/2014/main" id="{C4844EA1-B5A9-44AE-B73A-8230036DA5C2}"/>
              </a:ext>
            </a:extLst>
          </p:cNvPr>
          <p:cNvSpPr/>
          <p:nvPr/>
        </p:nvSpPr>
        <p:spPr>
          <a:xfrm>
            <a:off x="2000202" y="4214854"/>
            <a:ext cx="1887218" cy="116222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 3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i="1" dirty="0">
                <a:solidFill>
                  <a:schemeClr val="lt1"/>
                </a:solidFill>
              </a:rPr>
              <a:t>Green Economy</a:t>
            </a:r>
            <a:endParaRPr b="1" i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4BF9B9A-F030-4F6D-852E-680A6EBF5529}"/>
              </a:ext>
            </a:extLst>
          </p:cNvPr>
          <p:cNvSpPr txBox="1"/>
          <p:nvPr/>
        </p:nvSpPr>
        <p:spPr>
          <a:xfrm>
            <a:off x="1392070" y="5470876"/>
            <a:ext cx="283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WP 3</a:t>
            </a:r>
            <a:endParaRPr lang="de-AT" sz="2800" dirty="0"/>
          </a:p>
        </p:txBody>
      </p:sp>
      <p:sp>
        <p:nvSpPr>
          <p:cNvPr id="24" name="Google Shape;878;p61">
            <a:extLst>
              <a:ext uri="{FF2B5EF4-FFF2-40B4-BE49-F238E27FC236}">
                <a16:creationId xmlns:a16="http://schemas.microsoft.com/office/drawing/2014/main" id="{7A5C0354-1ADB-47D5-9255-E21A6645F30A}"/>
              </a:ext>
            </a:extLst>
          </p:cNvPr>
          <p:cNvSpPr/>
          <p:nvPr/>
        </p:nvSpPr>
        <p:spPr>
          <a:xfrm>
            <a:off x="6331695" y="4513927"/>
            <a:ext cx="120222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5A5A5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Partner9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2A8B5B0-A870-45C2-BF6D-D7622E2DFE94}"/>
              </a:ext>
            </a:extLst>
          </p:cNvPr>
          <p:cNvSpPr/>
          <p:nvPr/>
        </p:nvSpPr>
        <p:spPr>
          <a:xfrm>
            <a:off x="6021804" y="3147264"/>
            <a:ext cx="1794164" cy="148178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9477397-532B-4BD6-9A60-E01B7F0B3D8F}"/>
              </a:ext>
            </a:extLst>
          </p:cNvPr>
          <p:cNvSpPr/>
          <p:nvPr/>
        </p:nvSpPr>
        <p:spPr>
          <a:xfrm>
            <a:off x="785950" y="1062447"/>
            <a:ext cx="7664589" cy="48071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FD0148F-4033-40FD-914D-33CF4C644FEE}"/>
              </a:ext>
            </a:extLst>
          </p:cNvPr>
          <p:cNvSpPr/>
          <p:nvPr/>
        </p:nvSpPr>
        <p:spPr>
          <a:xfrm>
            <a:off x="2315924" y="1793081"/>
            <a:ext cx="1794164" cy="148178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C5CFA3-57B3-478D-B806-7463566D25F4}"/>
              </a:ext>
            </a:extLst>
          </p:cNvPr>
          <p:cNvSpPr txBox="1"/>
          <p:nvPr/>
        </p:nvSpPr>
        <p:spPr>
          <a:xfrm>
            <a:off x="6695271" y="5599135"/>
            <a:ext cx="2133600" cy="307777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Gesundheitsinstitute            </a:t>
            </a:r>
            <a:endParaRPr lang="de-AT" sz="14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1870BF-A2E0-4E20-BB47-C2E91194E5C3}"/>
              </a:ext>
            </a:extLst>
          </p:cNvPr>
          <p:cNvSpPr txBox="1"/>
          <p:nvPr/>
        </p:nvSpPr>
        <p:spPr>
          <a:xfrm>
            <a:off x="6692691" y="5968509"/>
            <a:ext cx="2133600" cy="307777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IAP           </a:t>
            </a:r>
            <a:endParaRPr lang="de-AT" sz="14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0A0E653-6EFC-463F-AF4A-C007EE90ED92}"/>
              </a:ext>
            </a:extLst>
          </p:cNvPr>
          <p:cNvSpPr/>
          <p:nvPr/>
        </p:nvSpPr>
        <p:spPr>
          <a:xfrm>
            <a:off x="2407658" y="1891238"/>
            <a:ext cx="1794164" cy="148178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04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- </a:t>
            </a:r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GC 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897;p62">
            <a:extLst>
              <a:ext uri="{FF2B5EF4-FFF2-40B4-BE49-F238E27FC236}">
                <a16:creationId xmlns:a16="http://schemas.microsoft.com/office/drawing/2014/main" id="{FC895128-4880-4856-ABB2-FCEC282B4F3E}"/>
              </a:ext>
            </a:extLst>
          </p:cNvPr>
          <p:cNvSpPr/>
          <p:nvPr/>
        </p:nvSpPr>
        <p:spPr>
          <a:xfrm>
            <a:off x="1136973" y="1766099"/>
            <a:ext cx="6870053" cy="3756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4A7B8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00;p62">
            <a:extLst>
              <a:ext uri="{FF2B5EF4-FFF2-40B4-BE49-F238E27FC236}">
                <a16:creationId xmlns:a16="http://schemas.microsoft.com/office/drawing/2014/main" id="{5E5B0A33-CB93-47BF-BEA2-26F173AFC0CF}"/>
              </a:ext>
            </a:extLst>
          </p:cNvPr>
          <p:cNvSpPr/>
          <p:nvPr/>
        </p:nvSpPr>
        <p:spPr>
          <a:xfrm>
            <a:off x="3730723" y="2378906"/>
            <a:ext cx="171851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00000"/>
                </a:solidFill>
              </a:rPr>
              <a:t>Skills for Future</a:t>
            </a:r>
            <a:endParaRPr/>
          </a:p>
        </p:txBody>
      </p:sp>
      <p:sp>
        <p:nvSpPr>
          <p:cNvPr id="9" name="Google Shape;901;p62">
            <a:extLst>
              <a:ext uri="{FF2B5EF4-FFF2-40B4-BE49-F238E27FC236}">
                <a16:creationId xmlns:a16="http://schemas.microsoft.com/office/drawing/2014/main" id="{BA65E001-7EC7-470D-B56D-C81EBECA4066}"/>
              </a:ext>
            </a:extLst>
          </p:cNvPr>
          <p:cNvSpPr/>
          <p:nvPr/>
        </p:nvSpPr>
        <p:spPr>
          <a:xfrm>
            <a:off x="3643721" y="3327684"/>
            <a:ext cx="1887218" cy="116222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 1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of work</a:t>
            </a:r>
            <a:endParaRPr sz="1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02;p62">
            <a:extLst>
              <a:ext uri="{FF2B5EF4-FFF2-40B4-BE49-F238E27FC236}">
                <a16:creationId xmlns:a16="http://schemas.microsoft.com/office/drawing/2014/main" id="{29A91DB1-52E2-4346-87CD-B38C5AD6203A}"/>
              </a:ext>
            </a:extLst>
          </p:cNvPr>
          <p:cNvSpPr txBox="1"/>
          <p:nvPr/>
        </p:nvSpPr>
        <p:spPr>
          <a:xfrm>
            <a:off x="1503271" y="3995513"/>
            <a:ext cx="62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03;p62">
            <a:extLst>
              <a:ext uri="{FF2B5EF4-FFF2-40B4-BE49-F238E27FC236}">
                <a16:creationId xmlns:a16="http://schemas.microsoft.com/office/drawing/2014/main" id="{13966C76-93A2-46DC-A1B3-EEDB63D3181E}"/>
              </a:ext>
            </a:extLst>
          </p:cNvPr>
          <p:cNvSpPr txBox="1"/>
          <p:nvPr/>
        </p:nvSpPr>
        <p:spPr>
          <a:xfrm>
            <a:off x="5857966" y="5202615"/>
            <a:ext cx="1237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04;p62">
            <a:extLst>
              <a:ext uri="{FF2B5EF4-FFF2-40B4-BE49-F238E27FC236}">
                <a16:creationId xmlns:a16="http://schemas.microsoft.com/office/drawing/2014/main" id="{6FF6DF73-F450-41A3-96D3-BBA64F734421}"/>
              </a:ext>
            </a:extLst>
          </p:cNvPr>
          <p:cNvSpPr/>
          <p:nvPr/>
        </p:nvSpPr>
        <p:spPr>
          <a:xfrm>
            <a:off x="2210460" y="2932404"/>
            <a:ext cx="1653035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C00000"/>
                </a:solidFill>
              </a:rPr>
              <a:t>Twin Transition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5;p62">
            <a:extLst>
              <a:ext uri="{FF2B5EF4-FFF2-40B4-BE49-F238E27FC236}">
                <a16:creationId xmlns:a16="http://schemas.microsoft.com/office/drawing/2014/main" id="{46051948-4EB2-441A-86A9-BC5A449A1D78}"/>
              </a:ext>
            </a:extLst>
          </p:cNvPr>
          <p:cNvSpPr/>
          <p:nvPr/>
        </p:nvSpPr>
        <p:spPr>
          <a:xfrm>
            <a:off x="3705714" y="4518502"/>
            <a:ext cx="1763704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C00000"/>
                </a:solidFill>
              </a:rPr>
              <a:t>Collaborative </a:t>
            </a:r>
            <a:r>
              <a:rPr lang="de-DE" sz="1600" dirty="0" err="1">
                <a:solidFill>
                  <a:srgbClr val="C00000"/>
                </a:solidFill>
              </a:rPr>
              <a:t>Intelligence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14" name="Google Shape;906;p62">
            <a:extLst>
              <a:ext uri="{FF2B5EF4-FFF2-40B4-BE49-F238E27FC236}">
                <a16:creationId xmlns:a16="http://schemas.microsoft.com/office/drawing/2014/main" id="{F82A8F05-ED14-4098-868E-BFE37A93C6D5}"/>
              </a:ext>
            </a:extLst>
          </p:cNvPr>
          <p:cNvSpPr/>
          <p:nvPr/>
        </p:nvSpPr>
        <p:spPr>
          <a:xfrm>
            <a:off x="2173816" y="3968392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00000"/>
                </a:solidFill>
              </a:rPr>
              <a:t>Smart Industry</a:t>
            </a:r>
            <a:endParaRPr sz="3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07;p62">
            <a:extLst>
              <a:ext uri="{FF2B5EF4-FFF2-40B4-BE49-F238E27FC236}">
                <a16:creationId xmlns:a16="http://schemas.microsoft.com/office/drawing/2014/main" id="{100A7DFC-9A75-4F2C-A46B-EF8B4F065FA8}"/>
              </a:ext>
            </a:extLst>
          </p:cNvPr>
          <p:cNvSpPr/>
          <p:nvPr/>
        </p:nvSpPr>
        <p:spPr>
          <a:xfrm>
            <a:off x="5300629" y="2915428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>
                <a:solidFill>
                  <a:srgbClr val="C00000"/>
                </a:solidFill>
              </a:rPr>
              <a:t>Serviti-sation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08;p62">
            <a:extLst>
              <a:ext uri="{FF2B5EF4-FFF2-40B4-BE49-F238E27FC236}">
                <a16:creationId xmlns:a16="http://schemas.microsoft.com/office/drawing/2014/main" id="{EDC4B4D6-2BBC-4C9A-926D-3F8342C86CD0}"/>
              </a:ext>
            </a:extLst>
          </p:cNvPr>
          <p:cNvSpPr/>
          <p:nvPr/>
        </p:nvSpPr>
        <p:spPr>
          <a:xfrm>
            <a:off x="5300629" y="3980015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00000"/>
                </a:solidFill>
              </a:rPr>
              <a:t>Circular Economy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09;p62">
            <a:extLst>
              <a:ext uri="{FF2B5EF4-FFF2-40B4-BE49-F238E27FC236}">
                <a16:creationId xmlns:a16="http://schemas.microsoft.com/office/drawing/2014/main" id="{89A35D85-4DC0-47AE-9F94-3E65FE2D1D69}"/>
              </a:ext>
            </a:extLst>
          </p:cNvPr>
          <p:cNvSpPr txBox="1"/>
          <p:nvPr/>
        </p:nvSpPr>
        <p:spPr>
          <a:xfrm>
            <a:off x="2027573" y="1766099"/>
            <a:ext cx="1616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Interdisciplinary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10;p62">
            <a:extLst>
              <a:ext uri="{FF2B5EF4-FFF2-40B4-BE49-F238E27FC236}">
                <a16:creationId xmlns:a16="http://schemas.microsoft.com/office/drawing/2014/main" id="{23B4E027-8C34-4C38-AF1C-58E20C471AA9}"/>
              </a:ext>
            </a:extLst>
          </p:cNvPr>
          <p:cNvSpPr/>
          <p:nvPr/>
        </p:nvSpPr>
        <p:spPr>
          <a:xfrm>
            <a:off x="2689531" y="2309050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1;p62">
            <a:extLst>
              <a:ext uri="{FF2B5EF4-FFF2-40B4-BE49-F238E27FC236}">
                <a16:creationId xmlns:a16="http://schemas.microsoft.com/office/drawing/2014/main" id="{8BA11901-6128-4C1C-8A24-BF76970E9D41}"/>
              </a:ext>
            </a:extLst>
          </p:cNvPr>
          <p:cNvSpPr/>
          <p:nvPr/>
        </p:nvSpPr>
        <p:spPr>
          <a:xfrm>
            <a:off x="4006932" y="1946285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HEI Staff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12;p62">
            <a:extLst>
              <a:ext uri="{FF2B5EF4-FFF2-40B4-BE49-F238E27FC236}">
                <a16:creationId xmlns:a16="http://schemas.microsoft.com/office/drawing/2014/main" id="{1151418B-3E88-4FE6-8BAE-3BCEB49049D4}"/>
              </a:ext>
            </a:extLst>
          </p:cNvPr>
          <p:cNvSpPr/>
          <p:nvPr/>
        </p:nvSpPr>
        <p:spPr>
          <a:xfrm>
            <a:off x="5310530" y="2289910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07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- </a:t>
            </a:r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GC 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29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897;p62">
            <a:extLst>
              <a:ext uri="{FF2B5EF4-FFF2-40B4-BE49-F238E27FC236}">
                <a16:creationId xmlns:a16="http://schemas.microsoft.com/office/drawing/2014/main" id="{FC895128-4880-4856-ABB2-FCEC282B4F3E}"/>
              </a:ext>
            </a:extLst>
          </p:cNvPr>
          <p:cNvSpPr/>
          <p:nvPr/>
        </p:nvSpPr>
        <p:spPr>
          <a:xfrm>
            <a:off x="1136973" y="1766099"/>
            <a:ext cx="6870053" cy="3756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4A7B8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00;p62">
            <a:extLst>
              <a:ext uri="{FF2B5EF4-FFF2-40B4-BE49-F238E27FC236}">
                <a16:creationId xmlns:a16="http://schemas.microsoft.com/office/drawing/2014/main" id="{5E5B0A33-CB93-47BF-BEA2-26F173AFC0CF}"/>
              </a:ext>
            </a:extLst>
          </p:cNvPr>
          <p:cNvSpPr/>
          <p:nvPr/>
        </p:nvSpPr>
        <p:spPr>
          <a:xfrm>
            <a:off x="3730723" y="2378906"/>
            <a:ext cx="171851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Food Management</a:t>
            </a:r>
            <a:endParaRPr sz="1400" dirty="0"/>
          </a:p>
        </p:txBody>
      </p:sp>
      <p:sp>
        <p:nvSpPr>
          <p:cNvPr id="9" name="Google Shape;901;p62">
            <a:extLst>
              <a:ext uri="{FF2B5EF4-FFF2-40B4-BE49-F238E27FC236}">
                <a16:creationId xmlns:a16="http://schemas.microsoft.com/office/drawing/2014/main" id="{BA65E001-7EC7-470D-B56D-C81EBECA4066}"/>
              </a:ext>
            </a:extLst>
          </p:cNvPr>
          <p:cNvSpPr/>
          <p:nvPr/>
        </p:nvSpPr>
        <p:spPr>
          <a:xfrm>
            <a:off x="3643721" y="3327684"/>
            <a:ext cx="1887218" cy="116222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 2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Healthy</a:t>
            </a:r>
            <a:r>
              <a:rPr lang="de-DE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Aging</a:t>
            </a:r>
            <a:endParaRPr sz="1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02;p62">
            <a:extLst>
              <a:ext uri="{FF2B5EF4-FFF2-40B4-BE49-F238E27FC236}">
                <a16:creationId xmlns:a16="http://schemas.microsoft.com/office/drawing/2014/main" id="{29A91DB1-52E2-4346-87CD-B38C5AD6203A}"/>
              </a:ext>
            </a:extLst>
          </p:cNvPr>
          <p:cNvSpPr txBox="1"/>
          <p:nvPr/>
        </p:nvSpPr>
        <p:spPr>
          <a:xfrm>
            <a:off x="1503271" y="3995513"/>
            <a:ext cx="62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03;p62">
            <a:extLst>
              <a:ext uri="{FF2B5EF4-FFF2-40B4-BE49-F238E27FC236}">
                <a16:creationId xmlns:a16="http://schemas.microsoft.com/office/drawing/2014/main" id="{13966C76-93A2-46DC-A1B3-EEDB63D3181E}"/>
              </a:ext>
            </a:extLst>
          </p:cNvPr>
          <p:cNvSpPr txBox="1"/>
          <p:nvPr/>
        </p:nvSpPr>
        <p:spPr>
          <a:xfrm>
            <a:off x="5857966" y="5202615"/>
            <a:ext cx="1237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04;p62">
            <a:extLst>
              <a:ext uri="{FF2B5EF4-FFF2-40B4-BE49-F238E27FC236}">
                <a16:creationId xmlns:a16="http://schemas.microsoft.com/office/drawing/2014/main" id="{6FF6DF73-F450-41A3-96D3-BBA64F734421}"/>
              </a:ext>
            </a:extLst>
          </p:cNvPr>
          <p:cNvSpPr/>
          <p:nvPr/>
        </p:nvSpPr>
        <p:spPr>
          <a:xfrm>
            <a:off x="2210460" y="2932404"/>
            <a:ext cx="1653035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Personalized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5;p62">
            <a:extLst>
              <a:ext uri="{FF2B5EF4-FFF2-40B4-BE49-F238E27FC236}">
                <a16:creationId xmlns:a16="http://schemas.microsoft.com/office/drawing/2014/main" id="{46051948-4EB2-441A-86A9-BC5A449A1D78}"/>
              </a:ext>
            </a:extLst>
          </p:cNvPr>
          <p:cNvSpPr/>
          <p:nvPr/>
        </p:nvSpPr>
        <p:spPr>
          <a:xfrm>
            <a:off x="3705714" y="4518502"/>
            <a:ext cx="1763704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Applied Health Sciences</a:t>
            </a:r>
            <a:endParaRPr sz="1400" dirty="0">
              <a:solidFill>
                <a:srgbClr val="C00000"/>
              </a:solidFill>
            </a:endParaRPr>
          </a:p>
        </p:txBody>
      </p:sp>
      <p:sp>
        <p:nvSpPr>
          <p:cNvPr id="14" name="Google Shape;906;p62">
            <a:extLst>
              <a:ext uri="{FF2B5EF4-FFF2-40B4-BE49-F238E27FC236}">
                <a16:creationId xmlns:a16="http://schemas.microsoft.com/office/drawing/2014/main" id="{F82A8F05-ED14-4098-868E-BFE37A93C6D5}"/>
              </a:ext>
            </a:extLst>
          </p:cNvPr>
          <p:cNvSpPr/>
          <p:nvPr/>
        </p:nvSpPr>
        <p:spPr>
          <a:xfrm>
            <a:off x="2173816" y="3968392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</a:t>
            </a:r>
            <a:r>
              <a:rPr lang="de-DE" sz="1400" b="0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nter-professional health care</a:t>
            </a:r>
            <a:endParaRPr sz="1400" b="0" i="0" u="none" strike="noStrike" cap="none" dirty="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907;p62">
            <a:extLst>
              <a:ext uri="{FF2B5EF4-FFF2-40B4-BE49-F238E27FC236}">
                <a16:creationId xmlns:a16="http://schemas.microsoft.com/office/drawing/2014/main" id="{100A7DFC-9A75-4F2C-A46B-EF8B4F065FA8}"/>
              </a:ext>
            </a:extLst>
          </p:cNvPr>
          <p:cNvSpPr/>
          <p:nvPr/>
        </p:nvSpPr>
        <p:spPr>
          <a:xfrm>
            <a:off x="5300629" y="2915428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Culinary Science</a:t>
            </a:r>
            <a:endParaRPr lang="de-DE"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08;p62">
            <a:extLst>
              <a:ext uri="{FF2B5EF4-FFF2-40B4-BE49-F238E27FC236}">
                <a16:creationId xmlns:a16="http://schemas.microsoft.com/office/drawing/2014/main" id="{EDC4B4D6-2BBC-4C9A-926D-3F8342C86CD0}"/>
              </a:ext>
            </a:extLst>
          </p:cNvPr>
          <p:cNvSpPr/>
          <p:nvPr/>
        </p:nvSpPr>
        <p:spPr>
          <a:xfrm>
            <a:off x="5300629" y="3976651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09;p62">
            <a:extLst>
              <a:ext uri="{FF2B5EF4-FFF2-40B4-BE49-F238E27FC236}">
                <a16:creationId xmlns:a16="http://schemas.microsoft.com/office/drawing/2014/main" id="{89A35D85-4DC0-47AE-9F94-3E65FE2D1D69}"/>
              </a:ext>
            </a:extLst>
          </p:cNvPr>
          <p:cNvSpPr txBox="1"/>
          <p:nvPr/>
        </p:nvSpPr>
        <p:spPr>
          <a:xfrm>
            <a:off x="2027573" y="1766099"/>
            <a:ext cx="1616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Interdisciplinary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10;p62">
            <a:extLst>
              <a:ext uri="{FF2B5EF4-FFF2-40B4-BE49-F238E27FC236}">
                <a16:creationId xmlns:a16="http://schemas.microsoft.com/office/drawing/2014/main" id="{23B4E027-8C34-4C38-AF1C-58E20C471AA9}"/>
              </a:ext>
            </a:extLst>
          </p:cNvPr>
          <p:cNvSpPr/>
          <p:nvPr/>
        </p:nvSpPr>
        <p:spPr>
          <a:xfrm>
            <a:off x="2689531" y="2309050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1;p62">
            <a:extLst>
              <a:ext uri="{FF2B5EF4-FFF2-40B4-BE49-F238E27FC236}">
                <a16:creationId xmlns:a16="http://schemas.microsoft.com/office/drawing/2014/main" id="{8BA11901-6128-4C1C-8A24-BF76970E9D41}"/>
              </a:ext>
            </a:extLst>
          </p:cNvPr>
          <p:cNvSpPr/>
          <p:nvPr/>
        </p:nvSpPr>
        <p:spPr>
          <a:xfrm>
            <a:off x="4006932" y="1946285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HEI Staff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12;p62">
            <a:extLst>
              <a:ext uri="{FF2B5EF4-FFF2-40B4-BE49-F238E27FC236}">
                <a16:creationId xmlns:a16="http://schemas.microsoft.com/office/drawing/2014/main" id="{1151418B-3E88-4FE6-8BAE-3BCEB49049D4}"/>
              </a:ext>
            </a:extLst>
          </p:cNvPr>
          <p:cNvSpPr/>
          <p:nvPr/>
        </p:nvSpPr>
        <p:spPr>
          <a:xfrm>
            <a:off x="5310530" y="2289910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48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ERASMUS+ </a:t>
            </a:r>
            <a:r>
              <a:rPr lang="de-AT" dirty="0" err="1"/>
              <a:t>program</a:t>
            </a:r>
            <a:r>
              <a:rPr lang="de-AT" dirty="0"/>
              <a:t> </a:t>
            </a:r>
            <a:r>
              <a:rPr lang="de-AT" dirty="0" err="1"/>
              <a:t>guide</a:t>
            </a:r>
            <a:r>
              <a:rPr lang="de-AT" dirty="0"/>
              <a:t> 2021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30;p70">
            <a:extLst>
              <a:ext uri="{FF2B5EF4-FFF2-40B4-BE49-F238E27FC236}">
                <a16:creationId xmlns:a16="http://schemas.microsoft.com/office/drawing/2014/main" id="{9BCB7481-0291-45E0-95F3-94A088463F0E}"/>
              </a:ext>
            </a:extLst>
          </p:cNvPr>
          <p:cNvSpPr txBox="1"/>
          <p:nvPr/>
        </p:nvSpPr>
        <p:spPr>
          <a:xfrm>
            <a:off x="264980" y="1103362"/>
            <a:ext cx="8691401" cy="510078"/>
          </a:xfrm>
          <a:prstGeom prst="rect">
            <a:avLst/>
          </a:prstGeom>
          <a:solidFill>
            <a:srgbClr val="F7DC72"/>
          </a:solidFill>
          <a:ln>
            <a:noFill/>
          </a:ln>
        </p:spPr>
        <p:txBody>
          <a:bodyPr spcFirstLastPara="1" wrap="square" lIns="81604" tIns="40786" rIns="81604" bIns="40786" anchor="t" anchorCtr="0">
            <a:spAutoFit/>
          </a:bodyPr>
          <a:lstStyle/>
          <a:p>
            <a:pPr algn="ctr" defTabSz="909151">
              <a:lnSpc>
                <a:spcPct val="139000"/>
              </a:lnSpc>
              <a:buClr>
                <a:srgbClr val="5C6971"/>
              </a:buClr>
              <a:buSzPct val="60000"/>
            </a:pPr>
            <a:r>
              <a:rPr lang="en-US" sz="2000" b="1" dirty="0">
                <a:solidFill>
                  <a:srgbClr val="C00000"/>
                </a:solidFill>
                <a:latin typeface="Arial"/>
              </a:rPr>
              <a:t>Priorities applying to Erasmus+ Cooperation Partnership </a:t>
            </a:r>
            <a:r>
              <a:rPr lang="en-US" sz="2000" b="1" dirty="0" err="1">
                <a:solidFill>
                  <a:srgbClr val="C00000"/>
                </a:solidFill>
                <a:latin typeface="Arial"/>
              </a:rPr>
              <a:t>Programme</a:t>
            </a:r>
            <a:endParaRPr lang="de-DE" sz="2400" b="1" dirty="0">
              <a:solidFill>
                <a:srgbClr val="C00000"/>
              </a:solidFill>
              <a:latin typeface="Generis Sans Com Medium" panose="020B0606040503020204" pitchFamily="34" charset="0"/>
              <a:cs typeface="Generis Sans Com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D3D6EF-44E6-4FF3-8E9F-A78B31FBF8A9}"/>
              </a:ext>
            </a:extLst>
          </p:cNvPr>
          <p:cNvSpPr txBox="1"/>
          <p:nvPr/>
        </p:nvSpPr>
        <p:spPr>
          <a:xfrm>
            <a:off x="2044972" y="1827616"/>
            <a:ext cx="6897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Addressing digital transformation through</a:t>
            </a:r>
            <a:r>
              <a:rPr lang="en-US" b="1" dirty="0"/>
              <a:t> </a:t>
            </a:r>
          </a:p>
          <a:p>
            <a:r>
              <a:rPr lang="en-US" b="1" dirty="0"/>
              <a:t>- development of digital readiness, </a:t>
            </a:r>
          </a:p>
          <a:p>
            <a:r>
              <a:rPr lang="en-US" b="1" dirty="0"/>
              <a:t>- resilience and </a:t>
            </a:r>
          </a:p>
          <a:p>
            <a:r>
              <a:rPr lang="en-US" b="1" dirty="0"/>
              <a:t>- capacity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A9E001-9978-4332-AEC1-89E127BFAAAD}"/>
              </a:ext>
            </a:extLst>
          </p:cNvPr>
          <p:cNvSpPr txBox="1"/>
          <p:nvPr/>
        </p:nvSpPr>
        <p:spPr>
          <a:xfrm>
            <a:off x="2035630" y="3229313"/>
            <a:ext cx="68365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/>
              <a:t>Promoting inter-connected higher education systems</a:t>
            </a:r>
            <a:endParaRPr lang="en-GB" sz="1800" b="1" dirty="0"/>
          </a:p>
          <a:p>
            <a:pPr lvl="0"/>
            <a:r>
              <a:rPr lang="de-DE" sz="1800" dirty="0" err="1">
                <a:solidFill>
                  <a:srgbClr val="FF0000"/>
                </a:solidFill>
              </a:rPr>
              <a:t>strengthen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the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strategic</a:t>
            </a:r>
            <a:r>
              <a:rPr lang="de-DE" sz="1800" dirty="0">
                <a:solidFill>
                  <a:srgbClr val="FF0000"/>
                </a:solidFill>
              </a:rPr>
              <a:t> and </a:t>
            </a:r>
            <a:r>
              <a:rPr lang="en-US" sz="1800" dirty="0">
                <a:solidFill>
                  <a:srgbClr val="FF0000"/>
                </a:solidFill>
              </a:rPr>
              <a:t>structured </a:t>
            </a:r>
            <a:r>
              <a:rPr lang="en-US" sz="1800" b="1" u="sng" dirty="0">
                <a:solidFill>
                  <a:srgbClr val="FF0000"/>
                </a:solidFill>
              </a:rPr>
              <a:t>coo</a:t>
            </a:r>
            <a:r>
              <a:rPr lang="en-US" sz="1800" b="1" dirty="0">
                <a:solidFill>
                  <a:srgbClr val="FF0000"/>
                </a:solidFill>
              </a:rPr>
              <a:t>p</a:t>
            </a:r>
            <a:r>
              <a:rPr lang="en-US" sz="1800" b="1" u="sng" dirty="0">
                <a:solidFill>
                  <a:srgbClr val="FF0000"/>
                </a:solidFill>
              </a:rPr>
              <a:t>eration</a:t>
            </a:r>
            <a:r>
              <a:rPr lang="en-US" sz="1800" dirty="0">
                <a:solidFill>
                  <a:srgbClr val="FF0000"/>
                </a:solidFill>
              </a:rPr>
              <a:t> between higher education institutions </a:t>
            </a:r>
            <a:r>
              <a:rPr lang="en-US" sz="1800" dirty="0"/>
              <a:t>through: </a:t>
            </a:r>
          </a:p>
          <a:p>
            <a:pPr marL="342900" lvl="0" indent="-342900">
              <a:buAutoNum type="alphaLcParenR"/>
            </a:pPr>
            <a:r>
              <a:rPr lang="en-US" sz="1800" dirty="0"/>
              <a:t>support for developing and testing various types of cooperation models, including virtual and blended cooperation and the use of different digital </a:t>
            </a:r>
            <a:r>
              <a:rPr lang="de-DE" sz="1800" dirty="0" err="1"/>
              <a:t>tools</a:t>
            </a:r>
            <a:r>
              <a:rPr lang="de-DE" sz="1800" dirty="0"/>
              <a:t> and online </a:t>
            </a:r>
            <a:r>
              <a:rPr lang="de-DE" sz="1800" dirty="0" err="1"/>
              <a:t>platforms</a:t>
            </a:r>
            <a:r>
              <a:rPr lang="de-DE" sz="1800" dirty="0"/>
              <a:t>; </a:t>
            </a:r>
          </a:p>
          <a:p>
            <a:pPr marL="342900" lvl="0" indent="-342900">
              <a:buAutoNum type="alphaLcParenR"/>
            </a:pPr>
            <a:r>
              <a:rPr lang="en-US" sz="1800" dirty="0"/>
              <a:t>improving mobility by implementing automatic mutual recognition of qualifications and learning outcomes, and by embedding mobility in curricula;</a:t>
            </a:r>
            <a:endParaRPr lang="en-GB" sz="18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1CA21FD-36EA-4864-A6A5-D23AF3236421}"/>
              </a:ext>
            </a:extLst>
          </p:cNvPr>
          <p:cNvSpPr/>
          <p:nvPr/>
        </p:nvSpPr>
        <p:spPr>
          <a:xfrm rot="5400000">
            <a:off x="532649" y="1668651"/>
            <a:ext cx="978408" cy="15137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37C171-70FC-4203-AB22-0CFDCA6F8B52}"/>
              </a:ext>
            </a:extLst>
          </p:cNvPr>
          <p:cNvSpPr txBox="1"/>
          <p:nvPr/>
        </p:nvSpPr>
        <p:spPr>
          <a:xfrm>
            <a:off x="627017" y="1965690"/>
            <a:ext cx="7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Horizontal</a:t>
            </a:r>
          </a:p>
          <a:p>
            <a:pPr algn="ctr"/>
            <a:r>
              <a:rPr lang="de-DE" sz="1100" b="1" dirty="0"/>
              <a:t> </a:t>
            </a:r>
            <a:r>
              <a:rPr lang="de-DE" sz="1100" b="1" dirty="0" err="1"/>
              <a:t>Priority</a:t>
            </a:r>
            <a:endParaRPr lang="de-AT" sz="1100" b="1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0B0E35C7-5131-4D88-A2A4-34CE6391923B}"/>
              </a:ext>
            </a:extLst>
          </p:cNvPr>
          <p:cNvSpPr/>
          <p:nvPr/>
        </p:nvSpPr>
        <p:spPr>
          <a:xfrm rot="5400000">
            <a:off x="-183714" y="3787091"/>
            <a:ext cx="2371678" cy="15004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DC6C404-9B6F-4E68-B67F-A7BC81809724}"/>
              </a:ext>
            </a:extLst>
          </p:cNvPr>
          <p:cNvSpPr txBox="1"/>
          <p:nvPr/>
        </p:nvSpPr>
        <p:spPr>
          <a:xfrm>
            <a:off x="613946" y="3650805"/>
            <a:ext cx="7855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err="1"/>
              <a:t>Sector</a:t>
            </a:r>
            <a:r>
              <a:rPr lang="de-DE" sz="1100" b="1" dirty="0"/>
              <a:t> -</a:t>
            </a:r>
          </a:p>
          <a:p>
            <a:pPr algn="ctr"/>
            <a:r>
              <a:rPr lang="de-DE" sz="1100" b="1" dirty="0" err="1"/>
              <a:t>Specific</a:t>
            </a:r>
            <a:endParaRPr lang="de-DE" sz="1100" b="1" dirty="0"/>
          </a:p>
          <a:p>
            <a:pPr algn="ctr"/>
            <a:r>
              <a:rPr lang="de-DE" sz="1100" b="1" dirty="0"/>
              <a:t> </a:t>
            </a:r>
            <a:r>
              <a:rPr lang="de-DE" sz="1100" b="1" dirty="0" err="1"/>
              <a:t>Priorities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49827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  <a:r>
              <a:rPr lang="sr-Latn-RS" dirty="0"/>
              <a:t> - </a:t>
            </a:r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GC 3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30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897;p62">
            <a:extLst>
              <a:ext uri="{FF2B5EF4-FFF2-40B4-BE49-F238E27FC236}">
                <a16:creationId xmlns:a16="http://schemas.microsoft.com/office/drawing/2014/main" id="{FC895128-4880-4856-ABB2-FCEC282B4F3E}"/>
              </a:ext>
            </a:extLst>
          </p:cNvPr>
          <p:cNvSpPr/>
          <p:nvPr/>
        </p:nvSpPr>
        <p:spPr>
          <a:xfrm>
            <a:off x="1136973" y="1766099"/>
            <a:ext cx="6870053" cy="3756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4A7B8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00;p62">
            <a:extLst>
              <a:ext uri="{FF2B5EF4-FFF2-40B4-BE49-F238E27FC236}">
                <a16:creationId xmlns:a16="http://schemas.microsoft.com/office/drawing/2014/main" id="{5E5B0A33-CB93-47BF-BEA2-26F173AFC0CF}"/>
              </a:ext>
            </a:extLst>
          </p:cNvPr>
          <p:cNvSpPr/>
          <p:nvPr/>
        </p:nvSpPr>
        <p:spPr>
          <a:xfrm>
            <a:off x="3730723" y="2378906"/>
            <a:ext cx="171851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01;p62">
            <a:extLst>
              <a:ext uri="{FF2B5EF4-FFF2-40B4-BE49-F238E27FC236}">
                <a16:creationId xmlns:a16="http://schemas.microsoft.com/office/drawing/2014/main" id="{BA65E001-7EC7-470D-B56D-C81EBECA4066}"/>
              </a:ext>
            </a:extLst>
          </p:cNvPr>
          <p:cNvSpPr/>
          <p:nvPr/>
        </p:nvSpPr>
        <p:spPr>
          <a:xfrm>
            <a:off x="3643721" y="3327684"/>
            <a:ext cx="1887218" cy="116222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 3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Economy</a:t>
            </a:r>
            <a:endParaRPr sz="1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02;p62">
            <a:extLst>
              <a:ext uri="{FF2B5EF4-FFF2-40B4-BE49-F238E27FC236}">
                <a16:creationId xmlns:a16="http://schemas.microsoft.com/office/drawing/2014/main" id="{29A91DB1-52E2-4346-87CD-B38C5AD6203A}"/>
              </a:ext>
            </a:extLst>
          </p:cNvPr>
          <p:cNvSpPr txBox="1"/>
          <p:nvPr/>
        </p:nvSpPr>
        <p:spPr>
          <a:xfrm>
            <a:off x="1503271" y="3995513"/>
            <a:ext cx="62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03;p62">
            <a:extLst>
              <a:ext uri="{FF2B5EF4-FFF2-40B4-BE49-F238E27FC236}">
                <a16:creationId xmlns:a16="http://schemas.microsoft.com/office/drawing/2014/main" id="{13966C76-93A2-46DC-A1B3-EEDB63D3181E}"/>
              </a:ext>
            </a:extLst>
          </p:cNvPr>
          <p:cNvSpPr txBox="1"/>
          <p:nvPr/>
        </p:nvSpPr>
        <p:spPr>
          <a:xfrm>
            <a:off x="5857966" y="5202615"/>
            <a:ext cx="1237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04;p62">
            <a:extLst>
              <a:ext uri="{FF2B5EF4-FFF2-40B4-BE49-F238E27FC236}">
                <a16:creationId xmlns:a16="http://schemas.microsoft.com/office/drawing/2014/main" id="{6FF6DF73-F450-41A3-96D3-BBA64F734421}"/>
              </a:ext>
            </a:extLst>
          </p:cNvPr>
          <p:cNvSpPr/>
          <p:nvPr/>
        </p:nvSpPr>
        <p:spPr>
          <a:xfrm>
            <a:off x="2210460" y="2932404"/>
            <a:ext cx="1653035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5;p62">
            <a:extLst>
              <a:ext uri="{FF2B5EF4-FFF2-40B4-BE49-F238E27FC236}">
                <a16:creationId xmlns:a16="http://schemas.microsoft.com/office/drawing/2014/main" id="{46051948-4EB2-441A-86A9-BC5A449A1D78}"/>
              </a:ext>
            </a:extLst>
          </p:cNvPr>
          <p:cNvSpPr/>
          <p:nvPr/>
        </p:nvSpPr>
        <p:spPr>
          <a:xfrm>
            <a:off x="3705714" y="4518502"/>
            <a:ext cx="1763704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14" name="Google Shape;906;p62">
            <a:extLst>
              <a:ext uri="{FF2B5EF4-FFF2-40B4-BE49-F238E27FC236}">
                <a16:creationId xmlns:a16="http://schemas.microsoft.com/office/drawing/2014/main" id="{F82A8F05-ED14-4098-868E-BFE37A93C6D5}"/>
              </a:ext>
            </a:extLst>
          </p:cNvPr>
          <p:cNvSpPr/>
          <p:nvPr/>
        </p:nvSpPr>
        <p:spPr>
          <a:xfrm>
            <a:off x="2173816" y="3968392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07;p62">
            <a:extLst>
              <a:ext uri="{FF2B5EF4-FFF2-40B4-BE49-F238E27FC236}">
                <a16:creationId xmlns:a16="http://schemas.microsoft.com/office/drawing/2014/main" id="{100A7DFC-9A75-4F2C-A46B-EF8B4F065FA8}"/>
              </a:ext>
            </a:extLst>
          </p:cNvPr>
          <p:cNvSpPr/>
          <p:nvPr/>
        </p:nvSpPr>
        <p:spPr>
          <a:xfrm>
            <a:off x="5300629" y="2915428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08;p62">
            <a:extLst>
              <a:ext uri="{FF2B5EF4-FFF2-40B4-BE49-F238E27FC236}">
                <a16:creationId xmlns:a16="http://schemas.microsoft.com/office/drawing/2014/main" id="{EDC4B4D6-2BBC-4C9A-926D-3F8342C86CD0}"/>
              </a:ext>
            </a:extLst>
          </p:cNvPr>
          <p:cNvSpPr/>
          <p:nvPr/>
        </p:nvSpPr>
        <p:spPr>
          <a:xfrm>
            <a:off x="5300629" y="3980015"/>
            <a:ext cx="1694567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BD8F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09;p62">
            <a:extLst>
              <a:ext uri="{FF2B5EF4-FFF2-40B4-BE49-F238E27FC236}">
                <a16:creationId xmlns:a16="http://schemas.microsoft.com/office/drawing/2014/main" id="{89A35D85-4DC0-47AE-9F94-3E65FE2D1D69}"/>
              </a:ext>
            </a:extLst>
          </p:cNvPr>
          <p:cNvSpPr txBox="1"/>
          <p:nvPr/>
        </p:nvSpPr>
        <p:spPr>
          <a:xfrm>
            <a:off x="2027573" y="1766099"/>
            <a:ext cx="1616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Interdisciplinary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10;p62">
            <a:extLst>
              <a:ext uri="{FF2B5EF4-FFF2-40B4-BE49-F238E27FC236}">
                <a16:creationId xmlns:a16="http://schemas.microsoft.com/office/drawing/2014/main" id="{23B4E027-8C34-4C38-AF1C-58E20C471AA9}"/>
              </a:ext>
            </a:extLst>
          </p:cNvPr>
          <p:cNvSpPr/>
          <p:nvPr/>
        </p:nvSpPr>
        <p:spPr>
          <a:xfrm>
            <a:off x="2689531" y="2309050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1;p62">
            <a:extLst>
              <a:ext uri="{FF2B5EF4-FFF2-40B4-BE49-F238E27FC236}">
                <a16:creationId xmlns:a16="http://schemas.microsoft.com/office/drawing/2014/main" id="{8BA11901-6128-4C1C-8A24-BF76970E9D41}"/>
              </a:ext>
            </a:extLst>
          </p:cNvPr>
          <p:cNvSpPr/>
          <p:nvPr/>
        </p:nvSpPr>
        <p:spPr>
          <a:xfrm>
            <a:off x="4006932" y="1946285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HEI Staff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12;p62">
            <a:extLst>
              <a:ext uri="{FF2B5EF4-FFF2-40B4-BE49-F238E27FC236}">
                <a16:creationId xmlns:a16="http://schemas.microsoft.com/office/drawing/2014/main" id="{1151418B-3E88-4FE6-8BAE-3BCEB49049D4}"/>
              </a:ext>
            </a:extLst>
          </p:cNvPr>
          <p:cNvSpPr/>
          <p:nvPr/>
        </p:nvSpPr>
        <p:spPr>
          <a:xfrm>
            <a:off x="5310530" y="2289910"/>
            <a:ext cx="1168406" cy="4052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B6DDB6"/>
              </a:gs>
              <a:gs pos="50000">
                <a:srgbClr val="D1E8D1"/>
              </a:gs>
              <a:gs pos="100000">
                <a:srgbClr val="E7F3E7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652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Project </a:t>
            </a:r>
            <a:r>
              <a:rPr lang="de-AT" dirty="0" err="1"/>
              <a:t>Application</a:t>
            </a:r>
            <a:r>
              <a:rPr lang="de-AT" dirty="0"/>
              <a:t> EU4Dual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31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oogle Shape;1143;p73">
            <a:extLst>
              <a:ext uri="{FF2B5EF4-FFF2-40B4-BE49-F238E27FC236}">
                <a16:creationId xmlns:a16="http://schemas.microsoft.com/office/drawing/2014/main" id="{BD771844-EC7D-40F6-BD31-7B51940E8C91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569" y="1077197"/>
            <a:ext cx="401835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66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>
            <a:normAutofit/>
          </a:bodyPr>
          <a:lstStyle/>
          <a:p>
            <a:r>
              <a:rPr lang="de-AT" dirty="0"/>
              <a:t>ERASMUS+ </a:t>
            </a:r>
            <a:r>
              <a:rPr lang="de-AT" dirty="0" err="1"/>
              <a:t>program</a:t>
            </a:r>
            <a:r>
              <a:rPr lang="de-AT" dirty="0"/>
              <a:t> </a:t>
            </a:r>
            <a:r>
              <a:rPr lang="de-AT" dirty="0" err="1"/>
              <a:t>guide</a:t>
            </a:r>
            <a:r>
              <a:rPr lang="de-AT" dirty="0"/>
              <a:t> 2021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30;p70">
            <a:extLst>
              <a:ext uri="{FF2B5EF4-FFF2-40B4-BE49-F238E27FC236}">
                <a16:creationId xmlns:a16="http://schemas.microsoft.com/office/drawing/2014/main" id="{9BCB7481-0291-45E0-95F3-94A088463F0E}"/>
              </a:ext>
            </a:extLst>
          </p:cNvPr>
          <p:cNvSpPr txBox="1"/>
          <p:nvPr/>
        </p:nvSpPr>
        <p:spPr>
          <a:xfrm>
            <a:off x="264980" y="1103362"/>
            <a:ext cx="8691401" cy="510078"/>
          </a:xfrm>
          <a:prstGeom prst="rect">
            <a:avLst/>
          </a:prstGeom>
          <a:solidFill>
            <a:srgbClr val="F7DC72"/>
          </a:solidFill>
          <a:ln>
            <a:noFill/>
          </a:ln>
        </p:spPr>
        <p:txBody>
          <a:bodyPr spcFirstLastPara="1" wrap="square" lIns="81604" tIns="40786" rIns="81604" bIns="40786" anchor="t" anchorCtr="0">
            <a:spAutoFit/>
          </a:bodyPr>
          <a:lstStyle/>
          <a:p>
            <a:pPr algn="ctr" defTabSz="909151">
              <a:lnSpc>
                <a:spcPct val="139000"/>
              </a:lnSpc>
              <a:buClr>
                <a:srgbClr val="5C6971"/>
              </a:buClr>
              <a:buSzPct val="60000"/>
            </a:pPr>
            <a:r>
              <a:rPr lang="en-US" sz="2000" b="1" dirty="0">
                <a:solidFill>
                  <a:srgbClr val="C00000"/>
                </a:solidFill>
                <a:latin typeface="Arial"/>
              </a:rPr>
              <a:t>Priorities applying to Erasmus+ Cooperation Partnership </a:t>
            </a:r>
            <a:r>
              <a:rPr lang="en-US" sz="2000" b="1" dirty="0" err="1">
                <a:solidFill>
                  <a:srgbClr val="C00000"/>
                </a:solidFill>
                <a:latin typeface="Arial"/>
              </a:rPr>
              <a:t>Programme</a:t>
            </a:r>
            <a:endParaRPr lang="de-DE" sz="2400" b="1" dirty="0">
              <a:solidFill>
                <a:srgbClr val="C00000"/>
              </a:solidFill>
              <a:latin typeface="Generis Sans Com Medium" panose="020B0606040503020204" pitchFamily="34" charset="0"/>
              <a:cs typeface="Generis Sans Com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A9E001-9978-4332-AEC1-89E127BFAAAD}"/>
              </a:ext>
            </a:extLst>
          </p:cNvPr>
          <p:cNvSpPr txBox="1"/>
          <p:nvPr/>
        </p:nvSpPr>
        <p:spPr>
          <a:xfrm>
            <a:off x="2035630" y="2010116"/>
            <a:ext cx="6836526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/>
              <a:t>Stimulating innovative learning and teaching practices</a:t>
            </a:r>
            <a:endParaRPr lang="en-GB" sz="1800" b="1" dirty="0"/>
          </a:p>
          <a:p>
            <a:pPr lvl="0"/>
            <a:r>
              <a:rPr lang="en-US" sz="1800" b="0" dirty="0"/>
              <a:t>tackle societal challenges through support for: </a:t>
            </a:r>
          </a:p>
          <a:p>
            <a:pPr marL="342900" lvl="0" indent="-342900">
              <a:spcBef>
                <a:spcPts val="600"/>
              </a:spcBef>
              <a:buAutoNum type="alphaLcParenR"/>
            </a:pPr>
            <a:r>
              <a:rPr lang="en-US" sz="1800" b="0" dirty="0"/>
              <a:t>the development of learning outcomes and student-</a:t>
            </a:r>
            <a:r>
              <a:rPr lang="en-US" sz="1800" b="0" dirty="0" err="1"/>
              <a:t>centred</a:t>
            </a:r>
            <a:r>
              <a:rPr lang="en-US" sz="1800" b="0" dirty="0"/>
              <a:t> curricula that better </a:t>
            </a:r>
            <a:r>
              <a:rPr lang="en-US" sz="1800" b="1" dirty="0">
                <a:solidFill>
                  <a:srgbClr val="FF0000"/>
                </a:solidFill>
              </a:rPr>
              <a:t>meet the learning needs</a:t>
            </a:r>
            <a:r>
              <a:rPr lang="en-US" sz="1800" b="0" dirty="0"/>
              <a:t> of students and reduce skills mismatches, while also being </a:t>
            </a:r>
            <a:r>
              <a:rPr lang="en-US" sz="1800" b="1" dirty="0">
                <a:solidFill>
                  <a:srgbClr val="FF0000"/>
                </a:solidFill>
              </a:rPr>
              <a:t>relevant for the </a:t>
            </a:r>
            <a:r>
              <a:rPr lang="en-US" sz="1800" b="1" dirty="0" err="1">
                <a:solidFill>
                  <a:srgbClr val="FF0000"/>
                </a:solidFill>
              </a:rPr>
              <a:t>labour</a:t>
            </a:r>
            <a:r>
              <a:rPr lang="en-US" sz="1800" b="0" dirty="0"/>
              <a:t> market and for the wider society; </a:t>
            </a:r>
          </a:p>
          <a:p>
            <a:pPr marL="342900" lvl="0" indent="-342900">
              <a:spcBef>
                <a:spcPts val="600"/>
              </a:spcBef>
              <a:buAutoNum type="alphaLcParenR"/>
            </a:pPr>
            <a:r>
              <a:rPr lang="en-US" sz="1800" b="0" dirty="0"/>
              <a:t>the </a:t>
            </a:r>
            <a:r>
              <a:rPr lang="en-US" sz="1800" b="1" dirty="0">
                <a:solidFill>
                  <a:srgbClr val="FF0000"/>
                </a:solidFill>
              </a:rPr>
              <a:t>development, testing and implementation </a:t>
            </a:r>
            <a:r>
              <a:rPr lang="en-US" sz="1800" b="1" u="sng" dirty="0">
                <a:solidFill>
                  <a:srgbClr val="FF0000"/>
                </a:solidFill>
              </a:rPr>
              <a:t>of flexible learnin</a:t>
            </a:r>
            <a:r>
              <a:rPr lang="en-US" sz="1800" b="1" dirty="0">
                <a:solidFill>
                  <a:srgbClr val="FF0000"/>
                </a:solidFill>
              </a:rPr>
              <a:t>g</a:t>
            </a:r>
            <a:r>
              <a:rPr lang="en-US" sz="1800" b="1" u="sng" dirty="0">
                <a:solidFill>
                  <a:srgbClr val="FF0000"/>
                </a:solidFill>
              </a:rPr>
              <a:t> pathwa</a:t>
            </a:r>
            <a:r>
              <a:rPr lang="en-US" sz="1800" b="1" dirty="0">
                <a:solidFill>
                  <a:srgbClr val="FF0000"/>
                </a:solidFill>
              </a:rPr>
              <a:t>y</a:t>
            </a:r>
            <a:r>
              <a:rPr lang="en-US" sz="1800" b="1" u="sng" dirty="0">
                <a:solidFill>
                  <a:srgbClr val="FF0000"/>
                </a:solidFill>
              </a:rPr>
              <a:t>s and modular course desi</a:t>
            </a:r>
            <a:r>
              <a:rPr lang="en-US" sz="1800" b="1" dirty="0">
                <a:solidFill>
                  <a:srgbClr val="FF0000"/>
                </a:solidFill>
              </a:rPr>
              <a:t>g</a:t>
            </a:r>
            <a:r>
              <a:rPr lang="en-US" sz="1800" b="1" u="sng" dirty="0">
                <a:solidFill>
                  <a:srgbClr val="FF0000"/>
                </a:solidFill>
              </a:rPr>
              <a:t>n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(part-time, online or blended) and appropriate forms of assessment, including the development of </a:t>
            </a:r>
            <a:r>
              <a:rPr lang="de-DE" sz="1800" b="0" dirty="0"/>
              <a:t>online </a:t>
            </a:r>
            <a:r>
              <a:rPr lang="en-GB" sz="1800" b="0" dirty="0"/>
              <a:t>assessment</a:t>
            </a:r>
            <a:r>
              <a:rPr lang="de-DE" sz="1800" b="0" dirty="0"/>
              <a:t>;</a:t>
            </a:r>
            <a:endParaRPr lang="en-GB" sz="1800" b="0" dirty="0"/>
          </a:p>
          <a:p>
            <a:pPr marL="357188" lvl="0" indent="-357188">
              <a:spcBef>
                <a:spcPts val="600"/>
              </a:spcBef>
            </a:pPr>
            <a:r>
              <a:rPr lang="en-US" sz="1800" b="0" dirty="0"/>
              <a:t>c)	promoting the lifelong learning dimension of higher education, including by facilitating the take-up, </a:t>
            </a:r>
            <a:r>
              <a:rPr lang="en-US" sz="1800" b="1" u="sng" dirty="0">
                <a:solidFill>
                  <a:srgbClr val="FF0000"/>
                </a:solidFill>
              </a:rPr>
              <a:t>validation and reco</a:t>
            </a:r>
            <a:r>
              <a:rPr lang="en-US" sz="1800" b="1" dirty="0">
                <a:solidFill>
                  <a:srgbClr val="FF0000"/>
                </a:solidFill>
              </a:rPr>
              <a:t>g</a:t>
            </a:r>
            <a:r>
              <a:rPr lang="en-US" sz="1800" b="1" u="sng" dirty="0">
                <a:solidFill>
                  <a:srgbClr val="FF0000"/>
                </a:solidFill>
              </a:rPr>
              <a:t>nition </a:t>
            </a:r>
            <a:r>
              <a:rPr lang="en-US" sz="1800" b="0" dirty="0">
                <a:solidFill>
                  <a:srgbClr val="FF0000"/>
                </a:solidFill>
              </a:rPr>
              <a:t>of short learning courses leading to micro-credentials;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0B0E35C7-5131-4D88-A2A4-34CE6391923B}"/>
              </a:ext>
            </a:extLst>
          </p:cNvPr>
          <p:cNvSpPr/>
          <p:nvPr/>
        </p:nvSpPr>
        <p:spPr>
          <a:xfrm rot="5400000">
            <a:off x="-809059" y="3193238"/>
            <a:ext cx="3622367" cy="15004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DC6C404-9B6F-4E68-B67F-A7BC81809724}"/>
              </a:ext>
            </a:extLst>
          </p:cNvPr>
          <p:cNvSpPr txBox="1"/>
          <p:nvPr/>
        </p:nvSpPr>
        <p:spPr>
          <a:xfrm>
            <a:off x="613946" y="2431608"/>
            <a:ext cx="7855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err="1"/>
              <a:t>Sector</a:t>
            </a:r>
            <a:r>
              <a:rPr lang="de-DE" sz="1100" b="1" dirty="0"/>
              <a:t> -</a:t>
            </a:r>
          </a:p>
          <a:p>
            <a:pPr algn="ctr"/>
            <a:r>
              <a:rPr lang="de-DE" sz="1100" b="1" dirty="0" err="1"/>
              <a:t>Specific</a:t>
            </a:r>
            <a:endParaRPr lang="de-DE" sz="1100" b="1" dirty="0"/>
          </a:p>
          <a:p>
            <a:pPr algn="ctr"/>
            <a:r>
              <a:rPr lang="de-DE" sz="1100" b="1" dirty="0"/>
              <a:t> </a:t>
            </a:r>
            <a:r>
              <a:rPr lang="de-DE" sz="1100" b="1" dirty="0" err="1"/>
              <a:t>Priorities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118540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/>
          <a:lstStyle/>
          <a:p>
            <a:r>
              <a:rPr lang="de-AT" b="1" dirty="0" err="1"/>
              <a:t>What</a:t>
            </a:r>
            <a:r>
              <a:rPr lang="de-AT" b="1" dirty="0"/>
              <a:t> </a:t>
            </a:r>
            <a:r>
              <a:rPr lang="de-AT" b="1" dirty="0" err="1"/>
              <a:t>are</a:t>
            </a:r>
            <a:r>
              <a:rPr lang="de-AT" b="1" dirty="0"/>
              <a:t> </a:t>
            </a:r>
            <a:r>
              <a:rPr lang="de-AT" b="1" dirty="0" err="1"/>
              <a:t>Microcredentials</a:t>
            </a:r>
            <a:r>
              <a:rPr lang="de-AT" b="1" dirty="0"/>
              <a:t> ?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MicroHE – Supporting Learning Excellence through Micro-Credentials in  Higher Education">
            <a:extLst>
              <a:ext uri="{FF2B5EF4-FFF2-40B4-BE49-F238E27FC236}">
                <a16:creationId xmlns:a16="http://schemas.microsoft.com/office/drawing/2014/main" id="{DCC7D7DF-8EFA-46F5-BA15-3E162F6E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62" y="3898610"/>
            <a:ext cx="3359426" cy="23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601E1DD-57C3-4D8A-BB8D-DC9081A2A266}"/>
              </a:ext>
            </a:extLst>
          </p:cNvPr>
          <p:cNvSpPr txBox="1">
            <a:spLocks/>
          </p:cNvSpPr>
          <p:nvPr/>
        </p:nvSpPr>
        <p:spPr>
          <a:xfrm>
            <a:off x="-2142" y="1890536"/>
            <a:ext cx="9146142" cy="3928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0"/>
              </a:spcBef>
            </a:pPr>
            <a:r>
              <a:rPr lang="en-US" sz="2000" dirty="0"/>
              <a:t>Micro-credentials certify the learning outcomes of short-term learning experiences, </a:t>
            </a:r>
          </a:p>
          <a:p>
            <a:pPr marL="0" indent="0" defTabSz="442913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	for example, a short course or training. </a:t>
            </a:r>
          </a:p>
          <a:p>
            <a:pPr marL="0" indent="0" defTabSz="442913">
              <a:buFont typeface="Arial" pitchFamily="34" charset="0"/>
              <a:buNone/>
            </a:pPr>
            <a:r>
              <a:rPr lang="en-US" sz="2000" dirty="0"/>
              <a:t>	They offer a flexible, targeted way to help people develop the knowledge, skills 	and competences they need for their personal and professional development.</a:t>
            </a:r>
          </a:p>
          <a:p>
            <a:pPr marL="0" indent="0" defTabSz="442913">
              <a:buFont typeface="Arial" pitchFamily="34" charset="0"/>
              <a:buNone/>
            </a:pPr>
            <a:endParaRPr lang="en-US" sz="2000" dirty="0"/>
          </a:p>
          <a:p>
            <a:pPr marL="457189" indent="-457189"/>
            <a:r>
              <a:rPr lang="en-US" sz="2000" dirty="0"/>
              <a:t>Given their flexibility, micro-credentials can be </a:t>
            </a:r>
          </a:p>
          <a:p>
            <a:pPr marL="0" indent="0" defTabSz="442913">
              <a:buFont typeface="Arial" pitchFamily="34" charset="0"/>
              <a:buNone/>
            </a:pPr>
            <a:r>
              <a:rPr lang="en-US" sz="2000" dirty="0"/>
              <a:t>	designed and delivered by a variety of providers </a:t>
            </a:r>
          </a:p>
          <a:p>
            <a:pPr marL="0" indent="0" defTabSz="442913">
              <a:buFont typeface="Arial" pitchFamily="34" charset="0"/>
              <a:buNone/>
            </a:pPr>
            <a:r>
              <a:rPr lang="en-US" sz="2000" dirty="0"/>
              <a:t>	in many different formal, non-formal and informal </a:t>
            </a:r>
          </a:p>
          <a:p>
            <a:pPr marL="0" indent="0" defTabSz="442913">
              <a:buFont typeface="Arial" pitchFamily="34" charset="0"/>
              <a:buNone/>
            </a:pPr>
            <a:r>
              <a:rPr lang="en-US" sz="2000" dirty="0"/>
              <a:t>	learning settings.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38C3D8-678A-4C1D-816B-467E37B900E1}"/>
              </a:ext>
            </a:extLst>
          </p:cNvPr>
          <p:cNvSpPr txBox="1"/>
          <p:nvPr/>
        </p:nvSpPr>
        <p:spPr>
          <a:xfrm>
            <a:off x="447180" y="1380393"/>
            <a:ext cx="5417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Flexible, inclusive learning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4746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56E0912-96E1-48F1-8487-037E0735CB3F}"/>
              </a:ext>
            </a:extLst>
          </p:cNvPr>
          <p:cNvSpPr txBox="1"/>
          <p:nvPr/>
        </p:nvSpPr>
        <p:spPr>
          <a:xfrm>
            <a:off x="491256" y="1269468"/>
            <a:ext cx="7676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micro-credential is a small volume of learning certified by a credential.</a:t>
            </a:r>
          </a:p>
          <a:p>
            <a:endParaRPr lang="en-GB" dirty="0"/>
          </a:p>
          <a:p>
            <a:r>
              <a:rPr lang="en-GB" dirty="0"/>
              <a:t>It explicitly defines outcomes in terms of specific knowledge, skills or competence with an indication of the associated workload required to achieve such outcomes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en-GB" dirty="0"/>
              <a:t>Micro-credentials can be generally defined as sub-unit of credential or credentials that can be stacked into larger credentials</a:t>
            </a:r>
            <a:r>
              <a:rPr lang="de-AT" dirty="0"/>
              <a:t>. </a:t>
            </a:r>
          </a:p>
          <a:p>
            <a:endParaRPr lang="en-GB" dirty="0"/>
          </a:p>
          <a:p>
            <a:r>
              <a:rPr lang="en-GB" dirty="0"/>
              <a:t>In terms of workload they can be ranged from 2 to 30 ECTS</a:t>
            </a:r>
            <a:r>
              <a:rPr lang="de-AT" dirty="0"/>
              <a:t>.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4A2202-B4A7-423B-9599-0BF7319077C2}"/>
              </a:ext>
            </a:extLst>
          </p:cNvPr>
          <p:cNvSpPr txBox="1"/>
          <p:nvPr/>
        </p:nvSpPr>
        <p:spPr>
          <a:xfrm>
            <a:off x="247919" y="5827537"/>
            <a:ext cx="8624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Camilleri, A. (2019). Micro Credentials 101: What are they and why should we care? </a:t>
            </a:r>
            <a:r>
              <a:rPr lang="en-US" sz="1200" dirty="0" err="1"/>
              <a:t>MicroHE</a:t>
            </a:r>
            <a:r>
              <a:rPr lang="en-US" sz="1200" dirty="0"/>
              <a:t> </a:t>
            </a:r>
            <a:r>
              <a:rPr lang="en-US" sz="1200" dirty="0" err="1"/>
              <a:t>MasterClass</a:t>
            </a:r>
            <a:r>
              <a:rPr lang="en-US" sz="1200" dirty="0"/>
              <a:t>, Bled Slovenia, October 2019: https://microcredentials.eu/wp-content/uploads/sites/20/2019/10/20191021- Policy-Roadmaps-for-MicroCredentials.pdf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9313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605 Upskilling Stock Photos, Pictures &amp;amp; Royalty-Free Images - iStock">
            <a:extLst>
              <a:ext uri="{FF2B5EF4-FFF2-40B4-BE49-F238E27FC236}">
                <a16:creationId xmlns:a16="http://schemas.microsoft.com/office/drawing/2014/main" id="{EA38E262-4034-46B3-BD89-83F2DB6DA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3522" y="4433125"/>
            <a:ext cx="2527064" cy="1842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1DAB4EB-5CCB-406B-A930-127C4264CCB9}"/>
              </a:ext>
            </a:extLst>
          </p:cNvPr>
          <p:cNvSpPr txBox="1">
            <a:spLocks/>
          </p:cNvSpPr>
          <p:nvPr/>
        </p:nvSpPr>
        <p:spPr>
          <a:xfrm>
            <a:off x="1" y="1784101"/>
            <a:ext cx="9144000" cy="4154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AFCB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Shorter forms of learning opportunities than traditional qualifications are being developed rapidly across Europe and the world. </a:t>
            </a:r>
          </a:p>
          <a:p>
            <a:pPr marL="0" indent="0" defTabSz="442913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	These opportunities are made available by a wide variety of public and private 	providers in response to the demand for more flexible, learner </a:t>
            </a:r>
            <a:r>
              <a:rPr lang="en-US" sz="2000" dirty="0" err="1"/>
              <a:t>centred</a:t>
            </a:r>
            <a:r>
              <a:rPr lang="en-US" sz="2000" dirty="0"/>
              <a:t> forms of 	education and training.</a:t>
            </a:r>
          </a:p>
          <a:p>
            <a:pPr marL="457189" indent="-457189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Micro-credentials can be particularly useful for people </a:t>
            </a:r>
          </a:p>
          <a:p>
            <a:pPr marL="0" indent="0" defTabSz="442913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	who want to upskill or reskill to meet </a:t>
            </a:r>
            <a:r>
              <a:rPr lang="en-US" sz="2000" dirty="0" err="1"/>
              <a:t>labour</a:t>
            </a:r>
            <a:r>
              <a:rPr lang="en-US" sz="2000" dirty="0"/>
              <a:t> market needs</a:t>
            </a:r>
          </a:p>
          <a:p>
            <a:pPr marL="0" indent="0" defTabSz="442913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	or to develop professionally after starting work.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0269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263CB-1FC8-4D9B-A5BC-2A1F1E3646F4}"/>
              </a:ext>
            </a:extLst>
          </p:cNvPr>
          <p:cNvSpPr txBox="1"/>
          <p:nvPr/>
        </p:nvSpPr>
        <p:spPr>
          <a:xfrm>
            <a:off x="774908" y="1361786"/>
            <a:ext cx="7280522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Beneficiary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2563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GB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who want to build on their knowledge but don't want to complete a full degree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2563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en-GB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interested in further training or retraining to keep up with the needs of the labour market, or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develop professionally after starting work</a:t>
            </a:r>
            <a:endParaRPr lang="en-GB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63DD1E-C707-4729-9F39-808703C5583E}"/>
              </a:ext>
            </a:extLst>
          </p:cNvPr>
          <p:cNvSpPr txBox="1"/>
          <p:nvPr/>
        </p:nvSpPr>
        <p:spPr>
          <a:xfrm>
            <a:off x="785950" y="6036654"/>
            <a:ext cx="65009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Source:	</a:t>
            </a:r>
            <a:r>
              <a:rPr lang="de-DE" sz="1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 europäischer Ansatz für </a:t>
            </a:r>
            <a:r>
              <a:rPr lang="de-DE" sz="1200" dirty="0" err="1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Microcredentials</a:t>
            </a:r>
            <a:r>
              <a:rPr lang="de-DE" sz="1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European Education Area (europa.eu)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75F490-6823-47CC-A0CC-9A69EB65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93" y="4197618"/>
            <a:ext cx="7524708" cy="11881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Microcredential</a:t>
            </a:r>
            <a:r>
              <a:rPr kumimoji="0" lang="en-GB" altLang="de-DE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providers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Microcredentials</a:t>
            </a:r>
            <a:r>
              <a:rPr kumimoji="0" lang="en-GB" altLang="de-DE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offered by higher and vocational education and training institutions as well as by private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institutions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de-AT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15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28897" y="575617"/>
            <a:ext cx="6858000" cy="486829"/>
          </a:xfrm>
        </p:spPr>
        <p:txBody>
          <a:bodyPr/>
          <a:lstStyle/>
          <a:p>
            <a:r>
              <a:rPr lang="de-AT" dirty="0"/>
              <a:t>Project </a:t>
            </a:r>
            <a:r>
              <a:rPr lang="de-AT" dirty="0" err="1"/>
              <a:t>MicroCredX</a:t>
            </a:r>
            <a:r>
              <a:rPr lang="sr-Latn-RS" dirty="0"/>
              <a:t> </a:t>
            </a:r>
            <a:r>
              <a:rPr lang="de-AT" dirty="0"/>
              <a:t>-</a:t>
            </a:r>
            <a:r>
              <a:rPr lang="sr-Latn-RS" dirty="0"/>
              <a:t> </a:t>
            </a:r>
            <a:r>
              <a:rPr lang="de-AT" dirty="0"/>
              <a:t>Partners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de-DE">
                <a:solidFill>
                  <a:prstClr val="black">
                    <a:tint val="75000"/>
                  </a:prstClr>
                </a:solidFill>
              </a:rPr>
              <a:t>11.07.2022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M.Dragan / H.Hochrinner / M.Pichler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68C68F6-CEB4-C040-B3A3-CADDD499EB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342900"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FA254E-EB95-40A5-8C89-AE6187B44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04" y="4467755"/>
            <a:ext cx="1317995" cy="9790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C511D0-D600-43DB-91DB-7250CE3C3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92" y="1631085"/>
            <a:ext cx="2549676" cy="8741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63D255-7E44-462D-8397-7081BECBA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5" y="2983185"/>
            <a:ext cx="2714155" cy="9862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94A672-D427-4180-BB86-FDE96B509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24" y="1218051"/>
            <a:ext cx="1727792" cy="1727792"/>
          </a:xfrm>
          <a:prstGeom prst="rect">
            <a:avLst/>
          </a:prstGeom>
        </p:spPr>
      </p:pic>
      <p:pic>
        <p:nvPicPr>
          <p:cNvPr id="13" name="Bild 9" descr="Bildergebnis für European Distance and E-Learning Network logo">
            <a:extLst>
              <a:ext uri="{FF2B5EF4-FFF2-40B4-BE49-F238E27FC236}">
                <a16:creationId xmlns:a16="http://schemas.microsoft.com/office/drawing/2014/main" id="{462BBCC1-D152-4947-8E96-931A094E24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80" y="4504708"/>
            <a:ext cx="1657032" cy="98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Bildergebnis für knowledge innovation centre malta">
            <a:extLst>
              <a:ext uri="{FF2B5EF4-FFF2-40B4-BE49-F238E27FC236}">
                <a16:creationId xmlns:a16="http://schemas.microsoft.com/office/drawing/2014/main" id="{8D035210-BC78-47A4-B458-780E48337F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30" y="2962927"/>
            <a:ext cx="2440539" cy="99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5F5486A-6F8A-4E3E-B8D0-FFBBC61D7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47" y="1542925"/>
            <a:ext cx="1909963" cy="1025721"/>
          </a:xfrm>
          <a:prstGeom prst="rect">
            <a:avLst/>
          </a:prstGeom>
        </p:spPr>
      </p:pic>
      <p:pic>
        <p:nvPicPr>
          <p:cNvPr id="16" name="Grafik 15" descr="Bildergebnis für tut finland">
            <a:extLst>
              <a:ext uri="{FF2B5EF4-FFF2-40B4-BE49-F238E27FC236}">
                <a16:creationId xmlns:a16="http://schemas.microsoft.com/office/drawing/2014/main" id="{00AD7AEC-F265-41C5-8B19-8C8CBE571A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8" y="3073899"/>
            <a:ext cx="2154344" cy="710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05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2239</Words>
  <Application>Microsoft Office PowerPoint</Application>
  <PresentationFormat>On-screen Show (4:3)</PresentationFormat>
  <Paragraphs>441</Paragraphs>
  <Slides>31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Generis Sans Com</vt:lpstr>
      <vt:lpstr>Generis Sans Com Medium</vt:lpstr>
      <vt:lpstr>Noto Sans Symbols</vt:lpstr>
      <vt:lpstr>Open Sans</vt:lpstr>
      <vt:lpstr>Symbol</vt:lpstr>
      <vt:lpstr>Verdana</vt:lpstr>
      <vt:lpstr>Office-Design</vt:lpstr>
      <vt:lpstr>Introduction  to Microcredentials  and European Universities</vt:lpstr>
      <vt:lpstr>Microcredentials?</vt:lpstr>
      <vt:lpstr>ERASMUS+ program guide 2021</vt:lpstr>
      <vt:lpstr>ERASMUS+ program guide 2021</vt:lpstr>
      <vt:lpstr>What are Microcredentials ?</vt:lpstr>
      <vt:lpstr>PowerPoint Presentation</vt:lpstr>
      <vt:lpstr>PowerPoint Presentation</vt:lpstr>
      <vt:lpstr>PowerPoint Presentation</vt:lpstr>
      <vt:lpstr>Project MicroCredX - Partners</vt:lpstr>
      <vt:lpstr>Project MicroCredX - key questions</vt:lpstr>
      <vt:lpstr>Project MicroCredX - targeted achievements</vt:lpstr>
      <vt:lpstr>Project MicroCredX - performance indicators</vt:lpstr>
      <vt:lpstr>Project MicroCredX - European activities</vt:lpstr>
      <vt:lpstr>Microcredentials - further informations</vt:lpstr>
      <vt:lpstr>European Universities Initiative</vt:lpstr>
      <vt:lpstr>European Universities Initiative</vt:lpstr>
      <vt:lpstr>European Universities Initiative</vt:lpstr>
      <vt:lpstr>Project Application EU4Dual</vt:lpstr>
      <vt:lpstr>Project Application EU4Dual</vt:lpstr>
      <vt:lpstr>Project Application EU4Dual - The strategic triangle</vt:lpstr>
      <vt:lpstr>Project Application EU4Dual - The strategic triangle  =&gt;stakeholder</vt:lpstr>
      <vt:lpstr>Project Application EU4Dual collaboration in the strategic triangle</vt:lpstr>
      <vt:lpstr>Project Application EU4Dual</vt:lpstr>
      <vt:lpstr>Project Application EU4Dual  Fiche – European Universities 2021-11-30</vt:lpstr>
      <vt:lpstr>Project Application EU4Dual  Project structure 1</vt:lpstr>
      <vt:lpstr>Project Application EU4Dual - Project structure 2</vt:lpstr>
      <vt:lpstr>Project Application EU4Dual - Grand Challenges (GC)</vt:lpstr>
      <vt:lpstr>Project Application EU4Dual - Structure of GC 1</vt:lpstr>
      <vt:lpstr>Project Application EU4Dual - Structure of GC 2</vt:lpstr>
      <vt:lpstr>Project Application EU4Dual - Structure of GC 3</vt:lpstr>
      <vt:lpstr>Project Application EU4Dual</vt:lpstr>
    </vt:vector>
  </TitlesOfParts>
  <Company>FH Joanneum Gesellschaft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betriebliche Kommunikation</dc:title>
  <dc:creator>Haas Johannes</dc:creator>
  <cp:lastModifiedBy>Sinisa Djurasevic</cp:lastModifiedBy>
  <cp:revision>137</cp:revision>
  <cp:lastPrinted>2018-04-25T10:45:26Z</cp:lastPrinted>
  <dcterms:created xsi:type="dcterms:W3CDTF">2015-02-26T09:00:12Z</dcterms:created>
  <dcterms:modified xsi:type="dcterms:W3CDTF">2022-07-22T07:55:48Z</dcterms:modified>
</cp:coreProperties>
</file>