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4" r:id="rId3"/>
    <p:sldId id="275" r:id="rId4"/>
    <p:sldId id="274" r:id="rId5"/>
    <p:sldId id="267" r:id="rId6"/>
    <p:sldId id="282" r:id="rId7"/>
    <p:sldId id="302" r:id="rId8"/>
    <p:sldId id="268" r:id="rId9"/>
    <p:sldId id="303" r:id="rId10"/>
    <p:sldId id="266" r:id="rId11"/>
    <p:sldId id="281" r:id="rId12"/>
    <p:sldId id="276" r:id="rId13"/>
    <p:sldId id="277" r:id="rId14"/>
    <p:sldId id="278" r:id="rId15"/>
    <p:sldId id="279" r:id="rId16"/>
    <p:sldId id="280" r:id="rId17"/>
    <p:sldId id="299" r:id="rId18"/>
    <p:sldId id="262" r:id="rId19"/>
    <p:sldId id="296" r:id="rId20"/>
    <p:sldId id="297" r:id="rId21"/>
    <p:sldId id="288" r:id="rId22"/>
    <p:sldId id="292" r:id="rId23"/>
    <p:sldId id="289" r:id="rId24"/>
    <p:sldId id="293" r:id="rId25"/>
    <p:sldId id="294" r:id="rId26"/>
    <p:sldId id="295" r:id="rId27"/>
    <p:sldId id="298" r:id="rId28"/>
    <p:sldId id="283" r:id="rId29"/>
    <p:sldId id="273" r:id="rId30"/>
    <p:sldId id="270" r:id="rId31"/>
    <p:sldId id="271" r:id="rId32"/>
    <p:sldId id="272"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CB"/>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8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125FA-E23E-4DBF-BDA6-7CB975D49079}" type="datetimeFigureOut">
              <a:rPr lang="de-AT" smtClean="0"/>
              <a:t>02.12.2022</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0B632-27D7-4D83-8A81-90904A05A588}" type="slidenum">
              <a:rPr lang="de-AT" smtClean="0"/>
              <a:t>‹#›</a:t>
            </a:fld>
            <a:endParaRPr lang="de-AT"/>
          </a:p>
        </p:txBody>
      </p:sp>
    </p:spTree>
    <p:extLst>
      <p:ext uri="{BB962C8B-B14F-4D97-AF65-F5344CB8AC3E}">
        <p14:creationId xmlns:p14="http://schemas.microsoft.com/office/powerpoint/2010/main" val="3339218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37" name="Google Shape;43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50" name="Google Shape;45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63" name="Google Shape;46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76" name="Google Shape;476;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75E67BC6-B5B6-48C0-B849-06B6C220EE76}"/>
              </a:ext>
            </a:extLst>
          </p:cNvPr>
          <p:cNvSpPr>
            <a:spLocks noGrp="1"/>
          </p:cNvSpPr>
          <p:nvPr>
            <p:ph type="ftr" sz="quarter" idx="3"/>
          </p:nvPr>
        </p:nvSpPr>
        <p:spPr>
          <a:xfrm>
            <a:off x="3219061" y="6337688"/>
            <a:ext cx="57663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maja.dragan@fh-joanneum.at , hagen.hochrinner@fh-joanneum.at</a:t>
            </a:r>
            <a:endParaRPr lang="de-AT" dirty="0"/>
          </a:p>
        </p:txBody>
      </p:sp>
      <p:sp>
        <p:nvSpPr>
          <p:cNvPr id="8" name="Foliennummernplatzhalter 5">
            <a:extLst>
              <a:ext uri="{FF2B5EF4-FFF2-40B4-BE49-F238E27FC236}">
                <a16:creationId xmlns:a16="http://schemas.microsoft.com/office/drawing/2014/main" id="{BC6EA005-D574-4B16-85B8-C9448073547C}"/>
              </a:ext>
            </a:extLst>
          </p:cNvPr>
          <p:cNvSpPr>
            <a:spLocks noGrp="1"/>
          </p:cNvSpPr>
          <p:nvPr>
            <p:ph type="sldNum" sz="quarter" idx="4"/>
          </p:nvPr>
        </p:nvSpPr>
        <p:spPr>
          <a:xfrm>
            <a:off x="11250175" y="6337689"/>
            <a:ext cx="60735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68C68F6-CEB4-C040-B3A3-CADDD499EB7C}" type="slidenum">
              <a:rPr lang="de-DE" smtClean="0"/>
              <a:pPr/>
              <a:t>‹#›</a:t>
            </a:fld>
            <a:endParaRPr lang="de-DE" dirty="0"/>
          </a:p>
        </p:txBody>
      </p:sp>
      <p:sp>
        <p:nvSpPr>
          <p:cNvPr id="9" name="Datumsplatzhalter 3">
            <a:extLst>
              <a:ext uri="{FF2B5EF4-FFF2-40B4-BE49-F238E27FC236}">
                <a16:creationId xmlns:a16="http://schemas.microsoft.com/office/drawing/2014/main" id="{CE1A4142-E721-4700-A877-1D8983C453F8}"/>
              </a:ext>
            </a:extLst>
          </p:cNvPr>
          <p:cNvSpPr>
            <a:spLocks noGrp="1"/>
          </p:cNvSpPr>
          <p:nvPr>
            <p:ph type="dt" sz="half" idx="2"/>
          </p:nvPr>
        </p:nvSpPr>
        <p:spPr>
          <a:xfrm>
            <a:off x="344745" y="6330472"/>
            <a:ext cx="14230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dirty="0"/>
          </a:p>
        </p:txBody>
      </p:sp>
    </p:spTree>
    <p:extLst>
      <p:ext uri="{BB962C8B-B14F-4D97-AF65-F5344CB8AC3E}">
        <p14:creationId xmlns:p14="http://schemas.microsoft.com/office/powerpoint/2010/main" val="662848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75E67BC6-B5B6-48C0-B849-06B6C220EE76}"/>
              </a:ext>
            </a:extLst>
          </p:cNvPr>
          <p:cNvSpPr>
            <a:spLocks noGrp="1"/>
          </p:cNvSpPr>
          <p:nvPr>
            <p:ph type="ftr" sz="quarter" idx="3"/>
          </p:nvPr>
        </p:nvSpPr>
        <p:spPr>
          <a:xfrm>
            <a:off x="3219061" y="6337688"/>
            <a:ext cx="57663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maja.dragan@fh-joanneum.at , hagen.hochrinner@fh-joanneum.at</a:t>
            </a:r>
            <a:endParaRPr lang="de-AT" dirty="0"/>
          </a:p>
        </p:txBody>
      </p:sp>
      <p:sp>
        <p:nvSpPr>
          <p:cNvPr id="8" name="Foliennummernplatzhalter 5">
            <a:extLst>
              <a:ext uri="{FF2B5EF4-FFF2-40B4-BE49-F238E27FC236}">
                <a16:creationId xmlns:a16="http://schemas.microsoft.com/office/drawing/2014/main" id="{BC6EA005-D574-4B16-85B8-C9448073547C}"/>
              </a:ext>
            </a:extLst>
          </p:cNvPr>
          <p:cNvSpPr>
            <a:spLocks noGrp="1"/>
          </p:cNvSpPr>
          <p:nvPr>
            <p:ph type="sldNum" sz="quarter" idx="4"/>
          </p:nvPr>
        </p:nvSpPr>
        <p:spPr>
          <a:xfrm>
            <a:off x="11250175" y="6337689"/>
            <a:ext cx="60735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68C68F6-CEB4-C040-B3A3-CADDD499EB7C}" type="slidenum">
              <a:rPr lang="de-DE" smtClean="0"/>
              <a:pPr/>
              <a:t>‹#›</a:t>
            </a:fld>
            <a:endParaRPr lang="de-DE" dirty="0"/>
          </a:p>
        </p:txBody>
      </p:sp>
      <p:sp>
        <p:nvSpPr>
          <p:cNvPr id="9" name="Datumsplatzhalter 3">
            <a:extLst>
              <a:ext uri="{FF2B5EF4-FFF2-40B4-BE49-F238E27FC236}">
                <a16:creationId xmlns:a16="http://schemas.microsoft.com/office/drawing/2014/main" id="{CE1A4142-E721-4700-A877-1D8983C453F8}"/>
              </a:ext>
            </a:extLst>
          </p:cNvPr>
          <p:cNvSpPr>
            <a:spLocks noGrp="1"/>
          </p:cNvSpPr>
          <p:nvPr>
            <p:ph type="dt" sz="half" idx="2"/>
          </p:nvPr>
        </p:nvSpPr>
        <p:spPr>
          <a:xfrm>
            <a:off x="344745" y="6330472"/>
            <a:ext cx="14230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dirty="0"/>
          </a:p>
        </p:txBody>
      </p:sp>
    </p:spTree>
    <p:extLst>
      <p:ext uri="{BB962C8B-B14F-4D97-AF65-F5344CB8AC3E}">
        <p14:creationId xmlns:p14="http://schemas.microsoft.com/office/powerpoint/2010/main" val="273891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r>
              <a:rPr lang="de-DE"/>
              <a:t>© maja.dragan@fh-joanneum.at , hagen.hochrinner@fh-joanneum.at</a:t>
            </a:r>
            <a:endParaRPr lang="de-DE" dirty="0"/>
          </a:p>
        </p:txBody>
      </p:sp>
      <p:sp>
        <p:nvSpPr>
          <p:cNvPr id="9" name="Foliennummernplatzhalter 8"/>
          <p:cNvSpPr>
            <a:spLocks noGrp="1"/>
          </p:cNvSpPr>
          <p:nvPr>
            <p:ph type="sldNum" sz="quarter" idx="12"/>
          </p:nvPr>
        </p:nvSpPr>
        <p:spPr/>
        <p:txBody>
          <a:bodyPr/>
          <a:lstStyle/>
          <a:p>
            <a:fld id="{E68C68F6-CEB4-C040-B3A3-CADDD499EB7C}" type="slidenum">
              <a:rPr lang="de-DE" smtClean="0"/>
              <a:pPr/>
              <a:t>‹#›</a:t>
            </a:fld>
            <a:endParaRPr lang="de-DE" dirty="0"/>
          </a:p>
        </p:txBody>
      </p:sp>
    </p:spTree>
    <p:extLst>
      <p:ext uri="{BB962C8B-B14F-4D97-AF65-F5344CB8AC3E}">
        <p14:creationId xmlns:p14="http://schemas.microsoft.com/office/powerpoint/2010/main" val="7984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Inhalt" type="obj">
  <p:cSld name="1_Titel und Inhal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14856" algn="l">
              <a:lnSpc>
                <a:spcPct val="100000"/>
              </a:lnSpc>
              <a:spcBef>
                <a:spcPts val="347"/>
              </a:spcBef>
              <a:spcAft>
                <a:spcPts val="0"/>
              </a:spcAft>
              <a:buSzPts val="1300"/>
              <a:buChar char="▪"/>
              <a:defRPr/>
            </a:lvl1pPr>
            <a:lvl2pPr marL="1219170" lvl="1" indent="-414856" algn="l">
              <a:lnSpc>
                <a:spcPct val="100000"/>
              </a:lnSpc>
              <a:spcBef>
                <a:spcPts val="347"/>
              </a:spcBef>
              <a:spcAft>
                <a:spcPts val="0"/>
              </a:spcAft>
              <a:buSzPts val="1300"/>
              <a:buChar char="▪"/>
              <a:defRPr/>
            </a:lvl2pPr>
            <a:lvl3pPr marL="1828754" lvl="2" indent="-414856" algn="l">
              <a:lnSpc>
                <a:spcPct val="100000"/>
              </a:lnSpc>
              <a:spcBef>
                <a:spcPts val="347"/>
              </a:spcBef>
              <a:spcAft>
                <a:spcPts val="0"/>
              </a:spcAft>
              <a:buSzPts val="1300"/>
              <a:buChar char="▪"/>
              <a:defRPr/>
            </a:lvl3pPr>
            <a:lvl4pPr marL="2438339" lvl="3" indent="-414856" algn="l">
              <a:lnSpc>
                <a:spcPct val="100000"/>
              </a:lnSpc>
              <a:spcBef>
                <a:spcPts val="347"/>
              </a:spcBef>
              <a:spcAft>
                <a:spcPts val="0"/>
              </a:spcAft>
              <a:buSzPts val="1300"/>
              <a:buChar char="▪"/>
              <a:defRPr/>
            </a:lvl4pPr>
            <a:lvl5pPr marL="3047924" lvl="4" indent="-304792" algn="l">
              <a:lnSpc>
                <a:spcPct val="100000"/>
              </a:lnSpc>
              <a:spcBef>
                <a:spcPts val="347"/>
              </a:spcBef>
              <a:spcAft>
                <a:spcPts val="0"/>
              </a:spcAft>
              <a:buSzPts val="1300"/>
              <a:buNone/>
              <a:defRPr/>
            </a:lvl5pPr>
            <a:lvl6pPr marL="3657509" lvl="5" indent="-474121" algn="l">
              <a:lnSpc>
                <a:spcPct val="100000"/>
              </a:lnSpc>
              <a:spcBef>
                <a:spcPts val="533"/>
              </a:spcBef>
              <a:spcAft>
                <a:spcPts val="0"/>
              </a:spcAft>
              <a:buSzPts val="2000"/>
              <a:buChar char="•"/>
              <a:defRPr/>
            </a:lvl6pPr>
            <a:lvl7pPr marL="4267093" lvl="6" indent="-474121" algn="l">
              <a:lnSpc>
                <a:spcPct val="100000"/>
              </a:lnSpc>
              <a:spcBef>
                <a:spcPts val="533"/>
              </a:spcBef>
              <a:spcAft>
                <a:spcPts val="0"/>
              </a:spcAft>
              <a:buSzPts val="2000"/>
              <a:buChar char="•"/>
              <a:defRPr/>
            </a:lvl7pPr>
            <a:lvl8pPr marL="4876678" lvl="7" indent="-474121" algn="l">
              <a:lnSpc>
                <a:spcPct val="100000"/>
              </a:lnSpc>
              <a:spcBef>
                <a:spcPts val="533"/>
              </a:spcBef>
              <a:spcAft>
                <a:spcPts val="0"/>
              </a:spcAft>
              <a:buSzPts val="2000"/>
              <a:buChar char="•"/>
              <a:defRPr/>
            </a:lvl8pPr>
            <a:lvl9pPr marL="5486263" lvl="8" indent="-474121" algn="l">
              <a:lnSpc>
                <a:spcPct val="100000"/>
              </a:lnSpc>
              <a:spcBef>
                <a:spcPts val="533"/>
              </a:spcBef>
              <a:spcAft>
                <a:spcPts val="0"/>
              </a:spcAft>
              <a:buSzPts val="2000"/>
              <a:buChar char="•"/>
              <a:defRPr/>
            </a:lvl9pPr>
          </a:lstStyle>
          <a:p>
            <a:endParaRPr/>
          </a:p>
        </p:txBody>
      </p:sp>
      <p:sp>
        <p:nvSpPr>
          <p:cNvPr id="33" name="Google Shape;33;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de-AT"/>
              <a:t>© maja.dragan@fh-joanneum.at , hagen.hochrinner@fh-joanneum.at</a:t>
            </a:r>
            <a:endParaRPr/>
          </a:p>
        </p:txBody>
      </p:sp>
      <p:sp>
        <p:nvSpPr>
          <p:cNvPr id="35" name="Google Shape;35;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a:lvl1pPr>
            <a:lvl2pPr marL="0" marR="0" lvl="1" indent="0" algn="r">
              <a:lnSpc>
                <a:spcPct val="100000"/>
              </a:lnSpc>
              <a:spcBef>
                <a:spcPts val="0"/>
              </a:spcBef>
              <a:spcAft>
                <a:spcPts val="0"/>
              </a:spcAft>
              <a:buSzPts val="1200"/>
              <a:buNone/>
              <a:defRPr/>
            </a:lvl2pPr>
            <a:lvl3pPr marL="0" marR="0" lvl="2" indent="0" algn="r">
              <a:lnSpc>
                <a:spcPct val="100000"/>
              </a:lnSpc>
              <a:spcBef>
                <a:spcPts val="0"/>
              </a:spcBef>
              <a:spcAft>
                <a:spcPts val="0"/>
              </a:spcAft>
              <a:buSzPts val="1200"/>
              <a:buNone/>
              <a:defRPr/>
            </a:lvl3pPr>
            <a:lvl4pPr marL="0" marR="0" lvl="3" indent="0" algn="r">
              <a:lnSpc>
                <a:spcPct val="100000"/>
              </a:lnSpc>
              <a:spcBef>
                <a:spcPts val="0"/>
              </a:spcBef>
              <a:spcAft>
                <a:spcPts val="0"/>
              </a:spcAft>
              <a:buSzPts val="1200"/>
              <a:buNone/>
              <a:defRPr/>
            </a:lvl4pPr>
            <a:lvl5pPr marL="0" marR="0" lvl="4" indent="0" algn="r">
              <a:lnSpc>
                <a:spcPct val="100000"/>
              </a:lnSpc>
              <a:spcBef>
                <a:spcPts val="0"/>
              </a:spcBef>
              <a:spcAft>
                <a:spcPts val="0"/>
              </a:spcAft>
              <a:buSzPts val="1200"/>
              <a:buNone/>
              <a:defRPr/>
            </a:lvl5pPr>
            <a:lvl6pPr marL="0" marR="0" lvl="5" indent="0" algn="r">
              <a:lnSpc>
                <a:spcPct val="100000"/>
              </a:lnSpc>
              <a:spcBef>
                <a:spcPts val="0"/>
              </a:spcBef>
              <a:spcAft>
                <a:spcPts val="0"/>
              </a:spcAft>
              <a:buSzPts val="1200"/>
              <a:buNone/>
              <a:defRPr/>
            </a:lvl6pPr>
            <a:lvl7pPr marL="0" marR="0" lvl="6" indent="0" algn="r">
              <a:lnSpc>
                <a:spcPct val="100000"/>
              </a:lnSpc>
              <a:spcBef>
                <a:spcPts val="0"/>
              </a:spcBef>
              <a:spcAft>
                <a:spcPts val="0"/>
              </a:spcAft>
              <a:buSzPts val="1200"/>
              <a:buNone/>
              <a:defRPr/>
            </a:lvl7pPr>
            <a:lvl8pPr marL="0" marR="0" lvl="7" indent="0" algn="r">
              <a:lnSpc>
                <a:spcPct val="100000"/>
              </a:lnSpc>
              <a:spcBef>
                <a:spcPts val="0"/>
              </a:spcBef>
              <a:spcAft>
                <a:spcPts val="0"/>
              </a:spcAft>
              <a:buSzPts val="1200"/>
              <a:buNone/>
              <a:defRPr/>
            </a:lvl8pPr>
            <a:lvl9pPr marL="0" marR="0" lvl="8" indent="0" algn="r">
              <a:lnSpc>
                <a:spcPct val="100000"/>
              </a:lnSpc>
              <a:spcBef>
                <a:spcPts val="0"/>
              </a:spcBef>
              <a:spcAft>
                <a:spcPts val="0"/>
              </a:spcAft>
              <a:buSzPts val="1200"/>
              <a:buNone/>
              <a:defRPr/>
            </a:lvl9pPr>
          </a:lstStyle>
          <a:p>
            <a:fld id="{00000000-1234-1234-1234-123412341234}" type="slidenum">
              <a:rPr lang="de-DE" smtClean="0"/>
              <a:pPr/>
              <a:t>‹#›</a:t>
            </a:fld>
            <a:endParaRPr lang="de-DE"/>
          </a:p>
        </p:txBody>
      </p:sp>
    </p:spTree>
    <p:extLst>
      <p:ext uri="{BB962C8B-B14F-4D97-AF65-F5344CB8AC3E}">
        <p14:creationId xmlns:p14="http://schemas.microsoft.com/office/powerpoint/2010/main" val="308476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6BF1816-09F7-462F-9671-A98FBE61177E}"/>
              </a:ext>
            </a:extLst>
          </p:cNvPr>
          <p:cNvSpPr>
            <a:spLocks noGrp="1"/>
          </p:cNvSpPr>
          <p:nvPr>
            <p:ph type="ftr" sz="quarter" idx="3"/>
          </p:nvPr>
        </p:nvSpPr>
        <p:spPr>
          <a:xfrm>
            <a:off x="3219061" y="6337688"/>
            <a:ext cx="576631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maja.dragan@fh-joanneum.at , hagen.hochrinner@fh-joanneum.at</a:t>
            </a:r>
            <a:endParaRPr lang="de-AT" dirty="0"/>
          </a:p>
        </p:txBody>
      </p:sp>
      <p:sp>
        <p:nvSpPr>
          <p:cNvPr id="7" name="Foliennummernplatzhalter 5">
            <a:extLst>
              <a:ext uri="{FF2B5EF4-FFF2-40B4-BE49-F238E27FC236}">
                <a16:creationId xmlns:a16="http://schemas.microsoft.com/office/drawing/2014/main" id="{6305561D-2929-40BA-990F-97D339E7F58E}"/>
              </a:ext>
            </a:extLst>
          </p:cNvPr>
          <p:cNvSpPr>
            <a:spLocks noGrp="1"/>
          </p:cNvSpPr>
          <p:nvPr>
            <p:ph type="sldNum" sz="quarter" idx="4"/>
          </p:nvPr>
        </p:nvSpPr>
        <p:spPr>
          <a:xfrm>
            <a:off x="11250175" y="6337689"/>
            <a:ext cx="60735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68C68F6-CEB4-C040-B3A3-CADDD499EB7C}" type="slidenum">
              <a:rPr lang="de-DE" smtClean="0"/>
              <a:pPr/>
              <a:t>‹#›</a:t>
            </a:fld>
            <a:endParaRPr lang="de-DE" dirty="0"/>
          </a:p>
        </p:txBody>
      </p:sp>
      <p:sp>
        <p:nvSpPr>
          <p:cNvPr id="8" name="Datumsplatzhalter 3">
            <a:extLst>
              <a:ext uri="{FF2B5EF4-FFF2-40B4-BE49-F238E27FC236}">
                <a16:creationId xmlns:a16="http://schemas.microsoft.com/office/drawing/2014/main" id="{A4D26B3E-C97B-42F8-AA37-4A917133D322}"/>
              </a:ext>
            </a:extLst>
          </p:cNvPr>
          <p:cNvSpPr>
            <a:spLocks noGrp="1"/>
          </p:cNvSpPr>
          <p:nvPr>
            <p:ph type="dt" sz="half" idx="2"/>
          </p:nvPr>
        </p:nvSpPr>
        <p:spPr>
          <a:xfrm>
            <a:off x="344745" y="6330472"/>
            <a:ext cx="14230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AT" dirty="0"/>
          </a:p>
        </p:txBody>
      </p:sp>
      <p:pic>
        <p:nvPicPr>
          <p:cNvPr id="9" name="Picture 6">
            <a:extLst>
              <a:ext uri="{FF2B5EF4-FFF2-40B4-BE49-F238E27FC236}">
                <a16:creationId xmlns:a16="http://schemas.microsoft.com/office/drawing/2014/main" id="{267FA2CC-622E-450A-A239-173D014709A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02923" y="157680"/>
            <a:ext cx="1950765" cy="627511"/>
          </a:xfrm>
          <a:prstGeom prst="rect">
            <a:avLst/>
          </a:prstGeom>
        </p:spPr>
      </p:pic>
      <p:sp>
        <p:nvSpPr>
          <p:cNvPr id="11" name="Rechteck 10">
            <a:extLst>
              <a:ext uri="{FF2B5EF4-FFF2-40B4-BE49-F238E27FC236}">
                <a16:creationId xmlns:a16="http://schemas.microsoft.com/office/drawing/2014/main" id="{CF2B3354-FAC8-4C01-B9FA-BEB682461361}"/>
              </a:ext>
            </a:extLst>
          </p:cNvPr>
          <p:cNvSpPr/>
          <p:nvPr userDrawn="1"/>
        </p:nvSpPr>
        <p:spPr>
          <a:xfrm>
            <a:off x="4187565" y="58119"/>
            <a:ext cx="4318078" cy="830997"/>
          </a:xfrm>
          <a:prstGeom prst="rect">
            <a:avLst/>
          </a:prstGeom>
        </p:spPr>
        <p:txBody>
          <a:bodyPr wrap="square">
            <a:spAutoFit/>
          </a:bodyPr>
          <a:lstStyle/>
          <a:p>
            <a:r>
              <a:rPr lang="en-US" sz="2400" dirty="0" err="1"/>
              <a:t>Microcredentials</a:t>
            </a:r>
            <a:r>
              <a:rPr lang="en-US" sz="2400" dirty="0"/>
              <a:t> </a:t>
            </a:r>
          </a:p>
          <a:p>
            <a:r>
              <a:rPr lang="en-US" sz="2400" dirty="0"/>
              <a:t>and European Universities</a:t>
            </a:r>
            <a:endParaRPr lang="de-AT" sz="2400" dirty="0"/>
          </a:p>
        </p:txBody>
      </p:sp>
      <p:cxnSp>
        <p:nvCxnSpPr>
          <p:cNvPr id="12" name="Gerader Verbinder 11">
            <a:extLst>
              <a:ext uri="{FF2B5EF4-FFF2-40B4-BE49-F238E27FC236}">
                <a16:creationId xmlns:a16="http://schemas.microsoft.com/office/drawing/2014/main" id="{5A0B0470-9804-4A85-A110-9B419B4B485B}"/>
              </a:ext>
            </a:extLst>
          </p:cNvPr>
          <p:cNvCxnSpPr/>
          <p:nvPr userDrawn="1"/>
        </p:nvCxnSpPr>
        <p:spPr>
          <a:xfrm>
            <a:off x="-5542" y="903660"/>
            <a:ext cx="12192000" cy="0"/>
          </a:xfrm>
          <a:prstGeom prst="line">
            <a:avLst/>
          </a:prstGeom>
        </p:spPr>
        <p:style>
          <a:lnRef idx="1">
            <a:schemeClr val="dk1"/>
          </a:lnRef>
          <a:fillRef idx="0">
            <a:schemeClr val="dk1"/>
          </a:fillRef>
          <a:effectRef idx="0">
            <a:schemeClr val="dk1"/>
          </a:effectRef>
          <a:fontRef idx="minor">
            <a:schemeClr val="tx1"/>
          </a:fontRef>
        </p:style>
      </p:cxnSp>
      <p:cxnSp>
        <p:nvCxnSpPr>
          <p:cNvPr id="13" name="Gerader Verbinder 12">
            <a:extLst>
              <a:ext uri="{FF2B5EF4-FFF2-40B4-BE49-F238E27FC236}">
                <a16:creationId xmlns:a16="http://schemas.microsoft.com/office/drawing/2014/main" id="{903C2C8F-7D4C-4E24-899C-DC28F21180AF}"/>
              </a:ext>
            </a:extLst>
          </p:cNvPr>
          <p:cNvCxnSpPr/>
          <p:nvPr userDrawn="1"/>
        </p:nvCxnSpPr>
        <p:spPr>
          <a:xfrm>
            <a:off x="-3454" y="6307007"/>
            <a:ext cx="12192000" cy="0"/>
          </a:xfrm>
          <a:prstGeom prst="line">
            <a:avLst/>
          </a:prstGeom>
        </p:spPr>
        <p:style>
          <a:lnRef idx="1">
            <a:schemeClr val="dk1"/>
          </a:lnRef>
          <a:fillRef idx="0">
            <a:schemeClr val="dk1"/>
          </a:fillRef>
          <a:effectRef idx="0">
            <a:schemeClr val="dk1"/>
          </a:effectRef>
          <a:fontRef idx="minor">
            <a:schemeClr val="tx1"/>
          </a:fontRef>
        </p:style>
      </p:cxnSp>
      <p:sp>
        <p:nvSpPr>
          <p:cNvPr id="14" name="Textfeld 9">
            <a:extLst>
              <a:ext uri="{FF2B5EF4-FFF2-40B4-BE49-F238E27FC236}">
                <a16:creationId xmlns:a16="http://schemas.microsoft.com/office/drawing/2014/main" id="{36EA291F-0836-90E7-2551-F8367FA2D3BE}"/>
              </a:ext>
            </a:extLst>
          </p:cNvPr>
          <p:cNvSpPr txBox="1">
            <a:spLocks noChangeArrowheads="1"/>
          </p:cNvSpPr>
          <p:nvPr userDrawn="1"/>
        </p:nvSpPr>
        <p:spPr bwMode="auto">
          <a:xfrm>
            <a:off x="366179" y="103729"/>
            <a:ext cx="363647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de-AT" sz="1400" dirty="0">
                <a:solidFill>
                  <a:srgbClr val="00B0AC"/>
                </a:solidFill>
                <a:latin typeface="Calibri" pitchFamily="34" charset="0"/>
                <a:cs typeface="Estrangelo Edessa" pitchFamily="66" charset="0"/>
              </a:rPr>
              <a:t>ENGINEERING</a:t>
            </a:r>
          </a:p>
          <a:p>
            <a:pPr>
              <a:defRPr/>
            </a:pPr>
            <a:r>
              <a:rPr lang="de-AT" sz="1400" dirty="0">
                <a:solidFill>
                  <a:srgbClr val="00B0AC"/>
                </a:solidFill>
                <a:latin typeface="Calibri" pitchFamily="34" charset="0"/>
                <a:cs typeface="Estrangelo Edessa" pitchFamily="66" charset="0"/>
              </a:rPr>
              <a:t>dual </a:t>
            </a:r>
            <a:r>
              <a:rPr lang="de-AT" sz="1400" dirty="0" err="1">
                <a:solidFill>
                  <a:srgbClr val="00B0AC"/>
                </a:solidFill>
                <a:latin typeface="Calibri" pitchFamily="34" charset="0"/>
                <a:cs typeface="Estrangelo Edessa" pitchFamily="66" charset="0"/>
              </a:rPr>
              <a:t>study</a:t>
            </a:r>
            <a:r>
              <a:rPr lang="de-AT" sz="1400" dirty="0">
                <a:solidFill>
                  <a:srgbClr val="00B0AC"/>
                </a:solidFill>
                <a:latin typeface="Calibri" pitchFamily="34" charset="0"/>
                <a:cs typeface="Estrangelo Edessa" pitchFamily="66" charset="0"/>
              </a:rPr>
              <a:t> </a:t>
            </a:r>
            <a:r>
              <a:rPr lang="de-AT" sz="1400" dirty="0" err="1">
                <a:solidFill>
                  <a:srgbClr val="00B0AC"/>
                </a:solidFill>
                <a:latin typeface="Calibri" pitchFamily="34" charset="0"/>
                <a:cs typeface="Estrangelo Edessa" pitchFamily="66" charset="0"/>
              </a:rPr>
              <a:t>program</a:t>
            </a:r>
            <a:endParaRPr lang="de-AT" sz="1400" dirty="0">
              <a:solidFill>
                <a:srgbClr val="00B0AC"/>
              </a:solidFill>
              <a:latin typeface="Calibri" pitchFamily="34" charset="0"/>
              <a:cs typeface="Estrangelo Edessa" pitchFamily="66" charset="0"/>
            </a:endParaRPr>
          </a:p>
          <a:p>
            <a:pPr>
              <a:defRPr/>
            </a:pPr>
            <a:r>
              <a:rPr lang="de-AT" sz="1400" dirty="0" err="1">
                <a:solidFill>
                  <a:srgbClr val="00B0AC"/>
                </a:solidFill>
                <a:latin typeface="Calibri" pitchFamily="34" charset="0"/>
                <a:cs typeface="Estrangelo Edessa" pitchFamily="66" charset="0"/>
              </a:rPr>
              <a:t>Production</a:t>
            </a:r>
            <a:r>
              <a:rPr lang="de-AT" sz="1400" dirty="0">
                <a:solidFill>
                  <a:srgbClr val="00B0AC"/>
                </a:solidFill>
                <a:latin typeface="Calibri" pitchFamily="34" charset="0"/>
                <a:cs typeface="Estrangelo Edessa" pitchFamily="66" charset="0"/>
              </a:rPr>
              <a:t> Technology and Organisation</a:t>
            </a:r>
          </a:p>
        </p:txBody>
      </p:sp>
    </p:spTree>
    <p:extLst>
      <p:ext uri="{BB962C8B-B14F-4D97-AF65-F5344CB8AC3E}">
        <p14:creationId xmlns:p14="http://schemas.microsoft.com/office/powerpoint/2010/main" val="14772214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ww.collegesinstitutes.ca/policyfocus/micro-credential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ec.europa.eu/de/initiative-europaeische-hochschulen"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gif"/><Relationship Id="rId9"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2.gif"/><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s://www.bmbwf.gv.at/Themen/HS-Uni/Aktuelles/European-Universities.html" TargetMode="External"/><Relationship Id="rId2" Type="http://schemas.openxmlformats.org/officeDocument/2006/relationships/hyperlink" Target="https://education.ec.europa.eu/education-levels/higher-education/european-universities" TargetMode="External"/><Relationship Id="rId1" Type="http://schemas.openxmlformats.org/officeDocument/2006/relationships/slideLayout" Target="../slideLayouts/slideLayout3.xml"/><Relationship Id="rId6" Type="http://schemas.openxmlformats.org/officeDocument/2006/relationships/hyperlink" Target="https://www.consilium.europa.eu/en/press/press-releases/2022/06/16/council-recommends-european-approach-to-micro-credentials/" TargetMode="External"/><Relationship Id="rId5" Type="http://schemas.openxmlformats.org/officeDocument/2006/relationships/hyperlink" Target="https://microcredentials.eu/" TargetMode="External"/><Relationship Id="rId4" Type="http://schemas.openxmlformats.org/officeDocument/2006/relationships/hyperlink" Target="https://microcredentials.eu/wp-content/uploads/sites/20/2019/10/20191021-%20Policy-Roadmaps-for-MicroCredentials.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ec.europa.eu/de/initiative-europaeische-hochschulen"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75BEE9-1192-48CF-9DBE-9BDEDC720D2B}"/>
              </a:ext>
            </a:extLst>
          </p:cNvPr>
          <p:cNvPicPr>
            <a:picLocks noChangeAspect="1"/>
          </p:cNvPicPr>
          <p:nvPr/>
        </p:nvPicPr>
        <p:blipFill>
          <a:blip r:embed="rId2"/>
          <a:stretch>
            <a:fillRect/>
          </a:stretch>
        </p:blipFill>
        <p:spPr>
          <a:xfrm>
            <a:off x="4045513" y="1707951"/>
            <a:ext cx="6133523" cy="4252576"/>
          </a:xfrm>
          <a:prstGeom prst="rect">
            <a:avLst/>
          </a:prstGeom>
        </p:spPr>
      </p:pic>
      <p:sp>
        <p:nvSpPr>
          <p:cNvPr id="6" name="Fußzeilenplatzhalter 4">
            <a:extLst>
              <a:ext uri="{FF2B5EF4-FFF2-40B4-BE49-F238E27FC236}">
                <a16:creationId xmlns:a16="http://schemas.microsoft.com/office/drawing/2014/main" id="{438FAF4F-0729-4134-89FF-2298911CF96E}"/>
              </a:ext>
            </a:extLst>
          </p:cNvPr>
          <p:cNvSpPr txBox="1">
            <a:spLocks/>
          </p:cNvSpPr>
          <p:nvPr/>
        </p:nvSpPr>
        <p:spPr>
          <a:xfrm>
            <a:off x="3219061" y="6337688"/>
            <a:ext cx="576631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dirty="0"/>
              <a:t>© maja.dragan@fh-joanneum.at , hagen.hochrinner@fh-joanneum.at</a:t>
            </a:r>
            <a:endParaRPr lang="de-AT" dirty="0"/>
          </a:p>
        </p:txBody>
      </p:sp>
      <p:sp>
        <p:nvSpPr>
          <p:cNvPr id="7" name="Foliennummernplatzhalter 5">
            <a:extLst>
              <a:ext uri="{FF2B5EF4-FFF2-40B4-BE49-F238E27FC236}">
                <a16:creationId xmlns:a16="http://schemas.microsoft.com/office/drawing/2014/main" id="{9916B7B2-7A98-4D0B-9A24-A24D3D0BFC36}"/>
              </a:ext>
            </a:extLst>
          </p:cNvPr>
          <p:cNvSpPr txBox="1">
            <a:spLocks/>
          </p:cNvSpPr>
          <p:nvPr/>
        </p:nvSpPr>
        <p:spPr>
          <a:xfrm>
            <a:off x="11250175" y="6337689"/>
            <a:ext cx="607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2" name="Fußzeilenplatzhalter 1"/>
          <p:cNvSpPr>
            <a:spLocks noGrp="1"/>
          </p:cNvSpPr>
          <p:nvPr>
            <p:ph type="ftr" sz="quarter" idx="3"/>
          </p:nvPr>
        </p:nvSpPr>
        <p:spPr/>
        <p:txBody>
          <a:bodyPr/>
          <a:lstStyle/>
          <a:p>
            <a:pPr algn="l" rtl="0"/>
            <a:r>
              <a:rPr lang="en-US"/>
              <a:t>© maja.dragan@fh-joanneum.at , hagen.hochrinner@fh-joanneum.at</a:t>
            </a:r>
            <a:endParaRPr lang="de-AT" dirty="0"/>
          </a:p>
        </p:txBody>
      </p:sp>
      <p:sp>
        <p:nvSpPr>
          <p:cNvPr id="9" name="Textfeld 8">
            <a:extLst>
              <a:ext uri="{FF2B5EF4-FFF2-40B4-BE49-F238E27FC236}">
                <a16:creationId xmlns:a16="http://schemas.microsoft.com/office/drawing/2014/main" id="{47932F3D-0B0A-42E3-A0C3-90548AB4E9A1}"/>
              </a:ext>
            </a:extLst>
          </p:cNvPr>
          <p:cNvSpPr txBox="1"/>
          <p:nvPr/>
        </p:nvSpPr>
        <p:spPr>
          <a:xfrm>
            <a:off x="1060675" y="1154000"/>
            <a:ext cx="9376416" cy="2817636"/>
          </a:xfrm>
          <a:prstGeom prst="rect">
            <a:avLst/>
          </a:prstGeom>
        </p:spPr>
        <p:txBody>
          <a:bodyPr>
            <a:normAutofit fontScale="97500"/>
          </a:bodyPr>
          <a:lstStyle>
            <a:defPPr>
              <a:defRPr lang="de-DE"/>
            </a:defPPr>
            <a:lvl1pPr>
              <a:lnSpc>
                <a:spcPct val="90000"/>
              </a:lnSpc>
              <a:spcBef>
                <a:spcPct val="0"/>
              </a:spcBef>
              <a:buNone/>
              <a:defRPr sz="4400" b="1">
                <a:ea typeface="+mj-ea"/>
                <a:cs typeface="+mj-cs"/>
              </a:defRPr>
            </a:lvl1pPr>
          </a:lstStyle>
          <a:p>
            <a:r>
              <a:rPr lang="en-US" sz="3600" dirty="0"/>
              <a:t>Micro credentials and European universities</a:t>
            </a:r>
          </a:p>
        </p:txBody>
      </p:sp>
      <p:pic>
        <p:nvPicPr>
          <p:cNvPr id="11" name="Grafik 10">
            <a:extLst>
              <a:ext uri="{FF2B5EF4-FFF2-40B4-BE49-F238E27FC236}">
                <a16:creationId xmlns:a16="http://schemas.microsoft.com/office/drawing/2014/main" id="{AE0DAA89-98B5-48BA-A8BC-21F32A3E0466}"/>
              </a:ext>
            </a:extLst>
          </p:cNvPr>
          <p:cNvPicPr>
            <a:picLocks noChangeAspect="1"/>
          </p:cNvPicPr>
          <p:nvPr/>
        </p:nvPicPr>
        <p:blipFill>
          <a:blip r:embed="rId3"/>
          <a:stretch>
            <a:fillRect/>
          </a:stretch>
        </p:blipFill>
        <p:spPr>
          <a:xfrm>
            <a:off x="10671313" y="1139309"/>
            <a:ext cx="1186220" cy="1230683"/>
          </a:xfrm>
          <a:prstGeom prst="rect">
            <a:avLst/>
          </a:prstGeom>
          <a:solidFill>
            <a:srgbClr val="0070C0"/>
          </a:solidFill>
        </p:spPr>
      </p:pic>
      <p:sp>
        <p:nvSpPr>
          <p:cNvPr id="3" name="Foliennummernplatzhalter 2"/>
          <p:cNvSpPr>
            <a:spLocks noGrp="1"/>
          </p:cNvSpPr>
          <p:nvPr>
            <p:ph type="sldNum" sz="quarter" idx="4"/>
          </p:nvPr>
        </p:nvSpPr>
        <p:spPr/>
        <p:txBody>
          <a:bodyPr/>
          <a:lstStyle/>
          <a:p>
            <a:fld id="{E68C68F6-CEB4-C040-B3A3-CADDD499EB7C}" type="slidenum">
              <a:rPr lang="de-DE" smtClean="0"/>
              <a:pPr/>
              <a:t>1</a:t>
            </a:fld>
            <a:endParaRPr lang="de-DE" dirty="0"/>
          </a:p>
        </p:txBody>
      </p:sp>
      <p:sp>
        <p:nvSpPr>
          <p:cNvPr id="15" name="Textfeld 14">
            <a:extLst>
              <a:ext uri="{FF2B5EF4-FFF2-40B4-BE49-F238E27FC236}">
                <a16:creationId xmlns:a16="http://schemas.microsoft.com/office/drawing/2014/main" id="{5D6C65BF-DC51-4C3B-BA74-70CCBFB3FD83}"/>
              </a:ext>
            </a:extLst>
          </p:cNvPr>
          <p:cNvSpPr txBox="1"/>
          <p:nvPr/>
        </p:nvSpPr>
        <p:spPr>
          <a:xfrm>
            <a:off x="8134269" y="6091467"/>
            <a:ext cx="3967018" cy="246221"/>
          </a:xfrm>
          <a:prstGeom prst="rect">
            <a:avLst/>
          </a:prstGeom>
          <a:noFill/>
        </p:spPr>
        <p:txBody>
          <a:bodyPr wrap="square">
            <a:spAutoFit/>
          </a:bodyPr>
          <a:lstStyle/>
          <a:p>
            <a:r>
              <a:rPr lang="en-US" sz="1000" dirty="0">
                <a:hlinkClick r:id="rId4"/>
              </a:rPr>
              <a:t>Source: National framework for </a:t>
            </a:r>
            <a:r>
              <a:rPr lang="en-US" sz="1000" dirty="0" err="1">
                <a:hlinkClick r:id="rId4"/>
              </a:rPr>
              <a:t>microcredentials</a:t>
            </a:r>
            <a:r>
              <a:rPr lang="en-US" sz="1000" dirty="0">
                <a:hlinkClick r:id="rId4"/>
              </a:rPr>
              <a:t> (collegesinstitutes.ca)</a:t>
            </a:r>
            <a:endParaRPr lang="de-AT" sz="1000" dirty="0"/>
          </a:p>
        </p:txBody>
      </p:sp>
    </p:spTree>
    <p:extLst>
      <p:ext uri="{BB962C8B-B14F-4D97-AF65-F5344CB8AC3E}">
        <p14:creationId xmlns:p14="http://schemas.microsoft.com/office/powerpoint/2010/main" val="421601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3446321" y="6356351"/>
            <a:ext cx="5290207" cy="365125"/>
          </a:xfrm>
        </p:spPr>
        <p:txBody>
          <a:bodyPr/>
          <a:lstStyle/>
          <a:p>
            <a:pPr algn="l" rtl="0"/>
            <a:r>
              <a:rPr lang="de-DE" dirty="0"/>
              <a:t>© maja.dragan@fh-joanneum.at , hagen.hochrinner@fh-joanneum.at</a:t>
            </a:r>
          </a:p>
        </p:txBody>
      </p:sp>
      <p:sp>
        <p:nvSpPr>
          <p:cNvPr id="2" name="Textfeld 1">
            <a:extLst>
              <a:ext uri="{FF2B5EF4-FFF2-40B4-BE49-F238E27FC236}">
                <a16:creationId xmlns:a16="http://schemas.microsoft.com/office/drawing/2014/main" id="{3F3AB777-FF90-4790-BCDF-3B0DE8E6D2CC}"/>
              </a:ext>
            </a:extLst>
          </p:cNvPr>
          <p:cNvSpPr txBox="1"/>
          <p:nvPr/>
        </p:nvSpPr>
        <p:spPr>
          <a:xfrm>
            <a:off x="1777366" y="2489261"/>
            <a:ext cx="1150956" cy="369332"/>
          </a:xfrm>
          <a:prstGeom prst="rect">
            <a:avLst/>
          </a:prstGeom>
          <a:noFill/>
        </p:spPr>
        <p:txBody>
          <a:bodyPr wrap="none" rtlCol="0">
            <a:spAutoFit/>
          </a:bodyPr>
          <a:lstStyle/>
          <a:p>
            <a:pPr algn="l" rtl="0"/>
            <a:r>
              <a:rPr lang="de-DE" dirty="0" err="1"/>
              <a:t>Credential</a:t>
            </a:r>
            <a:endParaRPr lang="de-AT" dirty="0"/>
          </a:p>
        </p:txBody>
      </p:sp>
      <p:sp>
        <p:nvSpPr>
          <p:cNvPr id="9" name="Textfeld 8">
            <a:extLst>
              <a:ext uri="{FF2B5EF4-FFF2-40B4-BE49-F238E27FC236}">
                <a16:creationId xmlns:a16="http://schemas.microsoft.com/office/drawing/2014/main" id="{BE5ECFF6-E67F-4E4D-9345-DE4E498AE45B}"/>
              </a:ext>
            </a:extLst>
          </p:cNvPr>
          <p:cNvSpPr txBox="1"/>
          <p:nvPr/>
        </p:nvSpPr>
        <p:spPr>
          <a:xfrm>
            <a:off x="1767841" y="1973722"/>
            <a:ext cx="656270" cy="369332"/>
          </a:xfrm>
          <a:prstGeom prst="rect">
            <a:avLst/>
          </a:prstGeom>
          <a:noFill/>
        </p:spPr>
        <p:txBody>
          <a:bodyPr wrap="none" rtlCol="0">
            <a:spAutoFit/>
          </a:bodyPr>
          <a:lstStyle/>
          <a:p>
            <a:pPr algn="l" rtl="0"/>
            <a:r>
              <a:rPr lang="de-DE" dirty="0"/>
              <a:t>Term</a:t>
            </a:r>
            <a:endParaRPr lang="de-AT" dirty="0"/>
          </a:p>
        </p:txBody>
      </p:sp>
      <p:sp>
        <p:nvSpPr>
          <p:cNvPr id="10" name="Textfeld 9">
            <a:extLst>
              <a:ext uri="{FF2B5EF4-FFF2-40B4-BE49-F238E27FC236}">
                <a16:creationId xmlns:a16="http://schemas.microsoft.com/office/drawing/2014/main" id="{36258BD9-5801-42AE-924D-4AC2F907AA78}"/>
              </a:ext>
            </a:extLst>
          </p:cNvPr>
          <p:cNvSpPr txBox="1"/>
          <p:nvPr/>
        </p:nvSpPr>
        <p:spPr>
          <a:xfrm>
            <a:off x="1777366" y="3500239"/>
            <a:ext cx="1671420" cy="369332"/>
          </a:xfrm>
          <a:prstGeom prst="rect">
            <a:avLst/>
          </a:prstGeom>
          <a:noFill/>
        </p:spPr>
        <p:txBody>
          <a:bodyPr wrap="none" rtlCol="0">
            <a:spAutoFit/>
          </a:bodyPr>
          <a:lstStyle/>
          <a:p>
            <a:pPr algn="l" rtl="0"/>
            <a:r>
              <a:rPr lang="de-DE" dirty="0" err="1"/>
              <a:t>Microcredential</a:t>
            </a:r>
            <a:endParaRPr lang="de-AT" dirty="0"/>
          </a:p>
        </p:txBody>
      </p:sp>
      <p:sp>
        <p:nvSpPr>
          <p:cNvPr id="12" name="Textfeld 11">
            <a:extLst>
              <a:ext uri="{FF2B5EF4-FFF2-40B4-BE49-F238E27FC236}">
                <a16:creationId xmlns:a16="http://schemas.microsoft.com/office/drawing/2014/main" id="{FED603E3-DD20-45AF-9A32-C8B054F489D9}"/>
              </a:ext>
            </a:extLst>
          </p:cNvPr>
          <p:cNvSpPr txBox="1"/>
          <p:nvPr/>
        </p:nvSpPr>
        <p:spPr>
          <a:xfrm>
            <a:off x="4580310" y="1970257"/>
            <a:ext cx="1112356" cy="369332"/>
          </a:xfrm>
          <a:prstGeom prst="rect">
            <a:avLst/>
          </a:prstGeom>
          <a:noFill/>
        </p:spPr>
        <p:txBody>
          <a:bodyPr wrap="none" rtlCol="0">
            <a:spAutoFit/>
          </a:bodyPr>
          <a:lstStyle/>
          <a:p>
            <a:pPr algn="l" rtl="0"/>
            <a:r>
              <a:rPr lang="de-DE" dirty="0"/>
              <a:t>Definition</a:t>
            </a:r>
            <a:endParaRPr lang="de-AT" dirty="0"/>
          </a:p>
        </p:txBody>
      </p:sp>
      <p:sp>
        <p:nvSpPr>
          <p:cNvPr id="13" name="Textfeld 12">
            <a:extLst>
              <a:ext uri="{FF2B5EF4-FFF2-40B4-BE49-F238E27FC236}">
                <a16:creationId xmlns:a16="http://schemas.microsoft.com/office/drawing/2014/main" id="{87ACB217-F474-46EC-A791-9FB1BE9C1E03}"/>
              </a:ext>
            </a:extLst>
          </p:cNvPr>
          <p:cNvSpPr txBox="1"/>
          <p:nvPr/>
        </p:nvSpPr>
        <p:spPr>
          <a:xfrm>
            <a:off x="7451689" y="1971580"/>
            <a:ext cx="988027" cy="369332"/>
          </a:xfrm>
          <a:prstGeom prst="rect">
            <a:avLst/>
          </a:prstGeom>
          <a:noFill/>
        </p:spPr>
        <p:txBody>
          <a:bodyPr wrap="none" rtlCol="0">
            <a:spAutoFit/>
          </a:bodyPr>
          <a:lstStyle/>
          <a:p>
            <a:pPr algn="l" rtl="0"/>
            <a:r>
              <a:rPr lang="de-DE" dirty="0" err="1"/>
              <a:t>Remarks</a:t>
            </a:r>
            <a:endParaRPr lang="de-AT" dirty="0"/>
          </a:p>
        </p:txBody>
      </p:sp>
      <p:sp>
        <p:nvSpPr>
          <p:cNvPr id="17" name="Textfeld 16">
            <a:extLst>
              <a:ext uri="{FF2B5EF4-FFF2-40B4-BE49-F238E27FC236}">
                <a16:creationId xmlns:a16="http://schemas.microsoft.com/office/drawing/2014/main" id="{EABC1484-6239-46B9-AB12-BD51ECDDE6FF}"/>
              </a:ext>
            </a:extLst>
          </p:cNvPr>
          <p:cNvSpPr txBox="1"/>
          <p:nvPr/>
        </p:nvSpPr>
        <p:spPr>
          <a:xfrm>
            <a:off x="1781659" y="4359983"/>
            <a:ext cx="1432572" cy="369332"/>
          </a:xfrm>
          <a:prstGeom prst="rect">
            <a:avLst/>
          </a:prstGeom>
          <a:noFill/>
        </p:spPr>
        <p:txBody>
          <a:bodyPr wrap="none" rtlCol="0">
            <a:spAutoFit/>
          </a:bodyPr>
          <a:lstStyle/>
          <a:p>
            <a:pPr algn="l" rtl="0"/>
            <a:r>
              <a:rPr lang="de-DE" dirty="0" err="1"/>
              <a:t>Qualification</a:t>
            </a:r>
            <a:endParaRPr lang="de-AT" dirty="0"/>
          </a:p>
        </p:txBody>
      </p:sp>
      <p:cxnSp>
        <p:nvCxnSpPr>
          <p:cNvPr id="30" name="Gerader Verbinder 29">
            <a:extLst>
              <a:ext uri="{FF2B5EF4-FFF2-40B4-BE49-F238E27FC236}">
                <a16:creationId xmlns:a16="http://schemas.microsoft.com/office/drawing/2014/main" id="{5D67E1ED-3B1D-4F97-8F5A-E6F76858C2F4}"/>
              </a:ext>
            </a:extLst>
          </p:cNvPr>
          <p:cNvCxnSpPr/>
          <p:nvPr/>
        </p:nvCxnSpPr>
        <p:spPr>
          <a:xfrm>
            <a:off x="1777366" y="2339589"/>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9522D5A3-A97D-4469-BCD8-D9E224FE609D}"/>
              </a:ext>
            </a:extLst>
          </p:cNvPr>
          <p:cNvCxnSpPr/>
          <p:nvPr/>
        </p:nvCxnSpPr>
        <p:spPr>
          <a:xfrm>
            <a:off x="1767987" y="3350119"/>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57E1C2C7-4B13-411A-9193-06443B27A794}"/>
              </a:ext>
            </a:extLst>
          </p:cNvPr>
          <p:cNvCxnSpPr/>
          <p:nvPr/>
        </p:nvCxnSpPr>
        <p:spPr>
          <a:xfrm>
            <a:off x="1772673" y="4212939"/>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E12CDE44-2D0B-4E52-9FC7-B4D57F2F3C06}"/>
              </a:ext>
            </a:extLst>
          </p:cNvPr>
          <p:cNvCxnSpPr/>
          <p:nvPr/>
        </p:nvCxnSpPr>
        <p:spPr>
          <a:xfrm>
            <a:off x="1770325" y="5652531"/>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87E33F29-C781-4EFB-890F-1AAAEF0C3D3E}"/>
              </a:ext>
            </a:extLst>
          </p:cNvPr>
          <p:cNvCxnSpPr>
            <a:cxnSpLocks/>
          </p:cNvCxnSpPr>
          <p:nvPr/>
        </p:nvCxnSpPr>
        <p:spPr>
          <a:xfrm flipV="1">
            <a:off x="3713871" y="1986657"/>
            <a:ext cx="0" cy="3956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50D295C7-217C-41E8-9271-7BC4B7088CBB}"/>
              </a:ext>
            </a:extLst>
          </p:cNvPr>
          <p:cNvCxnSpPr>
            <a:cxnSpLocks/>
          </p:cNvCxnSpPr>
          <p:nvPr/>
        </p:nvCxnSpPr>
        <p:spPr>
          <a:xfrm flipV="1">
            <a:off x="7172157" y="1991343"/>
            <a:ext cx="0" cy="3956236"/>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7324557" y="3481876"/>
            <a:ext cx="3079158" cy="430887"/>
          </a:xfrm>
          <a:prstGeom prst="rect">
            <a:avLst/>
          </a:prstGeom>
          <a:noFill/>
        </p:spPr>
        <p:txBody>
          <a:bodyPr wrap="square" rtlCol="0">
            <a:spAutoFit/>
          </a:bodyPr>
          <a:lstStyle/>
          <a:p>
            <a:pPr algn="l" rtl="0"/>
            <a:r>
              <a:rPr lang="en-US" sz="1100" dirty="0"/>
              <a:t>In some languages (e.g., Italian) there are difficulties in translating the term micro-credential</a:t>
            </a:r>
            <a:endParaRPr lang="de-AT" sz="1100" dirty="0"/>
          </a:p>
        </p:txBody>
      </p:sp>
      <p:sp>
        <p:nvSpPr>
          <p:cNvPr id="25" name="Textfeld 24"/>
          <p:cNvSpPr txBox="1"/>
          <p:nvPr/>
        </p:nvSpPr>
        <p:spPr>
          <a:xfrm>
            <a:off x="3937954" y="3396256"/>
            <a:ext cx="3079158" cy="600164"/>
          </a:xfrm>
          <a:prstGeom prst="rect">
            <a:avLst/>
          </a:prstGeom>
          <a:noFill/>
        </p:spPr>
        <p:txBody>
          <a:bodyPr wrap="square" rtlCol="0">
            <a:spAutoFit/>
          </a:bodyPr>
          <a:lstStyle/>
          <a:p>
            <a:pPr algn="l" rtl="0"/>
            <a:r>
              <a:rPr lang="en-US" sz="1100" dirty="0"/>
              <a:t>Subset of one or more credentials (micro, </a:t>
            </a:r>
            <a:r>
              <a:rPr lang="en-US" sz="1100" dirty="0" err="1"/>
              <a:t>meso</a:t>
            </a:r>
            <a:r>
              <a:rPr lang="en-US" sz="1100" dirty="0"/>
              <a:t>, mini, etc.) that could aggregate into larger credentials or be part of a portfolio</a:t>
            </a:r>
            <a:endParaRPr lang="de-AT" sz="1100" dirty="0"/>
          </a:p>
        </p:txBody>
      </p:sp>
      <p:sp>
        <p:nvSpPr>
          <p:cNvPr id="28" name="Textfeld 27"/>
          <p:cNvSpPr txBox="1"/>
          <p:nvPr/>
        </p:nvSpPr>
        <p:spPr>
          <a:xfrm>
            <a:off x="3937954" y="4284774"/>
            <a:ext cx="3079158" cy="1107996"/>
          </a:xfrm>
          <a:prstGeom prst="rect">
            <a:avLst/>
          </a:prstGeom>
          <a:noFill/>
        </p:spPr>
        <p:txBody>
          <a:bodyPr wrap="square" rtlCol="0">
            <a:spAutoFit/>
          </a:bodyPr>
          <a:lstStyle/>
          <a:p>
            <a:pPr algn="l" rtl="0"/>
            <a:r>
              <a:rPr lang="en-US" sz="1100" dirty="0"/>
              <a:t>"Qualification" means a formal outcome of an assessment and validation process, achieved when a competent authority or body determines that an individual has achieved learning outcomes to specified standards (European Qualifications Framework).</a:t>
            </a:r>
            <a:endParaRPr lang="de-AT" sz="1100" dirty="0"/>
          </a:p>
        </p:txBody>
      </p:sp>
      <p:sp>
        <p:nvSpPr>
          <p:cNvPr id="29" name="Textfeld 28"/>
          <p:cNvSpPr txBox="1"/>
          <p:nvPr/>
        </p:nvSpPr>
        <p:spPr>
          <a:xfrm>
            <a:off x="7324557" y="2448922"/>
            <a:ext cx="3079158" cy="769441"/>
          </a:xfrm>
          <a:prstGeom prst="rect">
            <a:avLst/>
          </a:prstGeom>
          <a:noFill/>
        </p:spPr>
        <p:txBody>
          <a:bodyPr wrap="square" rtlCol="0">
            <a:spAutoFit/>
          </a:bodyPr>
          <a:lstStyle/>
          <a:p>
            <a:pPr algn="l" rtl="0"/>
            <a:r>
              <a:rPr lang="en-US" sz="1100" dirty="0"/>
              <a:t>Credentialing is the recognition of a learner's learning outcomes or achievements and should be seen as part of the process of recognition. (Definition partially formed and adopted by JRC)</a:t>
            </a:r>
            <a:endParaRPr lang="de-AT" sz="1100" dirty="0"/>
          </a:p>
        </p:txBody>
      </p:sp>
      <p:sp>
        <p:nvSpPr>
          <p:cNvPr id="34" name="Textfeld 33"/>
          <p:cNvSpPr txBox="1"/>
          <p:nvPr/>
        </p:nvSpPr>
        <p:spPr>
          <a:xfrm>
            <a:off x="3937954" y="2448922"/>
            <a:ext cx="3079158" cy="600164"/>
          </a:xfrm>
          <a:prstGeom prst="rect">
            <a:avLst/>
          </a:prstGeom>
          <a:noFill/>
        </p:spPr>
        <p:txBody>
          <a:bodyPr wrap="square" rtlCol="0">
            <a:spAutoFit/>
          </a:bodyPr>
          <a:lstStyle/>
          <a:p>
            <a:pPr algn="l" rtl="0"/>
            <a:r>
              <a:rPr lang="en-US" sz="1100" dirty="0"/>
              <a:t>An educational credential is a documented statement that recognizes an individual's learning outcomes or achievements</a:t>
            </a:r>
            <a:endParaRPr lang="de-AT" sz="1100" dirty="0"/>
          </a:p>
        </p:txBody>
      </p:sp>
      <p:sp>
        <p:nvSpPr>
          <p:cNvPr id="7" name="Foliennummernplatzhalter 6"/>
          <p:cNvSpPr>
            <a:spLocks noGrp="1"/>
          </p:cNvSpPr>
          <p:nvPr>
            <p:ph type="sldNum" sz="quarter" idx="12"/>
          </p:nvPr>
        </p:nvSpPr>
        <p:spPr/>
        <p:txBody>
          <a:bodyPr/>
          <a:lstStyle/>
          <a:p>
            <a:fld id="{E68C68F6-CEB4-C040-B3A3-CADDD499EB7C}" type="slidenum">
              <a:rPr lang="de-DE" smtClean="0"/>
              <a:pPr/>
              <a:t>10</a:t>
            </a:fld>
            <a:endParaRPr lang="de-DE" dirty="0"/>
          </a:p>
        </p:txBody>
      </p:sp>
      <p:sp>
        <p:nvSpPr>
          <p:cNvPr id="22" name="Titel 1">
            <a:extLst>
              <a:ext uri="{FF2B5EF4-FFF2-40B4-BE49-F238E27FC236}">
                <a16:creationId xmlns:a16="http://schemas.microsoft.com/office/drawing/2014/main" id="{C8331E62-1E6F-4A1C-A8E5-2CC8D6A62955}"/>
              </a:ext>
            </a:extLst>
          </p:cNvPr>
          <p:cNvSpPr txBox="1">
            <a:spLocks/>
          </p:cNvSpPr>
          <p:nvPr/>
        </p:nvSpPr>
        <p:spPr>
          <a:xfrm>
            <a:off x="1069975" y="1274573"/>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GB" dirty="0">
                <a:latin typeface="+mn-lt"/>
              </a:rPr>
              <a:t>Terms</a:t>
            </a:r>
          </a:p>
        </p:txBody>
      </p:sp>
    </p:spTree>
    <p:extLst>
      <p:ext uri="{BB962C8B-B14F-4D97-AF65-F5344CB8AC3E}">
        <p14:creationId xmlns:p14="http://schemas.microsoft.com/office/powerpoint/2010/main" val="390943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3446321" y="6356351"/>
            <a:ext cx="5290207" cy="365125"/>
          </a:xfrm>
        </p:spPr>
        <p:txBody>
          <a:bodyPr/>
          <a:lstStyle/>
          <a:p>
            <a:pPr algn="l" rtl="0"/>
            <a:r>
              <a:rPr lang="de-DE" dirty="0"/>
              <a:t>© maja.dragan@fh-joanneum.at , hagen.hochrinner@fh-joanneum.at</a:t>
            </a:r>
          </a:p>
        </p:txBody>
      </p:sp>
      <p:sp>
        <p:nvSpPr>
          <p:cNvPr id="9" name="Textfeld 8">
            <a:extLst>
              <a:ext uri="{FF2B5EF4-FFF2-40B4-BE49-F238E27FC236}">
                <a16:creationId xmlns:a16="http://schemas.microsoft.com/office/drawing/2014/main" id="{BE5ECFF6-E67F-4E4D-9345-DE4E498AE45B}"/>
              </a:ext>
            </a:extLst>
          </p:cNvPr>
          <p:cNvSpPr txBox="1"/>
          <p:nvPr/>
        </p:nvSpPr>
        <p:spPr>
          <a:xfrm>
            <a:off x="1767841" y="1964482"/>
            <a:ext cx="656270" cy="369332"/>
          </a:xfrm>
          <a:prstGeom prst="rect">
            <a:avLst/>
          </a:prstGeom>
          <a:noFill/>
        </p:spPr>
        <p:txBody>
          <a:bodyPr wrap="none" rtlCol="0">
            <a:spAutoFit/>
          </a:bodyPr>
          <a:lstStyle/>
          <a:p>
            <a:pPr algn="l" rtl="0"/>
            <a:r>
              <a:rPr lang="de-DE" dirty="0"/>
              <a:t>Term</a:t>
            </a:r>
            <a:endParaRPr lang="de-AT" dirty="0"/>
          </a:p>
        </p:txBody>
      </p:sp>
      <p:sp>
        <p:nvSpPr>
          <p:cNvPr id="12" name="Textfeld 11">
            <a:extLst>
              <a:ext uri="{FF2B5EF4-FFF2-40B4-BE49-F238E27FC236}">
                <a16:creationId xmlns:a16="http://schemas.microsoft.com/office/drawing/2014/main" id="{FED603E3-DD20-45AF-9A32-C8B054F489D9}"/>
              </a:ext>
            </a:extLst>
          </p:cNvPr>
          <p:cNvSpPr txBox="1"/>
          <p:nvPr/>
        </p:nvSpPr>
        <p:spPr>
          <a:xfrm>
            <a:off x="4580310" y="1961017"/>
            <a:ext cx="1112356" cy="369332"/>
          </a:xfrm>
          <a:prstGeom prst="rect">
            <a:avLst/>
          </a:prstGeom>
          <a:noFill/>
        </p:spPr>
        <p:txBody>
          <a:bodyPr wrap="none" rtlCol="0">
            <a:spAutoFit/>
          </a:bodyPr>
          <a:lstStyle/>
          <a:p>
            <a:pPr algn="l" rtl="0"/>
            <a:r>
              <a:rPr lang="de-DE" dirty="0"/>
              <a:t>Definition</a:t>
            </a:r>
            <a:endParaRPr lang="de-AT" dirty="0"/>
          </a:p>
        </p:txBody>
      </p:sp>
      <p:sp>
        <p:nvSpPr>
          <p:cNvPr id="13" name="Textfeld 12">
            <a:extLst>
              <a:ext uri="{FF2B5EF4-FFF2-40B4-BE49-F238E27FC236}">
                <a16:creationId xmlns:a16="http://schemas.microsoft.com/office/drawing/2014/main" id="{87ACB217-F474-46EC-A791-9FB1BE9C1E03}"/>
              </a:ext>
            </a:extLst>
          </p:cNvPr>
          <p:cNvSpPr txBox="1"/>
          <p:nvPr/>
        </p:nvSpPr>
        <p:spPr>
          <a:xfrm>
            <a:off x="7451689" y="1962340"/>
            <a:ext cx="988027" cy="369332"/>
          </a:xfrm>
          <a:prstGeom prst="rect">
            <a:avLst/>
          </a:prstGeom>
          <a:noFill/>
        </p:spPr>
        <p:txBody>
          <a:bodyPr wrap="none" rtlCol="0">
            <a:spAutoFit/>
          </a:bodyPr>
          <a:lstStyle/>
          <a:p>
            <a:pPr algn="l" rtl="0"/>
            <a:r>
              <a:rPr lang="de-DE" dirty="0" err="1"/>
              <a:t>Remarks</a:t>
            </a:r>
            <a:endParaRPr lang="de-AT" dirty="0"/>
          </a:p>
        </p:txBody>
      </p:sp>
      <p:sp>
        <p:nvSpPr>
          <p:cNvPr id="19" name="Textfeld 18">
            <a:extLst>
              <a:ext uri="{FF2B5EF4-FFF2-40B4-BE49-F238E27FC236}">
                <a16:creationId xmlns:a16="http://schemas.microsoft.com/office/drawing/2014/main" id="{4001692E-96A3-4364-8594-19403C1890C2}"/>
              </a:ext>
            </a:extLst>
          </p:cNvPr>
          <p:cNvSpPr txBox="1"/>
          <p:nvPr/>
        </p:nvSpPr>
        <p:spPr>
          <a:xfrm>
            <a:off x="1781664" y="3703640"/>
            <a:ext cx="1295996" cy="369332"/>
          </a:xfrm>
          <a:prstGeom prst="rect">
            <a:avLst/>
          </a:prstGeom>
          <a:noFill/>
        </p:spPr>
        <p:txBody>
          <a:bodyPr wrap="none" rtlCol="0">
            <a:spAutoFit/>
          </a:bodyPr>
          <a:lstStyle/>
          <a:p>
            <a:pPr algn="l" rtl="0"/>
            <a:r>
              <a:rPr lang="de-DE" dirty="0"/>
              <a:t>Recognition</a:t>
            </a:r>
            <a:endParaRPr lang="de-AT" dirty="0"/>
          </a:p>
        </p:txBody>
      </p:sp>
      <p:sp>
        <p:nvSpPr>
          <p:cNvPr id="21" name="Textfeld 20">
            <a:extLst>
              <a:ext uri="{FF2B5EF4-FFF2-40B4-BE49-F238E27FC236}">
                <a16:creationId xmlns:a16="http://schemas.microsoft.com/office/drawing/2014/main" id="{9CE7E2CE-B025-4517-BCB6-2A8F57E8938E}"/>
              </a:ext>
            </a:extLst>
          </p:cNvPr>
          <p:cNvSpPr txBox="1"/>
          <p:nvPr/>
        </p:nvSpPr>
        <p:spPr>
          <a:xfrm>
            <a:off x="1783813" y="4507933"/>
            <a:ext cx="1692736" cy="646331"/>
          </a:xfrm>
          <a:prstGeom prst="rect">
            <a:avLst/>
          </a:prstGeom>
          <a:noFill/>
        </p:spPr>
        <p:txBody>
          <a:bodyPr wrap="square" rtlCol="0">
            <a:spAutoFit/>
          </a:bodyPr>
          <a:lstStyle/>
          <a:p>
            <a:pPr algn="l" rtl="0"/>
            <a:r>
              <a:rPr lang="de-DE" dirty="0"/>
              <a:t>Learning </a:t>
            </a:r>
            <a:r>
              <a:rPr lang="de-DE" dirty="0" err="1"/>
              <a:t>Passport</a:t>
            </a:r>
            <a:endParaRPr lang="de-AT" dirty="0"/>
          </a:p>
        </p:txBody>
      </p:sp>
      <p:sp>
        <p:nvSpPr>
          <p:cNvPr id="25" name="Textfeld 24">
            <a:extLst>
              <a:ext uri="{FF2B5EF4-FFF2-40B4-BE49-F238E27FC236}">
                <a16:creationId xmlns:a16="http://schemas.microsoft.com/office/drawing/2014/main" id="{8E06AC3C-D707-48E6-BFD7-4956AEF66D8C}"/>
              </a:ext>
            </a:extLst>
          </p:cNvPr>
          <p:cNvSpPr txBox="1"/>
          <p:nvPr/>
        </p:nvSpPr>
        <p:spPr>
          <a:xfrm>
            <a:off x="1781665" y="2483321"/>
            <a:ext cx="2015552" cy="369332"/>
          </a:xfrm>
          <a:prstGeom prst="rect">
            <a:avLst/>
          </a:prstGeom>
          <a:noFill/>
        </p:spPr>
        <p:txBody>
          <a:bodyPr wrap="none" rtlCol="0">
            <a:spAutoFit/>
          </a:bodyPr>
          <a:lstStyle/>
          <a:p>
            <a:pPr algn="l" rtl="0"/>
            <a:r>
              <a:rPr lang="de-DE" dirty="0"/>
              <a:t>Mikro-</a:t>
            </a:r>
            <a:r>
              <a:rPr lang="de-DE" dirty="0" err="1"/>
              <a:t>Qualification</a:t>
            </a:r>
            <a:endParaRPr lang="de-AT" dirty="0"/>
          </a:p>
        </p:txBody>
      </p:sp>
      <p:cxnSp>
        <p:nvCxnSpPr>
          <p:cNvPr id="30" name="Gerader Verbinder 29">
            <a:extLst>
              <a:ext uri="{FF2B5EF4-FFF2-40B4-BE49-F238E27FC236}">
                <a16:creationId xmlns:a16="http://schemas.microsoft.com/office/drawing/2014/main" id="{C731815E-A862-4814-9153-EBF22DC29495}"/>
              </a:ext>
            </a:extLst>
          </p:cNvPr>
          <p:cNvCxnSpPr/>
          <p:nvPr/>
        </p:nvCxnSpPr>
        <p:spPr>
          <a:xfrm>
            <a:off x="1777366" y="2330349"/>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829DEA1-60FB-4803-B83D-9F9E2D917D37}"/>
              </a:ext>
            </a:extLst>
          </p:cNvPr>
          <p:cNvCxnSpPr/>
          <p:nvPr/>
        </p:nvCxnSpPr>
        <p:spPr>
          <a:xfrm>
            <a:off x="1767987" y="3629268"/>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AD12030B-CA9F-4E9C-BFD5-06E5FF9306EF}"/>
              </a:ext>
            </a:extLst>
          </p:cNvPr>
          <p:cNvCxnSpPr/>
          <p:nvPr/>
        </p:nvCxnSpPr>
        <p:spPr>
          <a:xfrm>
            <a:off x="1772673" y="4203699"/>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72C2F3CF-D178-40E9-BA7F-C53546F5347B}"/>
              </a:ext>
            </a:extLst>
          </p:cNvPr>
          <p:cNvCxnSpPr/>
          <p:nvPr/>
        </p:nvCxnSpPr>
        <p:spPr>
          <a:xfrm>
            <a:off x="1770325" y="5207190"/>
            <a:ext cx="8636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4BCC11F0-32EB-4D25-8830-CB81D146ED5E}"/>
              </a:ext>
            </a:extLst>
          </p:cNvPr>
          <p:cNvCxnSpPr>
            <a:cxnSpLocks/>
          </p:cNvCxnSpPr>
          <p:nvPr/>
        </p:nvCxnSpPr>
        <p:spPr>
          <a:xfrm flipV="1">
            <a:off x="3713871" y="1977417"/>
            <a:ext cx="0" cy="32297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485C2A55-E80C-477B-8CFD-5FDB25A33338}"/>
              </a:ext>
            </a:extLst>
          </p:cNvPr>
          <p:cNvCxnSpPr>
            <a:cxnSpLocks/>
          </p:cNvCxnSpPr>
          <p:nvPr/>
        </p:nvCxnSpPr>
        <p:spPr>
          <a:xfrm flipV="1">
            <a:off x="7172157" y="1982103"/>
            <a:ext cx="0" cy="32250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3991771" y="2487814"/>
            <a:ext cx="2900855" cy="938719"/>
          </a:xfrm>
          <a:prstGeom prst="rect">
            <a:avLst/>
          </a:prstGeom>
          <a:noFill/>
        </p:spPr>
        <p:txBody>
          <a:bodyPr wrap="square" rtlCol="0">
            <a:spAutoFit/>
          </a:bodyPr>
          <a:lstStyle/>
          <a:p>
            <a:pPr algn="l" rtl="0"/>
            <a:r>
              <a:rPr lang="en-US" sz="1100" dirty="0"/>
              <a:t>A sub-unit of a qualification. While micro-qualifications are not generally mapped to the EQF, some countries allow this possibility (e.g., Malta) and non-EU countries are also adopting this practice (e.g., Singapore).</a:t>
            </a:r>
            <a:endParaRPr lang="de-AT" sz="1100" dirty="0"/>
          </a:p>
        </p:txBody>
      </p:sp>
      <p:sp>
        <p:nvSpPr>
          <p:cNvPr id="27" name="Textfeld 26"/>
          <p:cNvSpPr txBox="1"/>
          <p:nvPr/>
        </p:nvSpPr>
        <p:spPr>
          <a:xfrm>
            <a:off x="3991771" y="3683572"/>
            <a:ext cx="2900855" cy="430887"/>
          </a:xfrm>
          <a:prstGeom prst="rect">
            <a:avLst/>
          </a:prstGeom>
          <a:noFill/>
        </p:spPr>
        <p:txBody>
          <a:bodyPr wrap="square" rtlCol="0">
            <a:spAutoFit/>
          </a:bodyPr>
          <a:lstStyle/>
          <a:p>
            <a:pPr algn="l" rtl="0"/>
            <a:r>
              <a:rPr lang="en-US" sz="1100" dirty="0"/>
              <a:t>Process of confirming and accepting any kind of credentials</a:t>
            </a:r>
            <a:endParaRPr lang="de-AT" sz="1100" dirty="0"/>
          </a:p>
        </p:txBody>
      </p:sp>
      <p:sp>
        <p:nvSpPr>
          <p:cNvPr id="37" name="Textfeld 36"/>
          <p:cNvSpPr txBox="1"/>
          <p:nvPr/>
        </p:nvSpPr>
        <p:spPr>
          <a:xfrm>
            <a:off x="3991771" y="4339408"/>
            <a:ext cx="2900855" cy="769441"/>
          </a:xfrm>
          <a:prstGeom prst="rect">
            <a:avLst/>
          </a:prstGeom>
          <a:noFill/>
        </p:spPr>
        <p:txBody>
          <a:bodyPr wrap="square" rtlCol="0">
            <a:spAutoFit/>
          </a:bodyPr>
          <a:lstStyle/>
          <a:p>
            <a:pPr algn="l" rtl="0"/>
            <a:r>
              <a:rPr lang="en-US" sz="1100" dirty="0"/>
              <a:t>An official document containing the description of a person's learning. For example, a credit supplement (diploma supplement for smaller achievements)</a:t>
            </a:r>
            <a:endParaRPr lang="de-AT" sz="1100" dirty="0"/>
          </a:p>
        </p:txBody>
      </p:sp>
      <p:sp>
        <p:nvSpPr>
          <p:cNvPr id="38" name="Textfeld 37"/>
          <p:cNvSpPr txBox="1"/>
          <p:nvPr/>
        </p:nvSpPr>
        <p:spPr>
          <a:xfrm>
            <a:off x="7451689" y="2487814"/>
            <a:ext cx="2900855" cy="430887"/>
          </a:xfrm>
          <a:prstGeom prst="rect">
            <a:avLst/>
          </a:prstGeom>
          <a:noFill/>
        </p:spPr>
        <p:txBody>
          <a:bodyPr wrap="square" rtlCol="0">
            <a:spAutoFit/>
          </a:bodyPr>
          <a:lstStyle/>
          <a:p>
            <a:pPr algn="l" rtl="0"/>
            <a:r>
              <a:rPr lang="en-US" sz="1100" dirty="0"/>
              <a:t>This term is also referred to as “partial qualification”.</a:t>
            </a:r>
            <a:endParaRPr lang="de-AT" sz="1100" dirty="0"/>
          </a:p>
        </p:txBody>
      </p:sp>
      <p:sp>
        <p:nvSpPr>
          <p:cNvPr id="39" name="Textfeld 38"/>
          <p:cNvSpPr txBox="1"/>
          <p:nvPr/>
        </p:nvSpPr>
        <p:spPr>
          <a:xfrm>
            <a:off x="7450056" y="4312008"/>
            <a:ext cx="2900855" cy="430887"/>
          </a:xfrm>
          <a:prstGeom prst="rect">
            <a:avLst/>
          </a:prstGeom>
          <a:noFill/>
        </p:spPr>
        <p:txBody>
          <a:bodyPr wrap="square" rtlCol="0">
            <a:spAutoFit/>
          </a:bodyPr>
          <a:lstStyle/>
          <a:p>
            <a:pPr algn="l" rtl="0"/>
            <a:r>
              <a:rPr lang="en-US" sz="1100" dirty="0"/>
              <a:t>The term Learning Passport is also used by the </a:t>
            </a:r>
            <a:r>
              <a:rPr lang="en-US" sz="1100" dirty="0" err="1"/>
              <a:t>OEPass</a:t>
            </a:r>
            <a:r>
              <a:rPr lang="en-US" sz="1100" dirty="0"/>
              <a:t> project</a:t>
            </a:r>
            <a:endParaRPr lang="de-AT" sz="1100" dirty="0"/>
          </a:p>
        </p:txBody>
      </p:sp>
      <p:sp>
        <p:nvSpPr>
          <p:cNvPr id="3" name="Foliennummernplatzhalter 2"/>
          <p:cNvSpPr>
            <a:spLocks noGrp="1"/>
          </p:cNvSpPr>
          <p:nvPr>
            <p:ph type="sldNum" sz="quarter" idx="12"/>
          </p:nvPr>
        </p:nvSpPr>
        <p:spPr/>
        <p:txBody>
          <a:bodyPr/>
          <a:lstStyle/>
          <a:p>
            <a:fld id="{E68C68F6-CEB4-C040-B3A3-CADDD499EB7C}" type="slidenum">
              <a:rPr lang="de-DE" smtClean="0"/>
              <a:pPr/>
              <a:t>11</a:t>
            </a:fld>
            <a:endParaRPr lang="de-DE" dirty="0"/>
          </a:p>
        </p:txBody>
      </p:sp>
    </p:spTree>
    <p:extLst>
      <p:ext uri="{BB962C8B-B14F-4D97-AF65-F5344CB8AC3E}">
        <p14:creationId xmlns:p14="http://schemas.microsoft.com/office/powerpoint/2010/main" val="73384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8" name="Textfeld 7">
            <a:extLst>
              <a:ext uri="{FF2B5EF4-FFF2-40B4-BE49-F238E27FC236}">
                <a16:creationId xmlns:a16="http://schemas.microsoft.com/office/drawing/2014/main" id="{1618EEA9-A0EA-4A87-B88D-C9259018F588}"/>
              </a:ext>
            </a:extLst>
          </p:cNvPr>
          <p:cNvSpPr txBox="1"/>
          <p:nvPr/>
        </p:nvSpPr>
        <p:spPr>
          <a:xfrm>
            <a:off x="1069975" y="1879163"/>
            <a:ext cx="9388476" cy="3785652"/>
          </a:xfrm>
          <a:prstGeom prst="rect">
            <a:avLst/>
          </a:prstGeom>
          <a:noFill/>
        </p:spPr>
        <p:txBody>
          <a:bodyPr wrap="square">
            <a:spAutoFit/>
          </a:bodyPr>
          <a:lstStyle/>
          <a:p>
            <a:pPr marL="457200" indent="-457200" algn="l" rtl="0">
              <a:buFont typeface="+mj-lt"/>
              <a:buAutoNum type="arabicPeriod"/>
            </a:pPr>
            <a:r>
              <a:rPr lang="en-US" sz="2400" dirty="0"/>
              <a:t>Changes in the curriculum</a:t>
            </a:r>
          </a:p>
          <a:p>
            <a:pPr marL="457200" indent="-457200" algn="l" rtl="0">
              <a:buFont typeface="+mj-lt"/>
              <a:buAutoNum type="arabicPeriod"/>
            </a:pPr>
            <a:endParaRPr lang="en-US" sz="2400" dirty="0"/>
          </a:p>
          <a:p>
            <a:pPr lvl="1" algn="l" rtl="0"/>
            <a:r>
              <a:rPr lang="en-US" sz="2400" dirty="0"/>
              <a:t>Institutions can offer flexible and more individualized learning opportunities.</a:t>
            </a:r>
          </a:p>
          <a:p>
            <a:pPr algn="l" rtl="0"/>
            <a:endParaRPr lang="en-US" sz="2400" dirty="0"/>
          </a:p>
          <a:p>
            <a:pPr marL="457200" indent="-457200" algn="l" rtl="0">
              <a:buFont typeface="+mj-lt"/>
              <a:buAutoNum type="arabicPeriod" startAt="2"/>
            </a:pPr>
            <a:r>
              <a:rPr lang="en-US" sz="2400" dirty="0"/>
              <a:t>Quality frameworks to ensure recognition/validation of </a:t>
            </a:r>
            <a:r>
              <a:rPr lang="en-US" sz="2400" dirty="0" err="1"/>
              <a:t>microcredentials</a:t>
            </a:r>
            <a:endParaRPr lang="en-US" sz="2400" dirty="0"/>
          </a:p>
          <a:p>
            <a:pPr algn="l" rtl="0"/>
            <a:endParaRPr lang="en-US" sz="2400" dirty="0"/>
          </a:p>
          <a:p>
            <a:pPr lvl="1" algn="l" rtl="0"/>
            <a:r>
              <a:rPr lang="en-US" sz="2400" dirty="0"/>
              <a:t>Institutions use </a:t>
            </a:r>
            <a:r>
              <a:rPr lang="en-US" sz="2400" dirty="0" err="1"/>
              <a:t>microcredentials</a:t>
            </a:r>
            <a:r>
              <a:rPr lang="en-US" sz="2400" dirty="0"/>
              <a:t> as a means of recognizing the skills and competences of learners and teachers.</a:t>
            </a: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100401"/>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GB" dirty="0">
                <a:latin typeface="+mn-lt"/>
              </a:rPr>
              <a:t>Obligations</a:t>
            </a:r>
          </a:p>
        </p:txBody>
      </p:sp>
      <p:sp>
        <p:nvSpPr>
          <p:cNvPr id="2" name="Nach rechts gekrümmter Pfeil 1"/>
          <p:cNvSpPr/>
          <p:nvPr/>
        </p:nvSpPr>
        <p:spPr>
          <a:xfrm>
            <a:off x="315311" y="2042830"/>
            <a:ext cx="754664" cy="1159641"/>
          </a:xfrm>
          <a:prstGeom prst="curvedRightArrow">
            <a:avLst>
              <a:gd name="adj1" fmla="val 25000"/>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9" name="Nach rechts gekrümmter Pfeil 8"/>
          <p:cNvSpPr/>
          <p:nvPr/>
        </p:nvSpPr>
        <p:spPr>
          <a:xfrm>
            <a:off x="315311" y="3844719"/>
            <a:ext cx="754664" cy="1429245"/>
          </a:xfrm>
          <a:prstGeom prst="curvedRightArrow">
            <a:avLst>
              <a:gd name="adj1" fmla="val 25000"/>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3" name="Foliennummernplatzhalter 2"/>
          <p:cNvSpPr>
            <a:spLocks noGrp="1"/>
          </p:cNvSpPr>
          <p:nvPr>
            <p:ph type="sldNum" sz="quarter" idx="12"/>
          </p:nvPr>
        </p:nvSpPr>
        <p:spPr/>
        <p:txBody>
          <a:bodyPr/>
          <a:lstStyle/>
          <a:p>
            <a:fld id="{E68C68F6-CEB4-C040-B3A3-CADDD499EB7C}" type="slidenum">
              <a:rPr lang="de-DE" smtClean="0"/>
              <a:pPr/>
              <a:t>12</a:t>
            </a:fld>
            <a:endParaRPr lang="de-DE" dirty="0"/>
          </a:p>
        </p:txBody>
      </p:sp>
    </p:spTree>
    <p:extLst>
      <p:ext uri="{BB962C8B-B14F-4D97-AF65-F5344CB8AC3E}">
        <p14:creationId xmlns:p14="http://schemas.microsoft.com/office/powerpoint/2010/main" val="280378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8" name="Textfeld 7">
            <a:extLst>
              <a:ext uri="{FF2B5EF4-FFF2-40B4-BE49-F238E27FC236}">
                <a16:creationId xmlns:a16="http://schemas.microsoft.com/office/drawing/2014/main" id="{1618EEA9-A0EA-4A87-B88D-C9259018F588}"/>
              </a:ext>
            </a:extLst>
          </p:cNvPr>
          <p:cNvSpPr txBox="1"/>
          <p:nvPr/>
        </p:nvSpPr>
        <p:spPr>
          <a:xfrm>
            <a:off x="1069975" y="1808486"/>
            <a:ext cx="9359900" cy="3785652"/>
          </a:xfrm>
          <a:prstGeom prst="rect">
            <a:avLst/>
          </a:prstGeom>
          <a:noFill/>
        </p:spPr>
        <p:txBody>
          <a:bodyPr wrap="square">
            <a:spAutoFit/>
          </a:bodyPr>
          <a:lstStyle/>
          <a:p>
            <a:pPr marL="457200" indent="-457200" algn="l" rtl="0">
              <a:buFont typeface="+mj-lt"/>
              <a:buAutoNum type="arabicPeriod"/>
            </a:pPr>
            <a:r>
              <a:rPr lang="en-US" sz="2400" dirty="0"/>
              <a:t>Creation of innovative business models and processes</a:t>
            </a:r>
          </a:p>
          <a:p>
            <a:pPr marL="457200" indent="-457200" algn="l" rtl="0">
              <a:buFont typeface="+mj-lt"/>
              <a:buAutoNum type="arabicPeriod"/>
            </a:pPr>
            <a:endParaRPr lang="en-US" sz="2400" dirty="0"/>
          </a:p>
          <a:p>
            <a:pPr lvl="1" algn="l" rtl="0"/>
            <a:r>
              <a:rPr lang="en-US" sz="2400" dirty="0"/>
              <a:t>“Stackable” </a:t>
            </a:r>
            <a:r>
              <a:rPr lang="en-US" sz="2400" dirty="0" err="1"/>
              <a:t>microcredentials</a:t>
            </a:r>
            <a:r>
              <a:rPr lang="en-US" sz="2400" dirty="0"/>
              <a:t> have enabled the introduction of new business models for “professional bodies” from universities, newcomers (e.g. Google, edX), tech startups and associations.</a:t>
            </a:r>
          </a:p>
          <a:p>
            <a:pPr algn="l" rtl="0"/>
            <a:endParaRPr lang="en-US" sz="2400" dirty="0"/>
          </a:p>
          <a:p>
            <a:pPr marL="457200" indent="-457200" algn="l" rtl="0">
              <a:buFont typeface="+mj-lt"/>
              <a:buAutoNum type="arabicPeriod" startAt="2"/>
            </a:pPr>
            <a:r>
              <a:rPr lang="en-US" sz="2400" dirty="0"/>
              <a:t>Mobilizing increasingly collaborative educational ecosystems</a:t>
            </a:r>
          </a:p>
          <a:p>
            <a:pPr marL="457200" indent="-457200" algn="l" rtl="0">
              <a:buFont typeface="+mj-lt"/>
              <a:buAutoNum type="arabicPeriod" startAt="2"/>
            </a:pPr>
            <a:endParaRPr lang="en-US" sz="2400" dirty="0"/>
          </a:p>
          <a:p>
            <a:pPr lvl="1" algn="l" rtl="0"/>
            <a:r>
              <a:rPr lang="en-US" sz="2400" dirty="0"/>
              <a:t>New educational ecosystems have emerged, made up of higher education institutions, employers and educational content providers.</a:t>
            </a:r>
          </a:p>
        </p:txBody>
      </p:sp>
      <p:sp>
        <p:nvSpPr>
          <p:cNvPr id="9" name="Nach rechts gekrümmter Pfeil 8"/>
          <p:cNvSpPr/>
          <p:nvPr/>
        </p:nvSpPr>
        <p:spPr>
          <a:xfrm flipH="1">
            <a:off x="10429875" y="1965832"/>
            <a:ext cx="786854" cy="1538014"/>
          </a:xfrm>
          <a:prstGeom prst="curvedRightArrow">
            <a:avLst>
              <a:gd name="adj1" fmla="val 25000"/>
              <a:gd name="adj2" fmla="val 50000"/>
              <a:gd name="adj3" fmla="val 47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10" name="Nach rechts gekrümmter Pfeil 9"/>
          <p:cNvSpPr/>
          <p:nvPr/>
        </p:nvSpPr>
        <p:spPr>
          <a:xfrm flipH="1">
            <a:off x="10429875" y="4244320"/>
            <a:ext cx="786854" cy="988572"/>
          </a:xfrm>
          <a:prstGeom prst="curvedRightArrow">
            <a:avLst>
              <a:gd name="adj1" fmla="val 21206"/>
              <a:gd name="adj2" fmla="val 50000"/>
              <a:gd name="adj3" fmla="val 375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13</a:t>
            </a:fld>
            <a:endParaRPr lang="de-DE" dirty="0"/>
          </a:p>
        </p:txBody>
      </p:sp>
      <p:sp>
        <p:nvSpPr>
          <p:cNvPr id="12" name="Titel 1">
            <a:extLst>
              <a:ext uri="{FF2B5EF4-FFF2-40B4-BE49-F238E27FC236}">
                <a16:creationId xmlns:a16="http://schemas.microsoft.com/office/drawing/2014/main" id="{F12BDFC0-1B29-2CEB-9EEA-77C8D19588D0}"/>
              </a:ext>
            </a:extLst>
          </p:cNvPr>
          <p:cNvSpPr txBox="1">
            <a:spLocks/>
          </p:cNvSpPr>
          <p:nvPr/>
        </p:nvSpPr>
        <p:spPr>
          <a:xfrm>
            <a:off x="1069975" y="1109105"/>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GB" dirty="0">
                <a:latin typeface="+mn-lt"/>
              </a:rPr>
              <a:t>Goals</a:t>
            </a:r>
          </a:p>
        </p:txBody>
      </p:sp>
    </p:spTree>
    <p:extLst>
      <p:ext uri="{BB962C8B-B14F-4D97-AF65-F5344CB8AC3E}">
        <p14:creationId xmlns:p14="http://schemas.microsoft.com/office/powerpoint/2010/main" val="283798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8" name="Textfeld 7">
            <a:extLst>
              <a:ext uri="{FF2B5EF4-FFF2-40B4-BE49-F238E27FC236}">
                <a16:creationId xmlns:a16="http://schemas.microsoft.com/office/drawing/2014/main" id="{1618EEA9-A0EA-4A87-B88D-C9259018F588}"/>
              </a:ext>
            </a:extLst>
          </p:cNvPr>
          <p:cNvSpPr txBox="1"/>
          <p:nvPr/>
        </p:nvSpPr>
        <p:spPr>
          <a:xfrm>
            <a:off x="1069975" y="2208488"/>
            <a:ext cx="9359900" cy="3046988"/>
          </a:xfrm>
          <a:prstGeom prst="rect">
            <a:avLst/>
          </a:prstGeom>
          <a:noFill/>
        </p:spPr>
        <p:txBody>
          <a:bodyPr wrap="square">
            <a:spAutoFit/>
          </a:bodyPr>
          <a:lstStyle/>
          <a:p>
            <a:pPr marL="457200" indent="-457200" algn="l" rtl="0">
              <a:buFont typeface="+mj-lt"/>
              <a:buAutoNum type="arabicPeriod"/>
            </a:pPr>
            <a:r>
              <a:rPr lang="en-US" sz="2400" dirty="0"/>
              <a:t>Mechanisms to keep students in college</a:t>
            </a:r>
          </a:p>
          <a:p>
            <a:pPr lvl="1" algn="l" rtl="0"/>
            <a:endParaRPr lang="en-GB" sz="2400" dirty="0"/>
          </a:p>
          <a:p>
            <a:pPr lvl="1" algn="l" rtl="0"/>
            <a:r>
              <a:rPr lang="en-GB" sz="2400" dirty="0"/>
              <a:t>Dropout rates are reduced.</a:t>
            </a:r>
          </a:p>
          <a:p>
            <a:pPr lvl="1" algn="l" rtl="0"/>
            <a:endParaRPr lang="de-AT" sz="2400" dirty="0"/>
          </a:p>
          <a:p>
            <a:pPr marL="457200" indent="-457200" algn="l" rtl="0">
              <a:buFont typeface="+mj-lt"/>
              <a:buAutoNum type="arabicPeriod" startAt="2"/>
            </a:pPr>
            <a:r>
              <a:rPr lang="en-US" sz="2400" dirty="0"/>
              <a:t>New Approach to Improving Average Employability</a:t>
            </a:r>
          </a:p>
          <a:p>
            <a:pPr marL="457200" indent="-457200" algn="l" rtl="0">
              <a:buFont typeface="+mj-lt"/>
              <a:buAutoNum type="arabicPeriod" startAt="2"/>
            </a:pPr>
            <a:endParaRPr lang="en-US" sz="2400" dirty="0"/>
          </a:p>
          <a:p>
            <a:pPr lvl="1"/>
            <a:r>
              <a:rPr lang="en-US" sz="2400" dirty="0"/>
              <a:t>The gap between the skills acquired and those in demand is reduced and the employment rate improves.</a:t>
            </a:r>
          </a:p>
        </p:txBody>
      </p:sp>
      <p:sp>
        <p:nvSpPr>
          <p:cNvPr id="9" name="Nach rechts gekrümmter Pfeil 8"/>
          <p:cNvSpPr/>
          <p:nvPr/>
        </p:nvSpPr>
        <p:spPr>
          <a:xfrm>
            <a:off x="252249" y="2399862"/>
            <a:ext cx="754664" cy="960170"/>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10" name="Nach rechts gekrümmter Pfeil 9"/>
          <p:cNvSpPr/>
          <p:nvPr/>
        </p:nvSpPr>
        <p:spPr>
          <a:xfrm flipH="1">
            <a:off x="10429875" y="4216399"/>
            <a:ext cx="713636" cy="1306946"/>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14</a:t>
            </a:fld>
            <a:endParaRPr lang="de-DE" dirty="0"/>
          </a:p>
        </p:txBody>
      </p:sp>
      <p:sp>
        <p:nvSpPr>
          <p:cNvPr id="12" name="Titel 1">
            <a:extLst>
              <a:ext uri="{FF2B5EF4-FFF2-40B4-BE49-F238E27FC236}">
                <a16:creationId xmlns:a16="http://schemas.microsoft.com/office/drawing/2014/main" id="{044C271F-02AD-A322-A307-2111DE83075B}"/>
              </a:ext>
            </a:extLst>
          </p:cNvPr>
          <p:cNvSpPr txBox="1">
            <a:spLocks/>
          </p:cNvSpPr>
          <p:nvPr/>
        </p:nvSpPr>
        <p:spPr>
          <a:xfrm>
            <a:off x="1069975" y="1109105"/>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GB" dirty="0" err="1">
                <a:latin typeface="+mn-lt"/>
              </a:rPr>
              <a:t>Ziele</a:t>
            </a:r>
            <a:endParaRPr lang="en-GB" dirty="0">
              <a:latin typeface="+mn-lt"/>
            </a:endParaRPr>
          </a:p>
        </p:txBody>
      </p:sp>
    </p:spTree>
    <p:extLst>
      <p:ext uri="{BB962C8B-B14F-4D97-AF65-F5344CB8AC3E}">
        <p14:creationId xmlns:p14="http://schemas.microsoft.com/office/powerpoint/2010/main" val="110782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8" name="Textfeld 7">
            <a:extLst>
              <a:ext uri="{FF2B5EF4-FFF2-40B4-BE49-F238E27FC236}">
                <a16:creationId xmlns:a16="http://schemas.microsoft.com/office/drawing/2014/main" id="{1618EEA9-A0EA-4A87-B88D-C9259018F588}"/>
              </a:ext>
            </a:extLst>
          </p:cNvPr>
          <p:cNvSpPr txBox="1"/>
          <p:nvPr/>
        </p:nvSpPr>
        <p:spPr>
          <a:xfrm>
            <a:off x="1069975" y="1879163"/>
            <a:ext cx="9359900" cy="4154984"/>
          </a:xfrm>
          <a:prstGeom prst="rect">
            <a:avLst/>
          </a:prstGeom>
          <a:noFill/>
        </p:spPr>
        <p:txBody>
          <a:bodyPr wrap="square">
            <a:spAutoFit/>
          </a:bodyPr>
          <a:lstStyle/>
          <a:p>
            <a:pPr marL="457200" indent="-457200">
              <a:buFont typeface="+mj-lt"/>
              <a:buAutoNum type="arabicPeriod" startAt="3"/>
            </a:pPr>
            <a:r>
              <a:rPr lang="en-US" sz="2400" dirty="0"/>
              <a:t>Mechanisms to enhance learners' intrinsic motivation and responsibility</a:t>
            </a:r>
          </a:p>
          <a:p>
            <a:pPr marL="457200" indent="-457200" algn="l" rtl="0">
              <a:buFont typeface="+mj-lt"/>
              <a:buAutoNum type="arabicPeriod" startAt="3"/>
            </a:pPr>
            <a:endParaRPr lang="en-US" sz="2400" dirty="0"/>
          </a:p>
          <a:p>
            <a:pPr lvl="1" algn="l" rtl="0"/>
            <a:r>
              <a:rPr lang="en-US" sz="2400" dirty="0"/>
              <a:t>Student motivation, responsibility and determination are increased, which enables effective learning.</a:t>
            </a:r>
          </a:p>
          <a:p>
            <a:pPr algn="l" rtl="0"/>
            <a:endParaRPr lang="en-US" sz="2400" dirty="0"/>
          </a:p>
          <a:p>
            <a:pPr algn="l" rtl="0"/>
            <a:r>
              <a:rPr lang="en-US" sz="2400" dirty="0"/>
              <a:t>4. Transparency of the actual competence achieved</a:t>
            </a:r>
          </a:p>
          <a:p>
            <a:pPr marL="457200" indent="-457200" algn="l" rtl="0">
              <a:buFont typeface="+mj-lt"/>
              <a:buAutoNum type="arabicPeriod" startAt="7"/>
            </a:pPr>
            <a:endParaRPr lang="en-US" sz="2400" dirty="0"/>
          </a:p>
          <a:p>
            <a:pPr lvl="1"/>
            <a:r>
              <a:rPr lang="en-US" sz="2400" dirty="0"/>
              <a:t>The underlying skills and competence metadata contained within </a:t>
            </a:r>
            <a:r>
              <a:rPr lang="en-US" sz="2400" dirty="0" err="1"/>
              <a:t>microcredentials</a:t>
            </a:r>
            <a:r>
              <a:rPr lang="en-US" sz="2400" dirty="0"/>
              <a:t> have empowered learners to express learning outcomes that go beyond simple certification of attendance</a:t>
            </a:r>
            <a:r>
              <a:rPr lang="de-AT" sz="2400" dirty="0"/>
              <a:t>.</a:t>
            </a:r>
            <a:endParaRPr lang="en-US" sz="2400" dirty="0"/>
          </a:p>
        </p:txBody>
      </p:sp>
      <p:sp>
        <p:nvSpPr>
          <p:cNvPr id="9" name="Nach rechts gekrümmter Pfeil 8"/>
          <p:cNvSpPr/>
          <p:nvPr/>
        </p:nvSpPr>
        <p:spPr>
          <a:xfrm>
            <a:off x="298111" y="2046783"/>
            <a:ext cx="771863" cy="1443179"/>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10" name="Nach rechts gekrümmter Pfeil 9"/>
          <p:cNvSpPr/>
          <p:nvPr/>
        </p:nvSpPr>
        <p:spPr>
          <a:xfrm flipH="1">
            <a:off x="10363309" y="4289690"/>
            <a:ext cx="704521" cy="1280512"/>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15</a:t>
            </a:fld>
            <a:endParaRPr lang="de-DE" dirty="0"/>
          </a:p>
        </p:txBody>
      </p:sp>
      <p:sp>
        <p:nvSpPr>
          <p:cNvPr id="11" name="Titel 1">
            <a:extLst>
              <a:ext uri="{FF2B5EF4-FFF2-40B4-BE49-F238E27FC236}">
                <a16:creationId xmlns:a16="http://schemas.microsoft.com/office/drawing/2014/main" id="{90939618-9A30-A4B7-65E0-410D917CD67C}"/>
              </a:ext>
            </a:extLst>
          </p:cNvPr>
          <p:cNvSpPr txBox="1">
            <a:spLocks/>
          </p:cNvSpPr>
          <p:nvPr/>
        </p:nvSpPr>
        <p:spPr>
          <a:xfrm>
            <a:off x="1069975" y="1109105"/>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GB" dirty="0" err="1">
                <a:latin typeface="+mn-lt"/>
              </a:rPr>
              <a:t>Ziele</a:t>
            </a:r>
            <a:endParaRPr lang="en-GB" dirty="0">
              <a:latin typeface="+mn-lt"/>
            </a:endParaRPr>
          </a:p>
        </p:txBody>
      </p:sp>
    </p:spTree>
    <p:extLst>
      <p:ext uri="{BB962C8B-B14F-4D97-AF65-F5344CB8AC3E}">
        <p14:creationId xmlns:p14="http://schemas.microsoft.com/office/powerpoint/2010/main" val="339937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8" name="Textfeld 7">
            <a:extLst>
              <a:ext uri="{FF2B5EF4-FFF2-40B4-BE49-F238E27FC236}">
                <a16:creationId xmlns:a16="http://schemas.microsoft.com/office/drawing/2014/main" id="{1618EEA9-A0EA-4A87-B88D-C9259018F588}"/>
              </a:ext>
            </a:extLst>
          </p:cNvPr>
          <p:cNvSpPr txBox="1"/>
          <p:nvPr/>
        </p:nvSpPr>
        <p:spPr>
          <a:xfrm>
            <a:off x="1069975" y="1879163"/>
            <a:ext cx="9359900" cy="3416320"/>
          </a:xfrm>
          <a:prstGeom prst="rect">
            <a:avLst/>
          </a:prstGeom>
          <a:noFill/>
        </p:spPr>
        <p:txBody>
          <a:bodyPr wrap="square">
            <a:spAutoFit/>
          </a:bodyPr>
          <a:lstStyle/>
          <a:p>
            <a:pPr marL="457200" indent="-457200">
              <a:buFont typeface="+mj-lt"/>
              <a:buAutoNum type="arabicPeriod" startAt="5"/>
            </a:pPr>
            <a:r>
              <a:rPr lang="en-US" sz="2400" dirty="0"/>
              <a:t>Flexible learning opportunities to encourage inclusivity</a:t>
            </a:r>
          </a:p>
          <a:p>
            <a:pPr marL="457200" indent="-457200" algn="l" rtl="0">
              <a:buFont typeface="+mj-lt"/>
              <a:buAutoNum type="arabicPeriod" startAt="5"/>
            </a:pPr>
            <a:endParaRPr lang="en-US" sz="2400" dirty="0"/>
          </a:p>
          <a:p>
            <a:pPr lvl="1" algn="l" rtl="0"/>
            <a:r>
              <a:rPr lang="en-US" sz="2400" dirty="0"/>
              <a:t>Participation of disadvantaged people is increased through LLL and flexible learning, thus contributing to the well-being of society.</a:t>
            </a:r>
          </a:p>
          <a:p>
            <a:pPr marL="457200" indent="-457200" algn="l" rtl="0">
              <a:buFont typeface="+mj-lt"/>
              <a:buAutoNum type="arabicPeriod" startAt="5"/>
            </a:pPr>
            <a:endParaRPr lang="en-US" sz="2400" dirty="0"/>
          </a:p>
          <a:p>
            <a:pPr marL="457200" indent="-457200" algn="l" rtl="0">
              <a:buFont typeface="+mj-lt"/>
              <a:buAutoNum type="arabicPeriod" startAt="5"/>
            </a:pPr>
            <a:r>
              <a:rPr lang="en-US" sz="2400" dirty="0"/>
              <a:t>Opportunities for further training and retraining</a:t>
            </a:r>
          </a:p>
          <a:p>
            <a:pPr marL="457200" indent="-457200" algn="l" rtl="0">
              <a:buFont typeface="+mj-lt"/>
              <a:buAutoNum type="arabicPeriod" startAt="5"/>
            </a:pPr>
            <a:endParaRPr lang="en-US" sz="2400" dirty="0"/>
          </a:p>
          <a:p>
            <a:pPr lvl="1" algn="l" rtl="0"/>
            <a:r>
              <a:rPr lang="en-US" sz="2400" dirty="0"/>
              <a:t>Students are better prepared for jobs that didn't exist and are able to take on future demands.</a:t>
            </a:r>
            <a:endParaRPr lang="de-AT" sz="2400" dirty="0"/>
          </a:p>
        </p:txBody>
      </p:sp>
      <p:sp>
        <p:nvSpPr>
          <p:cNvPr id="9" name="Nach rechts gekrümmter Pfeil 8"/>
          <p:cNvSpPr/>
          <p:nvPr/>
        </p:nvSpPr>
        <p:spPr>
          <a:xfrm>
            <a:off x="296519" y="2041554"/>
            <a:ext cx="773456" cy="1005994"/>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10" name="Nach rechts gekrümmter Pfeil 9"/>
          <p:cNvSpPr/>
          <p:nvPr/>
        </p:nvSpPr>
        <p:spPr>
          <a:xfrm>
            <a:off x="296516" y="4239586"/>
            <a:ext cx="754664" cy="1005993"/>
          </a:xfrm>
          <a:prstGeom prst="curvedRightArrow">
            <a:avLst>
              <a:gd name="adj1" fmla="val 18114"/>
              <a:gd name="adj2" fmla="val 50000"/>
              <a:gd name="adj3" fmla="val 460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AT">
              <a:solidFill>
                <a:schemeClr val="tx1"/>
              </a:solidFill>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16</a:t>
            </a:fld>
            <a:endParaRPr lang="de-DE" dirty="0"/>
          </a:p>
        </p:txBody>
      </p:sp>
      <p:sp>
        <p:nvSpPr>
          <p:cNvPr id="12" name="Titel 1">
            <a:extLst>
              <a:ext uri="{FF2B5EF4-FFF2-40B4-BE49-F238E27FC236}">
                <a16:creationId xmlns:a16="http://schemas.microsoft.com/office/drawing/2014/main" id="{D839BBFF-3417-CA11-226F-63A1EF14F0E5}"/>
              </a:ext>
            </a:extLst>
          </p:cNvPr>
          <p:cNvSpPr txBox="1">
            <a:spLocks/>
          </p:cNvSpPr>
          <p:nvPr/>
        </p:nvSpPr>
        <p:spPr>
          <a:xfrm>
            <a:off x="1069975" y="1109105"/>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GB" dirty="0" err="1">
                <a:latin typeface="+mn-lt"/>
              </a:rPr>
              <a:t>Ziele</a:t>
            </a:r>
            <a:endParaRPr lang="en-GB" dirty="0">
              <a:latin typeface="+mn-lt"/>
            </a:endParaRPr>
          </a:p>
        </p:txBody>
      </p:sp>
    </p:spTree>
    <p:extLst>
      <p:ext uri="{BB962C8B-B14F-4D97-AF65-F5344CB8AC3E}">
        <p14:creationId xmlns:p14="http://schemas.microsoft.com/office/powerpoint/2010/main" val="415781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294913" y="1022035"/>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b="1" dirty="0">
                <a:solidFill>
                  <a:srgbClr val="FF0000"/>
                </a:solidFill>
                <a:latin typeface="+mn-lt"/>
              </a:rPr>
              <a:t>The roadmap of the EU is fixed</a:t>
            </a:r>
            <a:r>
              <a:rPr lang="de-DE" b="1" dirty="0">
                <a:solidFill>
                  <a:srgbClr val="FF0000"/>
                </a:solidFill>
                <a:latin typeface="+mn-lt"/>
              </a:rPr>
              <a:t>!!!!!</a:t>
            </a:r>
            <a:endParaRPr lang="de-AT" b="1" dirty="0">
              <a:solidFill>
                <a:srgbClr val="FF0000"/>
              </a:solidFill>
              <a:latin typeface="+mn-lt"/>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17</a:t>
            </a:fld>
            <a:endParaRPr lang="de-DE" dirty="0"/>
          </a:p>
        </p:txBody>
      </p:sp>
      <p:pic>
        <p:nvPicPr>
          <p:cNvPr id="11" name="Google Shape;1020;p69">
            <a:extLst>
              <a:ext uri="{FF2B5EF4-FFF2-40B4-BE49-F238E27FC236}">
                <a16:creationId xmlns:a16="http://schemas.microsoft.com/office/drawing/2014/main" id="{E4F662C4-2946-68DF-43DC-995D87812821}"/>
              </a:ext>
            </a:extLst>
          </p:cNvPr>
          <p:cNvPicPr preferRelativeResize="0"/>
          <p:nvPr/>
        </p:nvPicPr>
        <p:blipFill rotWithShape="1">
          <a:blip r:embed="rId2">
            <a:alphaModFix/>
          </a:blip>
          <a:srcRect/>
          <a:stretch/>
        </p:blipFill>
        <p:spPr>
          <a:xfrm>
            <a:off x="1907176" y="1485186"/>
            <a:ext cx="8602279" cy="4758860"/>
          </a:xfrm>
          <a:prstGeom prst="rect">
            <a:avLst/>
          </a:prstGeom>
          <a:noFill/>
          <a:ln>
            <a:noFill/>
          </a:ln>
        </p:spPr>
      </p:pic>
      <p:sp>
        <p:nvSpPr>
          <p:cNvPr id="12" name="Textfeld 11">
            <a:extLst>
              <a:ext uri="{FF2B5EF4-FFF2-40B4-BE49-F238E27FC236}">
                <a16:creationId xmlns:a16="http://schemas.microsoft.com/office/drawing/2014/main" id="{239AFBEE-57C7-E8FE-1FA1-01F9EA6B6E16}"/>
              </a:ext>
            </a:extLst>
          </p:cNvPr>
          <p:cNvSpPr txBox="1"/>
          <p:nvPr/>
        </p:nvSpPr>
        <p:spPr>
          <a:xfrm>
            <a:off x="1907176" y="6082393"/>
            <a:ext cx="8602279" cy="215444"/>
          </a:xfrm>
          <a:prstGeom prst="rect">
            <a:avLst/>
          </a:prstGeom>
          <a:noFill/>
        </p:spPr>
        <p:txBody>
          <a:bodyPr wrap="square">
            <a:spAutoFit/>
          </a:bodyPr>
          <a:lstStyle/>
          <a:p>
            <a:r>
              <a:rPr lang="de-DE" sz="800" b="1" dirty="0">
                <a:solidFill>
                  <a:schemeClr val="dk1"/>
                </a:solidFill>
              </a:rPr>
              <a:t>Source: European Approach </a:t>
            </a:r>
            <a:r>
              <a:rPr lang="de-DE" sz="800" b="1" dirty="0" err="1">
                <a:solidFill>
                  <a:schemeClr val="dk1"/>
                </a:solidFill>
              </a:rPr>
              <a:t>to</a:t>
            </a:r>
            <a:r>
              <a:rPr lang="de-DE" sz="800" b="1" dirty="0">
                <a:solidFill>
                  <a:schemeClr val="dk1"/>
                </a:solidFill>
              </a:rPr>
              <a:t> Micro-</a:t>
            </a:r>
            <a:r>
              <a:rPr lang="de-DE" sz="800" b="1" dirty="0" err="1">
                <a:solidFill>
                  <a:schemeClr val="dk1"/>
                </a:solidFill>
              </a:rPr>
              <a:t>credentials</a:t>
            </a:r>
            <a:r>
              <a:rPr lang="de-DE" sz="800" b="1" dirty="0">
                <a:solidFill>
                  <a:schemeClr val="dk1"/>
                </a:solidFill>
              </a:rPr>
              <a:t>     </a:t>
            </a:r>
            <a:r>
              <a:rPr lang="de-DE" sz="800" dirty="0">
                <a:solidFill>
                  <a:schemeClr val="dk1"/>
                </a:solidFill>
              </a:rPr>
              <a:t>Vanessa DEBIAIS-SAINTON, Head </a:t>
            </a:r>
            <a:r>
              <a:rPr lang="de-DE" sz="800" dirty="0" err="1">
                <a:solidFill>
                  <a:schemeClr val="dk1"/>
                </a:solidFill>
              </a:rPr>
              <a:t>of</a:t>
            </a:r>
            <a:r>
              <a:rPr lang="de-DE" sz="800" dirty="0">
                <a:solidFill>
                  <a:schemeClr val="dk1"/>
                </a:solidFill>
              </a:rPr>
              <a:t> Higher Education Unit,  European </a:t>
            </a:r>
            <a:r>
              <a:rPr lang="de-DE" sz="800" dirty="0" err="1">
                <a:solidFill>
                  <a:schemeClr val="dk1"/>
                </a:solidFill>
              </a:rPr>
              <a:t>Commission</a:t>
            </a:r>
            <a:r>
              <a:rPr lang="de-DE" sz="800" dirty="0">
                <a:solidFill>
                  <a:schemeClr val="dk1"/>
                </a:solidFill>
              </a:rPr>
              <a:t> DG EAC 27. </a:t>
            </a:r>
            <a:r>
              <a:rPr lang="de-DE" sz="800" dirty="0" err="1">
                <a:solidFill>
                  <a:schemeClr val="dk1"/>
                </a:solidFill>
              </a:rPr>
              <a:t>Oct</a:t>
            </a:r>
            <a:r>
              <a:rPr lang="de-DE" sz="800" dirty="0">
                <a:solidFill>
                  <a:schemeClr val="dk1"/>
                </a:solidFill>
              </a:rPr>
              <a:t>. 2020</a:t>
            </a:r>
            <a:endParaRPr lang="de-AT" dirty="0"/>
          </a:p>
        </p:txBody>
      </p:sp>
    </p:spTree>
    <p:extLst>
      <p:ext uri="{BB962C8B-B14F-4D97-AF65-F5344CB8AC3E}">
        <p14:creationId xmlns:p14="http://schemas.microsoft.com/office/powerpoint/2010/main" val="344560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B8D2D-15FD-649E-5C64-5B217C694ADC}"/>
              </a:ext>
            </a:extLst>
          </p:cNvPr>
          <p:cNvSpPr>
            <a:spLocks noGrp="1"/>
          </p:cNvSpPr>
          <p:nvPr>
            <p:ph type="title"/>
          </p:nvPr>
        </p:nvSpPr>
        <p:spPr>
          <a:xfrm>
            <a:off x="313513" y="927461"/>
            <a:ext cx="5579288" cy="661281"/>
          </a:xfrm>
        </p:spPr>
        <p:txBody>
          <a:bodyPr>
            <a:normAutofit/>
          </a:bodyPr>
          <a:lstStyle/>
          <a:p>
            <a:r>
              <a:rPr lang="de-DE" sz="3600" dirty="0" err="1">
                <a:latin typeface="+mn-lt"/>
              </a:rPr>
              <a:t>Application</a:t>
            </a:r>
            <a:r>
              <a:rPr lang="de-DE" sz="3600" dirty="0">
                <a:latin typeface="+mn-lt"/>
              </a:rPr>
              <a:t> </a:t>
            </a:r>
            <a:r>
              <a:rPr lang="de-DE" sz="3600" dirty="0" err="1">
                <a:latin typeface="+mn-lt"/>
              </a:rPr>
              <a:t>examples</a:t>
            </a:r>
            <a:endParaRPr lang="de-AT" sz="3600" dirty="0">
              <a:latin typeface="+mn-lt"/>
            </a:endParaRPr>
          </a:p>
        </p:txBody>
      </p:sp>
      <p:sp>
        <p:nvSpPr>
          <p:cNvPr id="3" name="Inhaltsplatzhalter 2">
            <a:extLst>
              <a:ext uri="{FF2B5EF4-FFF2-40B4-BE49-F238E27FC236}">
                <a16:creationId xmlns:a16="http://schemas.microsoft.com/office/drawing/2014/main" id="{067B4883-41AD-6A06-7BFA-B8AA52E55ACE}"/>
              </a:ext>
            </a:extLst>
          </p:cNvPr>
          <p:cNvSpPr>
            <a:spLocks noGrp="1"/>
          </p:cNvSpPr>
          <p:nvPr>
            <p:ph idx="1"/>
          </p:nvPr>
        </p:nvSpPr>
        <p:spPr>
          <a:xfrm>
            <a:off x="862149" y="1747257"/>
            <a:ext cx="10467702" cy="4322629"/>
          </a:xfrm>
        </p:spPr>
        <p:txBody>
          <a:bodyPr>
            <a:noAutofit/>
          </a:bodyPr>
          <a:lstStyle/>
          <a:p>
            <a:pPr marL="0" indent="0">
              <a:lnSpc>
                <a:spcPct val="110000"/>
              </a:lnSpc>
              <a:spcBef>
                <a:spcPts val="0"/>
              </a:spcBef>
              <a:buSzPts val="1400"/>
              <a:buNone/>
            </a:pPr>
            <a:r>
              <a:rPr lang="en-US" sz="2000" dirty="0"/>
              <a:t>Based on the modularization/structuring of the curricula - also known as "unbundling and </a:t>
            </a:r>
            <a:r>
              <a:rPr lang="en-US" sz="2000" dirty="0" err="1"/>
              <a:t>rebundling</a:t>
            </a:r>
            <a:r>
              <a:rPr lang="en-US" sz="2000" dirty="0"/>
              <a:t>" - a study program - here, for example, the Bachelor's degree in Mechanical Engineering - is broken down into core/compulsory modules and elective modules.</a:t>
            </a:r>
          </a:p>
          <a:p>
            <a:pPr marL="0" indent="0">
              <a:lnSpc>
                <a:spcPct val="110000"/>
              </a:lnSpc>
              <a:spcBef>
                <a:spcPts val="0"/>
              </a:spcBef>
              <a:buSzPts val="1400"/>
              <a:buNone/>
            </a:pPr>
            <a:endParaRPr lang="en-US" sz="2000" dirty="0"/>
          </a:p>
          <a:p>
            <a:pPr marL="0" indent="0">
              <a:lnSpc>
                <a:spcPct val="110000"/>
              </a:lnSpc>
              <a:spcBef>
                <a:spcPts val="0"/>
              </a:spcBef>
              <a:buSzPts val="1400"/>
              <a:buNone/>
            </a:pPr>
            <a:r>
              <a:rPr lang="en-US" sz="2000" dirty="0"/>
              <a:t>With the elective modules, the student chooses courses that correspond to his career goal, an industry or a technical specialization. A focus could also be an employer.</a:t>
            </a:r>
          </a:p>
          <a:p>
            <a:pPr marL="0" indent="0">
              <a:lnSpc>
                <a:spcPct val="110000"/>
              </a:lnSpc>
              <a:spcBef>
                <a:spcPts val="0"/>
              </a:spcBef>
              <a:buSzPts val="1400"/>
              <a:buNone/>
            </a:pPr>
            <a:endParaRPr lang="en-US" sz="2000" dirty="0"/>
          </a:p>
          <a:p>
            <a:pPr marL="0" indent="0">
              <a:lnSpc>
                <a:spcPct val="110000"/>
              </a:lnSpc>
              <a:spcBef>
                <a:spcPts val="0"/>
              </a:spcBef>
              <a:buSzPts val="1400"/>
              <a:buNone/>
            </a:pPr>
            <a:r>
              <a:rPr lang="en-US" sz="2000" dirty="0"/>
              <a:t>Within the elective module selection, internal university courses (also from other study programs) or courses that were jointly developed by partner universities abroad are optionally offered to students by the course director as gatekeeper. Behind the gatekeeper there are clearly defined standards - a kind of certification/collection point - which courses a student can choose</a:t>
            </a:r>
            <a:r>
              <a:rPr lang="de-DE" sz="2000" dirty="0"/>
              <a:t>.</a:t>
            </a:r>
          </a:p>
        </p:txBody>
      </p:sp>
      <p:sp>
        <p:nvSpPr>
          <p:cNvPr id="4" name="Fußzeilenplatzhalter 3">
            <a:extLst>
              <a:ext uri="{FF2B5EF4-FFF2-40B4-BE49-F238E27FC236}">
                <a16:creationId xmlns:a16="http://schemas.microsoft.com/office/drawing/2014/main" id="{6AA8E2D2-6199-80A4-6CC3-A4C08E8DF7EC}"/>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DB72AB67-0FC5-8B51-1209-B2741A7FDF08}"/>
              </a:ext>
            </a:extLst>
          </p:cNvPr>
          <p:cNvSpPr>
            <a:spLocks noGrp="1"/>
          </p:cNvSpPr>
          <p:nvPr>
            <p:ph type="sldNum" sz="quarter" idx="12"/>
          </p:nvPr>
        </p:nvSpPr>
        <p:spPr/>
        <p:txBody>
          <a:bodyPr/>
          <a:lstStyle/>
          <a:p>
            <a:fld id="{650AC60D-8CD0-4285-A7ED-BA5AA693047F}" type="slidenum">
              <a:rPr lang="de-AT" smtClean="0"/>
              <a:t>18</a:t>
            </a:fld>
            <a:endParaRPr lang="de-AT"/>
          </a:p>
        </p:txBody>
      </p:sp>
    </p:spTree>
    <p:extLst>
      <p:ext uri="{BB962C8B-B14F-4D97-AF65-F5344CB8AC3E}">
        <p14:creationId xmlns:p14="http://schemas.microsoft.com/office/powerpoint/2010/main" val="663632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274578"/>
            <a:ext cx="8602280" cy="999945"/>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err="1">
                <a:latin typeface="+mn-lt"/>
              </a:rPr>
              <a:t>partner</a:t>
            </a:r>
            <a:r>
              <a:rPr lang="de-DE" dirty="0">
                <a:latin typeface="+mn-lt"/>
              </a:rPr>
              <a:t> </a:t>
            </a:r>
            <a:r>
              <a:rPr lang="de-DE" sz="7100" dirty="0" err="1"/>
              <a:t>microcred</a:t>
            </a:r>
            <a:r>
              <a:rPr lang="de-DE" sz="7100" dirty="0" err="1">
                <a:solidFill>
                  <a:srgbClr val="FF0000"/>
                </a:solidFill>
              </a:rPr>
              <a:t>X</a:t>
            </a:r>
            <a:endParaRPr lang="de-DE" sz="7100" dirty="0">
              <a:solidFill>
                <a:srgbClr val="FF0000"/>
              </a:solidFill>
            </a:endParaRPr>
          </a:p>
          <a:p>
            <a:pPr algn="l" rtl="0"/>
            <a:r>
              <a:rPr lang="de-DE" dirty="0">
                <a:latin typeface="+mn-lt"/>
              </a:rPr>
              <a:t> </a:t>
            </a:r>
            <a:endParaRPr lang="de-AT" dirty="0">
              <a:latin typeface="+mn-lt"/>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19</a:t>
            </a:fld>
            <a:endParaRPr lang="de-DE" dirty="0"/>
          </a:p>
        </p:txBody>
      </p:sp>
      <p:pic>
        <p:nvPicPr>
          <p:cNvPr id="11" name="Grafik 10">
            <a:extLst>
              <a:ext uri="{FF2B5EF4-FFF2-40B4-BE49-F238E27FC236}">
                <a16:creationId xmlns:a16="http://schemas.microsoft.com/office/drawing/2014/main" id="{538262A9-2C1D-AEC1-CDED-83FE8EB47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29" y="3407145"/>
            <a:ext cx="1318300" cy="979309"/>
          </a:xfrm>
          <a:prstGeom prst="rect">
            <a:avLst/>
          </a:prstGeom>
        </p:spPr>
      </p:pic>
      <p:pic>
        <p:nvPicPr>
          <p:cNvPr id="12" name="Grafik 11">
            <a:extLst>
              <a:ext uri="{FF2B5EF4-FFF2-40B4-BE49-F238E27FC236}">
                <a16:creationId xmlns:a16="http://schemas.microsoft.com/office/drawing/2014/main" id="{7B8A68CC-3EC1-5DCC-3A15-A18D593DE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335" y="2242808"/>
            <a:ext cx="2550266" cy="874377"/>
          </a:xfrm>
          <a:prstGeom prst="rect">
            <a:avLst/>
          </a:prstGeom>
        </p:spPr>
      </p:pic>
      <p:pic>
        <p:nvPicPr>
          <p:cNvPr id="13" name="Grafik 12">
            <a:extLst>
              <a:ext uri="{FF2B5EF4-FFF2-40B4-BE49-F238E27FC236}">
                <a16:creationId xmlns:a16="http://schemas.microsoft.com/office/drawing/2014/main" id="{860962E5-8ECE-07FD-9CCA-BEEBD1D43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7842" y="1966190"/>
            <a:ext cx="2714783" cy="986436"/>
          </a:xfrm>
          <a:prstGeom prst="rect">
            <a:avLst/>
          </a:prstGeom>
        </p:spPr>
      </p:pic>
      <p:pic>
        <p:nvPicPr>
          <p:cNvPr id="14" name="Bild 9" descr="Bildergebnis für European Distance and E-Learning Network logo">
            <a:extLst>
              <a:ext uri="{FF2B5EF4-FFF2-40B4-BE49-F238E27FC236}">
                <a16:creationId xmlns:a16="http://schemas.microsoft.com/office/drawing/2014/main" id="{A28997A8-D033-BA93-D879-4ED8215C59A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20609" y="3518281"/>
            <a:ext cx="1277987" cy="757039"/>
          </a:xfrm>
          <a:prstGeom prst="rect">
            <a:avLst/>
          </a:prstGeom>
          <a:noFill/>
          <a:ln>
            <a:noFill/>
          </a:ln>
        </p:spPr>
      </p:pic>
      <p:pic>
        <p:nvPicPr>
          <p:cNvPr id="15" name="Grafik 14" descr="Bildergebnis für knowledge innovation centre malta">
            <a:extLst>
              <a:ext uri="{FF2B5EF4-FFF2-40B4-BE49-F238E27FC236}">
                <a16:creationId xmlns:a16="http://schemas.microsoft.com/office/drawing/2014/main" id="{6B551605-CEC7-1EAD-054D-32AB7CBE60BF}"/>
              </a:ext>
            </a:extLst>
          </p:cNvPr>
          <p:cNvPicPr/>
          <p:nvPr/>
        </p:nvPicPr>
        <p:blipFill>
          <a:blip r:embed="rId6">
            <a:extLst>
              <a:ext uri="{28A0092B-C50C-407E-A947-70E740481C1C}">
                <a14:useLocalDpi xmlns:a14="http://schemas.microsoft.com/office/drawing/2010/main" val="0"/>
              </a:ext>
            </a:extLst>
          </a:blip>
          <a:srcRect t="16695" b="15303"/>
          <a:stretch>
            <a:fillRect/>
          </a:stretch>
        </p:blipFill>
        <p:spPr bwMode="auto">
          <a:xfrm>
            <a:off x="1998509" y="4917377"/>
            <a:ext cx="2441104" cy="999945"/>
          </a:xfrm>
          <a:prstGeom prst="rect">
            <a:avLst/>
          </a:prstGeom>
          <a:noFill/>
          <a:ln>
            <a:noFill/>
          </a:ln>
        </p:spPr>
      </p:pic>
      <p:pic>
        <p:nvPicPr>
          <p:cNvPr id="16" name="Grafik 15">
            <a:extLst>
              <a:ext uri="{FF2B5EF4-FFF2-40B4-BE49-F238E27FC236}">
                <a16:creationId xmlns:a16="http://schemas.microsoft.com/office/drawing/2014/main" id="{306AE0B7-1A46-4309-BA37-0C1C25594E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0204" y="2091227"/>
            <a:ext cx="1910405" cy="1025958"/>
          </a:xfrm>
          <a:prstGeom prst="rect">
            <a:avLst/>
          </a:prstGeom>
        </p:spPr>
      </p:pic>
      <p:pic>
        <p:nvPicPr>
          <p:cNvPr id="17" name="Grafik 16" descr="Bildergebnis für tut finland">
            <a:extLst>
              <a:ext uri="{FF2B5EF4-FFF2-40B4-BE49-F238E27FC236}">
                <a16:creationId xmlns:a16="http://schemas.microsoft.com/office/drawing/2014/main" id="{F8D748F2-FFAB-179A-44B1-F6E56D78611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417957" y="5061956"/>
            <a:ext cx="2154843" cy="710366"/>
          </a:xfrm>
          <a:prstGeom prst="rect">
            <a:avLst/>
          </a:prstGeom>
          <a:noFill/>
          <a:ln>
            <a:noFill/>
          </a:ln>
        </p:spPr>
      </p:pic>
    </p:spTree>
    <p:extLst>
      <p:ext uri="{BB962C8B-B14F-4D97-AF65-F5344CB8AC3E}">
        <p14:creationId xmlns:p14="http://schemas.microsoft.com/office/powerpoint/2010/main" val="20052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4">
            <a:extLst>
              <a:ext uri="{FF2B5EF4-FFF2-40B4-BE49-F238E27FC236}">
                <a16:creationId xmlns:a16="http://schemas.microsoft.com/office/drawing/2014/main" id="{438FAF4F-0729-4134-89FF-2298911CF96E}"/>
              </a:ext>
            </a:extLst>
          </p:cNvPr>
          <p:cNvSpPr txBox="1">
            <a:spLocks/>
          </p:cNvSpPr>
          <p:nvPr/>
        </p:nvSpPr>
        <p:spPr>
          <a:xfrm>
            <a:off x="3219061" y="6337688"/>
            <a:ext cx="576631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dirty="0"/>
              <a:t>© maja.dragan@fh-joanneum.at , hagen.hochrinner@fh-joanneum.at</a:t>
            </a:r>
            <a:endParaRPr lang="de-AT" dirty="0"/>
          </a:p>
        </p:txBody>
      </p:sp>
      <p:sp>
        <p:nvSpPr>
          <p:cNvPr id="7" name="Foliennummernplatzhalter 5">
            <a:extLst>
              <a:ext uri="{FF2B5EF4-FFF2-40B4-BE49-F238E27FC236}">
                <a16:creationId xmlns:a16="http://schemas.microsoft.com/office/drawing/2014/main" id="{9916B7B2-7A98-4D0B-9A24-A24D3D0BFC36}"/>
              </a:ext>
            </a:extLst>
          </p:cNvPr>
          <p:cNvSpPr txBox="1">
            <a:spLocks/>
          </p:cNvSpPr>
          <p:nvPr/>
        </p:nvSpPr>
        <p:spPr>
          <a:xfrm>
            <a:off x="11250175" y="6337689"/>
            <a:ext cx="607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2" name="Fußzeilenplatzhalter 1"/>
          <p:cNvSpPr>
            <a:spLocks noGrp="1"/>
          </p:cNvSpPr>
          <p:nvPr>
            <p:ph type="ftr" sz="quarter" idx="3"/>
          </p:nvPr>
        </p:nvSpPr>
        <p:spPr/>
        <p:txBody>
          <a:bodyPr/>
          <a:lstStyle/>
          <a:p>
            <a:pPr algn="l" rtl="0"/>
            <a:r>
              <a:rPr lang="en-US"/>
              <a:t>© maja.dragan@fh-joanneum.at , hagen.hochrinner@fh-joanneum.at</a:t>
            </a:r>
            <a:endParaRPr lang="de-AT" dirty="0"/>
          </a:p>
        </p:txBody>
      </p:sp>
      <p:sp>
        <p:nvSpPr>
          <p:cNvPr id="9" name="Textfeld 8">
            <a:extLst>
              <a:ext uri="{FF2B5EF4-FFF2-40B4-BE49-F238E27FC236}">
                <a16:creationId xmlns:a16="http://schemas.microsoft.com/office/drawing/2014/main" id="{47932F3D-0B0A-42E3-A0C3-90548AB4E9A1}"/>
              </a:ext>
            </a:extLst>
          </p:cNvPr>
          <p:cNvSpPr txBox="1"/>
          <p:nvPr/>
        </p:nvSpPr>
        <p:spPr>
          <a:xfrm>
            <a:off x="1060675" y="1154000"/>
            <a:ext cx="8655980" cy="701731"/>
          </a:xfrm>
          <a:prstGeom prst="rect">
            <a:avLst/>
          </a:prstGeom>
        </p:spPr>
        <p:txBody>
          <a:bodyPr>
            <a:normAutofit fontScale="97500"/>
          </a:bodyPr>
          <a:lstStyle>
            <a:defPPr>
              <a:defRPr lang="de-DE"/>
            </a:defPPr>
            <a:lvl1pPr>
              <a:lnSpc>
                <a:spcPct val="90000"/>
              </a:lnSpc>
              <a:spcBef>
                <a:spcPct val="0"/>
              </a:spcBef>
              <a:buNone/>
              <a:defRPr sz="4400" b="1">
                <a:ea typeface="+mj-ea"/>
                <a:cs typeface="+mj-cs"/>
              </a:defRPr>
            </a:lvl1pPr>
          </a:lstStyle>
          <a:p>
            <a:pPr algn="l" rtl="0"/>
            <a:r>
              <a:rPr lang="en-US" sz="3600" dirty="0"/>
              <a:t>European universities will…</a:t>
            </a:r>
            <a:endParaRPr lang="de-AT" sz="3600" dirty="0"/>
          </a:p>
        </p:txBody>
      </p:sp>
      <p:sp>
        <p:nvSpPr>
          <p:cNvPr id="10" name="Inhaltsplatzhalter 2">
            <a:extLst>
              <a:ext uri="{FF2B5EF4-FFF2-40B4-BE49-F238E27FC236}">
                <a16:creationId xmlns:a16="http://schemas.microsoft.com/office/drawing/2014/main" id="{63A50F88-E7E3-46B0-AC85-C98ABA0BA7AC}"/>
              </a:ext>
            </a:extLst>
          </p:cNvPr>
          <p:cNvSpPr txBox="1">
            <a:spLocks/>
          </p:cNvSpPr>
          <p:nvPr/>
        </p:nvSpPr>
        <p:spPr>
          <a:xfrm>
            <a:off x="1023731" y="1999278"/>
            <a:ext cx="10047218" cy="37474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Bring together partners from all types of higher education institutions with the widest possible geographical coverage within Europe.</a:t>
            </a:r>
          </a:p>
          <a:p>
            <a:r>
              <a:rPr lang="en-US" sz="2200" dirty="0"/>
              <a:t>Be based on a jointly developed, long-term strategy that focuses on sustainability, excellence and European values.</a:t>
            </a:r>
          </a:p>
          <a:p>
            <a:r>
              <a:rPr lang="en-US" sz="2200" dirty="0"/>
              <a:t>Offer student-</a:t>
            </a:r>
            <a:r>
              <a:rPr lang="en-US" sz="2200" dirty="0" err="1"/>
              <a:t>centred</a:t>
            </a:r>
            <a:r>
              <a:rPr lang="en-US" sz="2200" dirty="0"/>
              <a:t> curricula that are collaboratively created within the framework of an inter-university campus, where a diverse student body can develop their own programs and benefit from mobility at all levels of study.</a:t>
            </a:r>
          </a:p>
          <a:p>
            <a:r>
              <a:rPr lang="en-US" sz="2200" dirty="0"/>
              <a:t>Bringing together students, academics and external partners in cross-disciplinary teams, depending on the challenges at hand, to tackle the biggest problems facing Europe today.</a:t>
            </a:r>
            <a:endParaRPr lang="de-AT" sz="2400" dirty="0"/>
          </a:p>
        </p:txBody>
      </p:sp>
      <p:pic>
        <p:nvPicPr>
          <p:cNvPr id="11" name="Grafik 10">
            <a:extLst>
              <a:ext uri="{FF2B5EF4-FFF2-40B4-BE49-F238E27FC236}">
                <a16:creationId xmlns:a16="http://schemas.microsoft.com/office/drawing/2014/main" id="{AE0DAA89-98B5-48BA-A8BC-21F32A3E0466}"/>
              </a:ext>
            </a:extLst>
          </p:cNvPr>
          <p:cNvPicPr>
            <a:picLocks noChangeAspect="1"/>
          </p:cNvPicPr>
          <p:nvPr/>
        </p:nvPicPr>
        <p:blipFill>
          <a:blip r:embed="rId2"/>
          <a:stretch>
            <a:fillRect/>
          </a:stretch>
        </p:blipFill>
        <p:spPr>
          <a:xfrm>
            <a:off x="10671313" y="1139309"/>
            <a:ext cx="1186220" cy="1230683"/>
          </a:xfrm>
          <a:prstGeom prst="rect">
            <a:avLst/>
          </a:prstGeom>
          <a:solidFill>
            <a:srgbClr val="0070C0"/>
          </a:solidFill>
        </p:spPr>
      </p:pic>
      <p:sp>
        <p:nvSpPr>
          <p:cNvPr id="3" name="Foliennummernplatzhalter 2"/>
          <p:cNvSpPr>
            <a:spLocks noGrp="1"/>
          </p:cNvSpPr>
          <p:nvPr>
            <p:ph type="sldNum" sz="quarter" idx="4"/>
          </p:nvPr>
        </p:nvSpPr>
        <p:spPr/>
        <p:txBody>
          <a:bodyPr/>
          <a:lstStyle/>
          <a:p>
            <a:fld id="{E68C68F6-CEB4-C040-B3A3-CADDD499EB7C}" type="slidenum">
              <a:rPr lang="de-DE" smtClean="0"/>
              <a:pPr/>
              <a:t>2</a:t>
            </a:fld>
            <a:endParaRPr lang="de-DE" dirty="0"/>
          </a:p>
        </p:txBody>
      </p:sp>
      <p:sp>
        <p:nvSpPr>
          <p:cNvPr id="4" name="Textfeld 3">
            <a:extLst>
              <a:ext uri="{FF2B5EF4-FFF2-40B4-BE49-F238E27FC236}">
                <a16:creationId xmlns:a16="http://schemas.microsoft.com/office/drawing/2014/main" id="{69D415E9-5B29-4232-846E-DFC0A6A0D43D}"/>
              </a:ext>
            </a:extLst>
          </p:cNvPr>
          <p:cNvSpPr txBox="1"/>
          <p:nvPr/>
        </p:nvSpPr>
        <p:spPr>
          <a:xfrm>
            <a:off x="6395255" y="6031338"/>
            <a:ext cx="5460854" cy="276999"/>
          </a:xfrm>
          <a:prstGeom prst="rect">
            <a:avLst/>
          </a:prstGeom>
          <a:noFill/>
        </p:spPr>
        <p:txBody>
          <a:bodyPr wrap="none" rtlCol="0">
            <a:spAutoFit/>
          </a:bodyPr>
          <a:lstStyle/>
          <a:p>
            <a:r>
              <a:rPr lang="de-DE" sz="1200" u="sng" dirty="0"/>
              <a:t>Quelle:</a:t>
            </a:r>
            <a:r>
              <a:rPr lang="de-DE" sz="1200" dirty="0"/>
              <a:t> </a:t>
            </a:r>
            <a:r>
              <a:rPr lang="de-AT" sz="1200" dirty="0">
                <a:hlinkClick r:id="rId3"/>
              </a:rPr>
              <a:t>Initiative „Europäische Hochschulen“ | European Education Area (europa.eu)</a:t>
            </a:r>
            <a:endParaRPr lang="de-AT" sz="1200" dirty="0"/>
          </a:p>
        </p:txBody>
      </p:sp>
    </p:spTree>
    <p:extLst>
      <p:ext uri="{BB962C8B-B14F-4D97-AF65-F5344CB8AC3E}">
        <p14:creationId xmlns:p14="http://schemas.microsoft.com/office/powerpoint/2010/main" val="394247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2" name="Foliennummernplatzhalter 1"/>
          <p:cNvSpPr>
            <a:spLocks noGrp="1"/>
          </p:cNvSpPr>
          <p:nvPr>
            <p:ph type="sldNum" sz="quarter" idx="12"/>
          </p:nvPr>
        </p:nvSpPr>
        <p:spPr/>
        <p:txBody>
          <a:bodyPr/>
          <a:lstStyle/>
          <a:p>
            <a:fld id="{E68C68F6-CEB4-C040-B3A3-CADDD499EB7C}" type="slidenum">
              <a:rPr lang="de-DE" smtClean="0"/>
              <a:pPr/>
              <a:t>20</a:t>
            </a:fld>
            <a:endParaRPr lang="de-DE" dirty="0"/>
          </a:p>
        </p:txBody>
      </p:sp>
      <p:sp>
        <p:nvSpPr>
          <p:cNvPr id="18" name="Titel 1">
            <a:extLst>
              <a:ext uri="{FF2B5EF4-FFF2-40B4-BE49-F238E27FC236}">
                <a16:creationId xmlns:a16="http://schemas.microsoft.com/office/drawing/2014/main" id="{3435A70E-375D-E567-D461-364667272405}"/>
              </a:ext>
            </a:extLst>
          </p:cNvPr>
          <p:cNvSpPr txBox="1">
            <a:spLocks/>
          </p:cNvSpPr>
          <p:nvPr/>
        </p:nvSpPr>
        <p:spPr>
          <a:xfrm>
            <a:off x="1069975" y="1274578"/>
            <a:ext cx="8602280" cy="999945"/>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err="1">
                <a:latin typeface="+mn-lt"/>
              </a:rPr>
              <a:t>partner</a:t>
            </a:r>
            <a:r>
              <a:rPr lang="de-DE" dirty="0">
                <a:latin typeface="+mn-lt"/>
              </a:rPr>
              <a:t> </a:t>
            </a:r>
            <a:r>
              <a:rPr lang="de-DE" sz="7100" dirty="0" err="1"/>
              <a:t>microguide</a:t>
            </a:r>
            <a:endParaRPr lang="de-DE" sz="7100" dirty="0">
              <a:solidFill>
                <a:srgbClr val="FF0000"/>
              </a:solidFill>
            </a:endParaRPr>
          </a:p>
          <a:p>
            <a:pPr algn="l" rtl="0"/>
            <a:r>
              <a:rPr lang="de-DE" dirty="0">
                <a:latin typeface="+mn-lt"/>
              </a:rPr>
              <a:t> </a:t>
            </a:r>
            <a:endParaRPr lang="de-AT" dirty="0">
              <a:latin typeface="+mn-lt"/>
            </a:endParaRPr>
          </a:p>
        </p:txBody>
      </p:sp>
      <p:sp>
        <p:nvSpPr>
          <p:cNvPr id="19" name="Textfeld 18">
            <a:extLst>
              <a:ext uri="{FF2B5EF4-FFF2-40B4-BE49-F238E27FC236}">
                <a16:creationId xmlns:a16="http://schemas.microsoft.com/office/drawing/2014/main" id="{B0D39F3B-4AC8-A245-A6CF-93341A1BD768}"/>
              </a:ext>
            </a:extLst>
          </p:cNvPr>
          <p:cNvSpPr txBox="1"/>
          <p:nvPr/>
        </p:nvSpPr>
        <p:spPr>
          <a:xfrm>
            <a:off x="1191898" y="2901547"/>
            <a:ext cx="6104708" cy="369332"/>
          </a:xfrm>
          <a:prstGeom prst="rect">
            <a:avLst/>
          </a:prstGeom>
          <a:noFill/>
        </p:spPr>
        <p:txBody>
          <a:bodyPr wrap="square">
            <a:spAutoFit/>
          </a:bodyPr>
          <a:lstStyle/>
          <a:p>
            <a:r>
              <a:rPr lang="de-AT" sz="1800" b="0" i="0" u="none" strike="noStrike" baseline="0" dirty="0">
                <a:latin typeface="FreeSans"/>
              </a:rPr>
              <a:t>FH JOANNEUM GESELLSCHAFT MBH	/AT</a:t>
            </a:r>
            <a:endParaRPr lang="de-AT" dirty="0"/>
          </a:p>
        </p:txBody>
      </p:sp>
      <p:sp>
        <p:nvSpPr>
          <p:cNvPr id="20" name="Textfeld 19">
            <a:extLst>
              <a:ext uri="{FF2B5EF4-FFF2-40B4-BE49-F238E27FC236}">
                <a16:creationId xmlns:a16="http://schemas.microsoft.com/office/drawing/2014/main" id="{7A87FD90-FD65-BC99-695D-EF1CC452BBDA}"/>
              </a:ext>
            </a:extLst>
          </p:cNvPr>
          <p:cNvSpPr txBox="1"/>
          <p:nvPr/>
        </p:nvSpPr>
        <p:spPr>
          <a:xfrm>
            <a:off x="1197429" y="3445082"/>
            <a:ext cx="6104708" cy="369332"/>
          </a:xfrm>
          <a:prstGeom prst="rect">
            <a:avLst/>
          </a:prstGeom>
          <a:noFill/>
        </p:spPr>
        <p:txBody>
          <a:bodyPr wrap="square">
            <a:spAutoFit/>
          </a:bodyPr>
          <a:lstStyle/>
          <a:p>
            <a:r>
              <a:rPr lang="de-AT" sz="1800" b="0" i="0" u="none" strike="noStrike" baseline="0" dirty="0">
                <a:latin typeface="FreeSans"/>
              </a:rPr>
              <a:t>ACEEU GmbH 			/DE</a:t>
            </a:r>
            <a:endParaRPr lang="de-AT" dirty="0"/>
          </a:p>
        </p:txBody>
      </p:sp>
      <p:sp>
        <p:nvSpPr>
          <p:cNvPr id="21" name="Textfeld 20">
            <a:extLst>
              <a:ext uri="{FF2B5EF4-FFF2-40B4-BE49-F238E27FC236}">
                <a16:creationId xmlns:a16="http://schemas.microsoft.com/office/drawing/2014/main" id="{234623A6-72D1-565A-5000-60C15FEE524B}"/>
              </a:ext>
            </a:extLst>
          </p:cNvPr>
          <p:cNvSpPr txBox="1"/>
          <p:nvPr/>
        </p:nvSpPr>
        <p:spPr>
          <a:xfrm>
            <a:off x="1188715" y="4073845"/>
            <a:ext cx="6104708" cy="369332"/>
          </a:xfrm>
          <a:prstGeom prst="rect">
            <a:avLst/>
          </a:prstGeom>
          <a:noFill/>
        </p:spPr>
        <p:txBody>
          <a:bodyPr wrap="square">
            <a:spAutoFit/>
          </a:bodyPr>
          <a:lstStyle/>
          <a:p>
            <a:r>
              <a:rPr lang="de-AT" sz="1800" b="0" i="0" u="none" strike="noStrike" baseline="0" dirty="0">
                <a:latin typeface="FreeSans"/>
              </a:rPr>
              <a:t>QUALIFICATION AGENCY 		/</a:t>
            </a:r>
            <a:r>
              <a:rPr lang="de-AT" dirty="0">
                <a:latin typeface="FreeSans"/>
              </a:rPr>
              <a:t>RS</a:t>
            </a:r>
            <a:endParaRPr lang="de-AT" dirty="0"/>
          </a:p>
        </p:txBody>
      </p:sp>
      <p:sp>
        <p:nvSpPr>
          <p:cNvPr id="22" name="Textfeld 21">
            <a:extLst>
              <a:ext uri="{FF2B5EF4-FFF2-40B4-BE49-F238E27FC236}">
                <a16:creationId xmlns:a16="http://schemas.microsoft.com/office/drawing/2014/main" id="{DE061D98-C042-FF36-6FC8-290C8372CD6C}"/>
              </a:ext>
            </a:extLst>
          </p:cNvPr>
          <p:cNvSpPr txBox="1"/>
          <p:nvPr/>
        </p:nvSpPr>
        <p:spPr>
          <a:xfrm>
            <a:off x="1188716" y="4779232"/>
            <a:ext cx="6104708" cy="369332"/>
          </a:xfrm>
          <a:prstGeom prst="rect">
            <a:avLst/>
          </a:prstGeom>
          <a:noFill/>
        </p:spPr>
        <p:txBody>
          <a:bodyPr wrap="square">
            <a:spAutoFit/>
          </a:bodyPr>
          <a:lstStyle/>
          <a:p>
            <a:r>
              <a:rPr lang="de-AT" sz="1800" b="0" i="0" u="none" strike="noStrike" baseline="0" dirty="0">
                <a:latin typeface="FreeSans"/>
              </a:rPr>
              <a:t>UNIVERSIDAD DE LLEIDA 		/ES</a:t>
            </a:r>
            <a:endParaRPr lang="de-AT" dirty="0"/>
          </a:p>
        </p:txBody>
      </p:sp>
      <p:sp>
        <p:nvSpPr>
          <p:cNvPr id="23" name="Textfeld 22">
            <a:extLst>
              <a:ext uri="{FF2B5EF4-FFF2-40B4-BE49-F238E27FC236}">
                <a16:creationId xmlns:a16="http://schemas.microsoft.com/office/drawing/2014/main" id="{C22EBEC5-A771-5F18-9CB3-E11ED5DDDB20}"/>
              </a:ext>
            </a:extLst>
          </p:cNvPr>
          <p:cNvSpPr txBox="1"/>
          <p:nvPr/>
        </p:nvSpPr>
        <p:spPr>
          <a:xfrm>
            <a:off x="1188715" y="2254426"/>
            <a:ext cx="6104708" cy="369332"/>
          </a:xfrm>
          <a:prstGeom prst="rect">
            <a:avLst/>
          </a:prstGeom>
          <a:noFill/>
        </p:spPr>
        <p:txBody>
          <a:bodyPr wrap="square">
            <a:spAutoFit/>
          </a:bodyPr>
          <a:lstStyle/>
          <a:p>
            <a:r>
              <a:rPr lang="de-AT" sz="1800" b="0" i="0" u="none" strike="noStrike" baseline="0" dirty="0">
                <a:latin typeface="FreeSans"/>
              </a:rPr>
              <a:t>UNIVERZITET U BEOGRADU 		/</a:t>
            </a:r>
            <a:r>
              <a:rPr lang="de-AT" dirty="0">
                <a:latin typeface="FreeSans"/>
              </a:rPr>
              <a:t>RS</a:t>
            </a:r>
            <a:endParaRPr lang="de-AT" dirty="0"/>
          </a:p>
        </p:txBody>
      </p:sp>
      <p:pic>
        <p:nvPicPr>
          <p:cNvPr id="24" name="Grafik 23">
            <a:extLst>
              <a:ext uri="{FF2B5EF4-FFF2-40B4-BE49-F238E27FC236}">
                <a16:creationId xmlns:a16="http://schemas.microsoft.com/office/drawing/2014/main" id="{0123D040-2370-FC4F-1201-366D255203C5}"/>
              </a:ext>
            </a:extLst>
          </p:cNvPr>
          <p:cNvPicPr>
            <a:picLocks noChangeAspect="1"/>
          </p:cNvPicPr>
          <p:nvPr/>
        </p:nvPicPr>
        <p:blipFill>
          <a:blip r:embed="rId2"/>
          <a:stretch>
            <a:fillRect/>
          </a:stretch>
        </p:blipFill>
        <p:spPr>
          <a:xfrm>
            <a:off x="6843845" y="2090102"/>
            <a:ext cx="516082" cy="658829"/>
          </a:xfrm>
          <a:prstGeom prst="rect">
            <a:avLst/>
          </a:prstGeom>
        </p:spPr>
      </p:pic>
      <p:pic>
        <p:nvPicPr>
          <p:cNvPr id="25" name="Grafik 24">
            <a:extLst>
              <a:ext uri="{FF2B5EF4-FFF2-40B4-BE49-F238E27FC236}">
                <a16:creationId xmlns:a16="http://schemas.microsoft.com/office/drawing/2014/main" id="{2AA23E96-6655-5A85-106D-74C4FC0A4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149" y="2644664"/>
            <a:ext cx="2714783" cy="986436"/>
          </a:xfrm>
          <a:prstGeom prst="rect">
            <a:avLst/>
          </a:prstGeom>
        </p:spPr>
      </p:pic>
      <p:pic>
        <p:nvPicPr>
          <p:cNvPr id="27" name="Grafik 26">
            <a:extLst>
              <a:ext uri="{FF2B5EF4-FFF2-40B4-BE49-F238E27FC236}">
                <a16:creationId xmlns:a16="http://schemas.microsoft.com/office/drawing/2014/main" id="{8D6478A5-6640-D561-01F7-A81A2B142D3C}"/>
              </a:ext>
            </a:extLst>
          </p:cNvPr>
          <p:cNvPicPr>
            <a:picLocks noChangeAspect="1"/>
          </p:cNvPicPr>
          <p:nvPr/>
        </p:nvPicPr>
        <p:blipFill>
          <a:blip r:embed="rId4"/>
          <a:stretch>
            <a:fillRect/>
          </a:stretch>
        </p:blipFill>
        <p:spPr>
          <a:xfrm>
            <a:off x="6640147" y="3471814"/>
            <a:ext cx="995363" cy="342900"/>
          </a:xfrm>
          <a:prstGeom prst="rect">
            <a:avLst/>
          </a:prstGeom>
        </p:spPr>
      </p:pic>
      <p:pic>
        <p:nvPicPr>
          <p:cNvPr id="29" name="Grafik 28">
            <a:extLst>
              <a:ext uri="{FF2B5EF4-FFF2-40B4-BE49-F238E27FC236}">
                <a16:creationId xmlns:a16="http://schemas.microsoft.com/office/drawing/2014/main" id="{7DBB5BEA-3EB7-7FD4-A483-1951E1DD3142}"/>
              </a:ext>
            </a:extLst>
          </p:cNvPr>
          <p:cNvPicPr>
            <a:picLocks noChangeAspect="1"/>
          </p:cNvPicPr>
          <p:nvPr/>
        </p:nvPicPr>
        <p:blipFill>
          <a:blip r:embed="rId5"/>
          <a:stretch>
            <a:fillRect/>
          </a:stretch>
        </p:blipFill>
        <p:spPr>
          <a:xfrm>
            <a:off x="8507828" y="4073845"/>
            <a:ext cx="1350274" cy="387003"/>
          </a:xfrm>
          <a:prstGeom prst="rect">
            <a:avLst/>
          </a:prstGeom>
        </p:spPr>
      </p:pic>
      <p:pic>
        <p:nvPicPr>
          <p:cNvPr id="30" name="Grafik 29">
            <a:extLst>
              <a:ext uri="{FF2B5EF4-FFF2-40B4-BE49-F238E27FC236}">
                <a16:creationId xmlns:a16="http://schemas.microsoft.com/office/drawing/2014/main" id="{319A9643-FFCB-2F02-03A6-58D71BC02BA7}"/>
              </a:ext>
            </a:extLst>
          </p:cNvPr>
          <p:cNvPicPr>
            <a:picLocks noChangeAspect="1"/>
          </p:cNvPicPr>
          <p:nvPr/>
        </p:nvPicPr>
        <p:blipFill>
          <a:blip r:embed="rId6"/>
          <a:stretch>
            <a:fillRect/>
          </a:stretch>
        </p:blipFill>
        <p:spPr>
          <a:xfrm>
            <a:off x="6640147" y="4680623"/>
            <a:ext cx="1126489" cy="594786"/>
          </a:xfrm>
          <a:prstGeom prst="rect">
            <a:avLst/>
          </a:prstGeom>
        </p:spPr>
      </p:pic>
    </p:spTree>
    <p:extLst>
      <p:ext uri="{BB962C8B-B14F-4D97-AF65-F5344CB8AC3E}">
        <p14:creationId xmlns:p14="http://schemas.microsoft.com/office/powerpoint/2010/main" val="3441983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0AB65EA0-041B-2148-B08D-D9E5F00DBE9E}"/>
              </a:ext>
            </a:extLst>
          </p:cNvPr>
          <p:cNvSpPr/>
          <p:nvPr/>
        </p:nvSpPr>
        <p:spPr>
          <a:xfrm>
            <a:off x="2118093" y="2062911"/>
            <a:ext cx="8201564" cy="353834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286201" y="934943"/>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de-DE" dirty="0">
                <a:latin typeface="+mn-lt"/>
              </a:rPr>
              <a:t>European </a:t>
            </a:r>
            <a:r>
              <a:rPr lang="de-DE" dirty="0" err="1">
                <a:latin typeface="+mn-lt"/>
              </a:rPr>
              <a:t>Universities</a:t>
            </a:r>
            <a:endParaRPr lang="de-AT" dirty="0">
              <a:latin typeface="+mn-lt"/>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21</a:t>
            </a:fld>
            <a:endParaRPr lang="de-DE" dirty="0"/>
          </a:p>
        </p:txBody>
      </p:sp>
      <p:sp>
        <p:nvSpPr>
          <p:cNvPr id="11" name="Google Shape;27;p3">
            <a:extLst>
              <a:ext uri="{FF2B5EF4-FFF2-40B4-BE49-F238E27FC236}">
                <a16:creationId xmlns:a16="http://schemas.microsoft.com/office/drawing/2014/main" id="{C4C11827-15FE-E846-6024-727F8BD07375}"/>
              </a:ext>
            </a:extLst>
          </p:cNvPr>
          <p:cNvSpPr txBox="1"/>
          <p:nvPr/>
        </p:nvSpPr>
        <p:spPr>
          <a:xfrm>
            <a:off x="2105406" y="2229520"/>
            <a:ext cx="7956376" cy="12464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de-DE" sz="2500" b="1" i="0" u="none" strike="noStrike" cap="none" dirty="0">
                <a:latin typeface="Arial"/>
                <a:ea typeface="Arial"/>
                <a:cs typeface="Arial"/>
                <a:sym typeface="Arial"/>
              </a:rPr>
              <a:t>A UNIVERSITY ALLIANCE TO BUILD THE FIRST TRANSNATIONAL UNIVERSITY FOR COOPERATIVE (DUAL) EDUCATION</a:t>
            </a:r>
            <a:endParaRPr sz="2500" b="1" i="0" u="none" strike="noStrike" cap="none" dirty="0">
              <a:latin typeface="Arial"/>
              <a:ea typeface="Arial"/>
              <a:cs typeface="Arial"/>
              <a:sym typeface="Arial"/>
            </a:endParaRPr>
          </a:p>
        </p:txBody>
      </p:sp>
      <p:sp>
        <p:nvSpPr>
          <p:cNvPr id="12" name="Google Shape;28;p3">
            <a:extLst>
              <a:ext uri="{FF2B5EF4-FFF2-40B4-BE49-F238E27FC236}">
                <a16:creationId xmlns:a16="http://schemas.microsoft.com/office/drawing/2014/main" id="{74C1AC2F-E8F8-0EB1-4F54-47B48D5EFD72}"/>
              </a:ext>
            </a:extLst>
          </p:cNvPr>
          <p:cNvSpPr txBox="1"/>
          <p:nvPr/>
        </p:nvSpPr>
        <p:spPr>
          <a:xfrm>
            <a:off x="2891247" y="4035207"/>
            <a:ext cx="6766560" cy="14003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de-DE" sz="1100" b="1" i="0" u="none" strike="noStrike" cap="none" dirty="0">
                <a:solidFill>
                  <a:schemeClr val="dk1"/>
                </a:solidFill>
                <a:latin typeface="Arial"/>
                <a:ea typeface="Arial"/>
                <a:cs typeface="Arial"/>
                <a:sym typeface="Arial"/>
              </a:rPr>
              <a:t>MISSION</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100"/>
              <a:buFont typeface="Arial"/>
              <a:buNone/>
            </a:pPr>
            <a:r>
              <a:rPr lang="de-DE" sz="1400" b="0" i="0" u="none" strike="noStrike" cap="none" dirty="0" err="1">
                <a:solidFill>
                  <a:schemeClr val="dk1"/>
                </a:solidFill>
                <a:latin typeface="Arial"/>
                <a:ea typeface="Arial"/>
                <a:cs typeface="Arial"/>
                <a:sym typeface="Arial"/>
              </a:rPr>
              <a:t>To</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educate</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future</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generations</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of</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young</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Europeans</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through</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practical</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training</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based</a:t>
            </a:r>
            <a:r>
              <a:rPr lang="de-DE" sz="1400" b="0" i="0" u="none" strike="noStrike" cap="none" dirty="0">
                <a:solidFill>
                  <a:schemeClr val="dk1"/>
                </a:solidFill>
                <a:latin typeface="Arial"/>
                <a:ea typeface="Arial"/>
                <a:cs typeface="Arial"/>
                <a:sym typeface="Arial"/>
              </a:rPr>
              <a:t> on </a:t>
            </a:r>
            <a:r>
              <a:rPr lang="de-DE" sz="1400" b="0" i="0" u="none" strike="noStrike" cap="none" dirty="0" err="1">
                <a:solidFill>
                  <a:schemeClr val="dk1"/>
                </a:solidFill>
                <a:latin typeface="Arial"/>
                <a:ea typeface="Arial"/>
                <a:cs typeface="Arial"/>
                <a:sym typeface="Arial"/>
              </a:rPr>
              <a:t>the</a:t>
            </a:r>
            <a:r>
              <a:rPr lang="de-DE" sz="1400" b="0" i="0" u="none" strike="noStrike" cap="none" dirty="0">
                <a:solidFill>
                  <a:schemeClr val="dk1"/>
                </a:solidFill>
                <a:latin typeface="Arial"/>
                <a:ea typeface="Arial"/>
                <a:cs typeface="Arial"/>
                <a:sym typeface="Arial"/>
              </a:rPr>
              <a:t> dual-</a:t>
            </a:r>
            <a:r>
              <a:rPr lang="de-DE" sz="1400" b="0" i="0" u="none" strike="noStrike" cap="none" dirty="0" err="1">
                <a:solidFill>
                  <a:schemeClr val="dk1"/>
                </a:solidFill>
                <a:latin typeface="Arial"/>
                <a:ea typeface="Arial"/>
                <a:cs typeface="Arial"/>
                <a:sym typeface="Arial"/>
              </a:rPr>
              <a:t>study</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model</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of</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cooperative</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education</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closely</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linked</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to</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companies</a:t>
            </a:r>
            <a:r>
              <a:rPr lang="de-DE" sz="1400" b="0" i="0" u="none" strike="noStrike" cap="none" dirty="0">
                <a:solidFill>
                  <a:schemeClr val="dk1"/>
                </a:solidFill>
                <a:latin typeface="Arial"/>
                <a:ea typeface="Arial"/>
                <a:cs typeface="Arial"/>
                <a:sym typeface="Arial"/>
              </a:rPr>
              <a:t> and </a:t>
            </a:r>
            <a:r>
              <a:rPr lang="de-DE" sz="1400" b="0" i="0" u="none" strike="noStrike" cap="none" dirty="0" err="1">
                <a:solidFill>
                  <a:schemeClr val="dk1"/>
                </a:solidFill>
                <a:latin typeface="Arial"/>
                <a:ea typeface="Arial"/>
                <a:cs typeface="Arial"/>
                <a:sym typeface="Arial"/>
              </a:rPr>
              <a:t>organizations</a:t>
            </a:r>
            <a:r>
              <a:rPr lang="de-DE" sz="1400" b="0" i="0" u="none" strike="noStrike" cap="none" dirty="0">
                <a:solidFill>
                  <a:schemeClr val="dk1"/>
                </a:solidFill>
                <a:latin typeface="Arial"/>
                <a:ea typeface="Arial"/>
                <a:cs typeface="Arial"/>
                <a:sym typeface="Arial"/>
              </a:rPr>
              <a:t> in </a:t>
            </a:r>
            <a:r>
              <a:rPr lang="de-DE" sz="1400" b="0" i="0" u="none" strike="noStrike" cap="none" dirty="0" err="1">
                <a:solidFill>
                  <a:schemeClr val="dk1"/>
                </a:solidFill>
                <a:latin typeface="Arial"/>
                <a:ea typeface="Arial"/>
                <a:cs typeface="Arial"/>
                <a:sym typeface="Arial"/>
              </a:rPr>
              <a:t>order</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to</a:t>
            </a:r>
            <a:r>
              <a:rPr lang="de-DE" sz="1400" b="0" i="0" u="none" strike="noStrike" cap="none" dirty="0">
                <a:solidFill>
                  <a:schemeClr val="dk1"/>
                </a:solidFill>
                <a:latin typeface="Arial"/>
                <a:ea typeface="Arial"/>
                <a:cs typeface="Arial"/>
                <a:sym typeface="Arial"/>
              </a:rPr>
              <a:t> support </a:t>
            </a:r>
            <a:r>
              <a:rPr lang="de-DE" sz="1400" b="0" i="0" u="none" strike="noStrike" cap="none" dirty="0" err="1">
                <a:solidFill>
                  <a:schemeClr val="dk1"/>
                </a:solidFill>
                <a:latin typeface="Arial"/>
                <a:ea typeface="Arial"/>
                <a:cs typeface="Arial"/>
                <a:sym typeface="Arial"/>
              </a:rPr>
              <a:t>the</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business</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transformation</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of</a:t>
            </a:r>
            <a:r>
              <a:rPr lang="de-DE" sz="1400" b="0" i="0" u="none" strike="noStrike" cap="none" dirty="0">
                <a:solidFill>
                  <a:schemeClr val="dk1"/>
                </a:solidFill>
                <a:latin typeface="Arial"/>
                <a:ea typeface="Arial"/>
                <a:cs typeface="Arial"/>
                <a:sym typeface="Arial"/>
              </a:rPr>
              <a:t> European </a:t>
            </a:r>
            <a:r>
              <a:rPr lang="de-DE" sz="1400" b="0" i="0" u="none" strike="noStrike" cap="none" dirty="0" err="1">
                <a:solidFill>
                  <a:schemeClr val="dk1"/>
                </a:solidFill>
                <a:latin typeface="Arial"/>
                <a:ea typeface="Arial"/>
                <a:cs typeface="Arial"/>
                <a:sym typeface="Arial"/>
              </a:rPr>
              <a:t>regions</a:t>
            </a:r>
            <a:r>
              <a:rPr lang="de-DE" sz="1400" b="0" i="0" u="none" strike="noStrike" cap="none" dirty="0">
                <a:solidFill>
                  <a:schemeClr val="dk1"/>
                </a:solidFill>
                <a:latin typeface="Arial"/>
                <a:ea typeface="Arial"/>
                <a:cs typeface="Arial"/>
                <a:sym typeface="Arial"/>
              </a:rPr>
              <a:t>.</a:t>
            </a:r>
            <a:endParaRPr sz="1400" b="0" i="0" u="none" strike="noStrike" cap="none" dirty="0">
              <a:solidFill>
                <a:schemeClr val="dk1"/>
              </a:solidFill>
              <a:latin typeface="Arial"/>
              <a:ea typeface="Arial"/>
              <a:cs typeface="Arial"/>
              <a:sym typeface="Arial"/>
            </a:endParaRPr>
          </a:p>
        </p:txBody>
      </p:sp>
      <p:pic>
        <p:nvPicPr>
          <p:cNvPr id="13" name="Google Shape;29;p3" descr="European Universities Initiative - EU-CONEXUS">
            <a:extLst>
              <a:ext uri="{FF2B5EF4-FFF2-40B4-BE49-F238E27FC236}">
                <a16:creationId xmlns:a16="http://schemas.microsoft.com/office/drawing/2014/main" id="{CD50074F-654E-DC4A-15EE-0D4AAC6F7E8A}"/>
              </a:ext>
            </a:extLst>
          </p:cNvPr>
          <p:cNvPicPr preferRelativeResize="0"/>
          <p:nvPr/>
        </p:nvPicPr>
        <p:blipFill rotWithShape="1">
          <a:blip r:embed="rId2">
            <a:alphaModFix/>
          </a:blip>
          <a:srcRect/>
          <a:stretch/>
        </p:blipFill>
        <p:spPr>
          <a:xfrm>
            <a:off x="10724197" y="4707256"/>
            <a:ext cx="1467803" cy="1533525"/>
          </a:xfrm>
          <a:prstGeom prst="rect">
            <a:avLst/>
          </a:prstGeom>
          <a:noFill/>
          <a:ln>
            <a:noFill/>
          </a:ln>
        </p:spPr>
      </p:pic>
      <p:pic>
        <p:nvPicPr>
          <p:cNvPr id="14" name="Google Shape;145;p22" descr="Datei:DHBW-Logo.svg – Wikipedia">
            <a:extLst>
              <a:ext uri="{FF2B5EF4-FFF2-40B4-BE49-F238E27FC236}">
                <a16:creationId xmlns:a16="http://schemas.microsoft.com/office/drawing/2014/main" id="{DE32BD0D-7074-A842-1651-6975F37C88CD}"/>
              </a:ext>
            </a:extLst>
          </p:cNvPr>
          <p:cNvPicPr preferRelativeResize="0"/>
          <p:nvPr/>
        </p:nvPicPr>
        <p:blipFill rotWithShape="1">
          <a:blip r:embed="rId3">
            <a:alphaModFix/>
          </a:blip>
          <a:srcRect/>
          <a:stretch/>
        </p:blipFill>
        <p:spPr>
          <a:xfrm>
            <a:off x="3365425" y="1398461"/>
            <a:ext cx="1268730" cy="529590"/>
          </a:xfrm>
          <a:prstGeom prst="rect">
            <a:avLst/>
          </a:prstGeom>
          <a:noFill/>
          <a:ln>
            <a:noFill/>
          </a:ln>
        </p:spPr>
      </p:pic>
      <p:pic>
        <p:nvPicPr>
          <p:cNvPr id="15" name="Google Shape;146;p22">
            <a:extLst>
              <a:ext uri="{FF2B5EF4-FFF2-40B4-BE49-F238E27FC236}">
                <a16:creationId xmlns:a16="http://schemas.microsoft.com/office/drawing/2014/main" id="{9FA8F9C1-10E3-EE5D-98D2-F487F5CE50D5}"/>
              </a:ext>
            </a:extLst>
          </p:cNvPr>
          <p:cNvPicPr preferRelativeResize="0"/>
          <p:nvPr/>
        </p:nvPicPr>
        <p:blipFill rotWithShape="1">
          <a:blip r:embed="rId4">
            <a:alphaModFix/>
          </a:blip>
          <a:srcRect/>
          <a:stretch/>
        </p:blipFill>
        <p:spPr>
          <a:xfrm>
            <a:off x="5650581" y="1380720"/>
            <a:ext cx="1368152" cy="594849"/>
          </a:xfrm>
          <a:prstGeom prst="rect">
            <a:avLst/>
          </a:prstGeom>
          <a:noFill/>
          <a:ln>
            <a:noFill/>
          </a:ln>
        </p:spPr>
      </p:pic>
      <p:pic>
        <p:nvPicPr>
          <p:cNvPr id="16" name="Google Shape;147;p22" descr="News | Observatorio ORACLE | Observatorio Regional de Calidad y Equidad de  la Educación Superior en Latinoamérica">
            <a:extLst>
              <a:ext uri="{FF2B5EF4-FFF2-40B4-BE49-F238E27FC236}">
                <a16:creationId xmlns:a16="http://schemas.microsoft.com/office/drawing/2014/main" id="{786D5220-CB9E-CEE6-687D-A490E2974BB9}"/>
              </a:ext>
            </a:extLst>
          </p:cNvPr>
          <p:cNvPicPr preferRelativeResize="0"/>
          <p:nvPr/>
        </p:nvPicPr>
        <p:blipFill rotWithShape="1">
          <a:blip r:embed="rId5">
            <a:alphaModFix/>
          </a:blip>
          <a:srcRect/>
          <a:stretch/>
        </p:blipFill>
        <p:spPr>
          <a:xfrm>
            <a:off x="7820401" y="1068877"/>
            <a:ext cx="1752129" cy="1233894"/>
          </a:xfrm>
          <a:prstGeom prst="rect">
            <a:avLst/>
          </a:prstGeom>
          <a:noFill/>
          <a:ln>
            <a:noFill/>
          </a:ln>
        </p:spPr>
      </p:pic>
      <p:pic>
        <p:nvPicPr>
          <p:cNvPr id="17" name="Google Shape;150;p22" descr="WBL Accelerator - mcast">
            <a:extLst>
              <a:ext uri="{FF2B5EF4-FFF2-40B4-BE49-F238E27FC236}">
                <a16:creationId xmlns:a16="http://schemas.microsoft.com/office/drawing/2014/main" id="{1A568290-C288-DD85-A8D5-8643F0B61D7B}"/>
              </a:ext>
            </a:extLst>
          </p:cNvPr>
          <p:cNvPicPr preferRelativeResize="0"/>
          <p:nvPr/>
        </p:nvPicPr>
        <p:blipFill rotWithShape="1">
          <a:blip r:embed="rId6">
            <a:alphaModFix/>
          </a:blip>
          <a:srcRect/>
          <a:stretch/>
        </p:blipFill>
        <p:spPr>
          <a:xfrm>
            <a:off x="6753979" y="5734364"/>
            <a:ext cx="1618634" cy="464636"/>
          </a:xfrm>
          <a:prstGeom prst="rect">
            <a:avLst/>
          </a:prstGeom>
          <a:noFill/>
          <a:ln>
            <a:noFill/>
          </a:ln>
        </p:spPr>
      </p:pic>
      <p:pic>
        <p:nvPicPr>
          <p:cNvPr id="18" name="Google Shape;151;p22" descr="PAE">
            <a:extLst>
              <a:ext uri="{FF2B5EF4-FFF2-40B4-BE49-F238E27FC236}">
                <a16:creationId xmlns:a16="http://schemas.microsoft.com/office/drawing/2014/main" id="{3F8CCD18-7A7A-EF50-5E61-8E835A08BB50}"/>
              </a:ext>
            </a:extLst>
          </p:cNvPr>
          <p:cNvPicPr preferRelativeResize="0"/>
          <p:nvPr/>
        </p:nvPicPr>
        <p:blipFill rotWithShape="1">
          <a:blip r:embed="rId7">
            <a:alphaModFix/>
          </a:blip>
          <a:srcRect/>
          <a:stretch/>
        </p:blipFill>
        <p:spPr>
          <a:xfrm>
            <a:off x="10739574" y="3892495"/>
            <a:ext cx="900834" cy="717853"/>
          </a:xfrm>
          <a:prstGeom prst="rect">
            <a:avLst/>
          </a:prstGeom>
          <a:noFill/>
          <a:ln>
            <a:noFill/>
          </a:ln>
        </p:spPr>
      </p:pic>
      <p:pic>
        <p:nvPicPr>
          <p:cNvPr id="19" name="Google Shape;152;p22" descr="Savonia University of Applied Sciences en Kuopio, Finlandia">
            <a:extLst>
              <a:ext uri="{FF2B5EF4-FFF2-40B4-BE49-F238E27FC236}">
                <a16:creationId xmlns:a16="http://schemas.microsoft.com/office/drawing/2014/main" id="{0953C8E7-05F3-3210-652B-E3FFD685CA4B}"/>
              </a:ext>
            </a:extLst>
          </p:cNvPr>
          <p:cNvPicPr preferRelativeResize="0"/>
          <p:nvPr/>
        </p:nvPicPr>
        <p:blipFill rotWithShape="1">
          <a:blip r:embed="rId8">
            <a:alphaModFix/>
          </a:blip>
          <a:srcRect/>
          <a:stretch/>
        </p:blipFill>
        <p:spPr>
          <a:xfrm>
            <a:off x="4348295" y="5734364"/>
            <a:ext cx="1089727" cy="470215"/>
          </a:xfrm>
          <a:prstGeom prst="rect">
            <a:avLst/>
          </a:prstGeom>
          <a:noFill/>
          <a:ln>
            <a:noFill/>
          </a:ln>
        </p:spPr>
      </p:pic>
      <p:pic>
        <p:nvPicPr>
          <p:cNvPr id="20" name="Google Shape;153;p22" descr="Ubicación y empleados actuales y anteriores de ESTIA | LinkedIn">
            <a:extLst>
              <a:ext uri="{FF2B5EF4-FFF2-40B4-BE49-F238E27FC236}">
                <a16:creationId xmlns:a16="http://schemas.microsoft.com/office/drawing/2014/main" id="{897CE4F2-F301-620B-E740-DCD78267F8A8}"/>
              </a:ext>
            </a:extLst>
          </p:cNvPr>
          <p:cNvPicPr preferRelativeResize="0"/>
          <p:nvPr/>
        </p:nvPicPr>
        <p:blipFill rotWithShape="1">
          <a:blip r:embed="rId9">
            <a:alphaModFix/>
          </a:blip>
          <a:srcRect/>
          <a:stretch/>
        </p:blipFill>
        <p:spPr>
          <a:xfrm>
            <a:off x="856223" y="3803294"/>
            <a:ext cx="841953" cy="841953"/>
          </a:xfrm>
          <a:prstGeom prst="rect">
            <a:avLst/>
          </a:prstGeom>
          <a:noFill/>
          <a:ln>
            <a:noFill/>
          </a:ln>
        </p:spPr>
      </p:pic>
      <p:pic>
        <p:nvPicPr>
          <p:cNvPr id="21" name="Google Shape;154;p22">
            <a:extLst>
              <a:ext uri="{FF2B5EF4-FFF2-40B4-BE49-F238E27FC236}">
                <a16:creationId xmlns:a16="http://schemas.microsoft.com/office/drawing/2014/main" id="{247C3FED-CD7E-83C1-5328-7C11E14C3C73}"/>
              </a:ext>
            </a:extLst>
          </p:cNvPr>
          <p:cNvPicPr preferRelativeResize="0"/>
          <p:nvPr/>
        </p:nvPicPr>
        <p:blipFill>
          <a:blip r:embed="rId10">
            <a:alphaModFix/>
          </a:blip>
          <a:stretch>
            <a:fillRect/>
          </a:stretch>
        </p:blipFill>
        <p:spPr>
          <a:xfrm>
            <a:off x="138343" y="2497685"/>
            <a:ext cx="2277711" cy="529575"/>
          </a:xfrm>
          <a:prstGeom prst="rect">
            <a:avLst/>
          </a:prstGeom>
          <a:noFill/>
          <a:ln>
            <a:noFill/>
          </a:ln>
        </p:spPr>
      </p:pic>
      <p:pic>
        <p:nvPicPr>
          <p:cNvPr id="22" name="Grafik 21">
            <a:extLst>
              <a:ext uri="{FF2B5EF4-FFF2-40B4-BE49-F238E27FC236}">
                <a16:creationId xmlns:a16="http://schemas.microsoft.com/office/drawing/2014/main" id="{331AEDAF-0579-0DB4-F5D6-FB66A8C66431}"/>
              </a:ext>
            </a:extLst>
          </p:cNvPr>
          <p:cNvPicPr>
            <a:picLocks noChangeAspect="1"/>
          </p:cNvPicPr>
          <p:nvPr/>
        </p:nvPicPr>
        <p:blipFill>
          <a:blip r:embed="rId11"/>
          <a:stretch>
            <a:fillRect/>
          </a:stretch>
        </p:blipFill>
        <p:spPr>
          <a:xfrm>
            <a:off x="10699817" y="2318725"/>
            <a:ext cx="727247" cy="727247"/>
          </a:xfrm>
          <a:prstGeom prst="rect">
            <a:avLst/>
          </a:prstGeom>
        </p:spPr>
      </p:pic>
      <p:cxnSp>
        <p:nvCxnSpPr>
          <p:cNvPr id="23" name="Gerader Verbinder 22">
            <a:extLst>
              <a:ext uri="{FF2B5EF4-FFF2-40B4-BE49-F238E27FC236}">
                <a16:creationId xmlns:a16="http://schemas.microsoft.com/office/drawing/2014/main" id="{552D0066-59CB-A42B-8287-2F21787AFAA6}"/>
              </a:ext>
            </a:extLst>
          </p:cNvPr>
          <p:cNvCxnSpPr>
            <a:cxnSpLocks/>
          </p:cNvCxnSpPr>
          <p:nvPr/>
        </p:nvCxnSpPr>
        <p:spPr>
          <a:xfrm>
            <a:off x="3936274" y="3763823"/>
            <a:ext cx="4319452"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6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1"/>
          <p:cNvSpPr/>
          <p:nvPr/>
        </p:nvSpPr>
        <p:spPr>
          <a:xfrm>
            <a:off x="3545319" y="1341252"/>
            <a:ext cx="8434420" cy="5183376"/>
          </a:xfrm>
          <a:prstGeom prst="rect">
            <a:avLst/>
          </a:prstGeom>
          <a:noFill/>
          <a:ln>
            <a:noFill/>
          </a:ln>
        </p:spPr>
        <p:txBody>
          <a:bodyPr spcFirstLastPara="1" wrap="square" lIns="121900" tIns="121900" rIns="121900" bIns="121900" anchor="ctr" anchorCtr="0">
            <a:noAutofit/>
          </a:bodyPr>
          <a:lstStyle/>
          <a:p>
            <a:endParaRPr sz="2400"/>
          </a:p>
        </p:txBody>
      </p:sp>
      <p:sp>
        <p:nvSpPr>
          <p:cNvPr id="440" name="Google Shape;440;p41"/>
          <p:cNvSpPr/>
          <p:nvPr/>
        </p:nvSpPr>
        <p:spPr>
          <a:xfrm>
            <a:off x="3698750" y="2347399"/>
            <a:ext cx="6185479" cy="3548180"/>
          </a:xfrm>
          <a:custGeom>
            <a:avLst/>
            <a:gdLst/>
            <a:ahLst/>
            <a:cxnLst/>
            <a:rect l="l" t="t" r="r" b="b"/>
            <a:pathLst>
              <a:path w="1561863" h="7505172" extrusionOk="0">
                <a:moveTo>
                  <a:pt x="1561863" y="1250890"/>
                </a:moveTo>
                <a:lnTo>
                  <a:pt x="1561863" y="6254282"/>
                </a:lnTo>
                <a:cubicBezTo>
                  <a:pt x="1561863" y="6945130"/>
                  <a:pt x="1537609" y="7505170"/>
                  <a:pt x="1507690" y="7505170"/>
                </a:cubicBezTo>
                <a:lnTo>
                  <a:pt x="0" y="7505170"/>
                </a:lnTo>
                <a:lnTo>
                  <a:pt x="0" y="7505170"/>
                </a:lnTo>
                <a:lnTo>
                  <a:pt x="0" y="2"/>
                </a:lnTo>
                <a:lnTo>
                  <a:pt x="0" y="2"/>
                </a:lnTo>
                <a:lnTo>
                  <a:pt x="1507690" y="2"/>
                </a:lnTo>
                <a:cubicBezTo>
                  <a:pt x="1537609" y="2"/>
                  <a:pt x="1561863" y="560042"/>
                  <a:pt x="1561863" y="1250890"/>
                </a:cubicBezTo>
                <a:close/>
              </a:path>
            </a:pathLst>
          </a:custGeom>
          <a:solidFill>
            <a:schemeClr val="lt1">
              <a:alpha val="89803"/>
            </a:schemeClr>
          </a:solidFill>
          <a:ln w="25400" cap="flat" cmpd="sng">
            <a:solidFill>
              <a:srgbClr val="11A7A1"/>
            </a:solidFill>
            <a:prstDash val="solid"/>
            <a:round/>
            <a:headEnd type="none" w="sm" len="sm"/>
            <a:tailEnd type="none" w="sm" len="sm"/>
          </a:ln>
        </p:spPr>
        <p:txBody>
          <a:bodyPr spcFirstLastPara="1" wrap="square" lIns="99533" tIns="85100" rIns="85100" bIns="85100" anchor="ctr" anchorCtr="0">
            <a:noAutofit/>
          </a:bodyPr>
          <a:lstStyle/>
          <a:p>
            <a:pPr marL="380990" lvl="1" indent="-380990">
              <a:lnSpc>
                <a:spcPct val="90000"/>
              </a:lnSpc>
              <a:buClr>
                <a:srgbClr val="000000"/>
              </a:buClr>
              <a:buSzPts val="1400"/>
              <a:buFont typeface="Noto Sans Symbols"/>
              <a:buChar char="⮚"/>
            </a:pPr>
            <a:r>
              <a:rPr lang="de-DE" sz="1400" b="1" dirty="0">
                <a:solidFill>
                  <a:schemeClr val="dk1"/>
                </a:solidFill>
                <a:latin typeface="Arial" panose="020B0604020202020204" pitchFamily="34" charset="0"/>
                <a:ea typeface="Arial"/>
                <a:cs typeface="Arial" panose="020B0604020202020204" pitchFamily="34" charset="0"/>
                <a:sym typeface="Arial"/>
              </a:rPr>
              <a:t>Test diverse innovative and structural models </a:t>
            </a:r>
            <a:r>
              <a:rPr lang="de-DE" sz="1400" dirty="0">
                <a:solidFill>
                  <a:schemeClr val="dk1"/>
                </a:solidFill>
                <a:latin typeface="Arial" panose="020B0604020202020204" pitchFamily="34" charset="0"/>
                <a:ea typeface="Arial"/>
                <a:cs typeface="Arial" panose="020B0604020202020204" pitchFamily="34" charset="0"/>
                <a:sym typeface="Arial"/>
              </a:rPr>
              <a:t>for implementing and achieving </a:t>
            </a:r>
            <a:r>
              <a:rPr lang="de-DE" sz="1400" b="1" dirty="0">
                <a:solidFill>
                  <a:schemeClr val="dk1"/>
                </a:solidFill>
                <a:latin typeface="Arial" panose="020B0604020202020204" pitchFamily="34" charset="0"/>
                <a:ea typeface="Arial"/>
                <a:cs typeface="Arial" panose="020B0604020202020204" pitchFamily="34" charset="0"/>
                <a:sym typeface="Arial"/>
              </a:rPr>
              <a:t>systemic, structural and sustainable cooperation </a:t>
            </a:r>
            <a:endParaRPr sz="1400" b="1" dirty="0">
              <a:solidFill>
                <a:schemeClr val="dk1"/>
              </a:solidFill>
              <a:latin typeface="Arial" panose="020B0604020202020204" pitchFamily="34" charset="0"/>
              <a:ea typeface="Arial"/>
              <a:cs typeface="Arial" panose="020B0604020202020204" pitchFamily="34" charset="0"/>
              <a:sym typeface="Arial"/>
            </a:endParaRPr>
          </a:p>
          <a:p>
            <a:pPr>
              <a:spcBef>
                <a:spcPts val="280"/>
              </a:spcBef>
            </a:pPr>
            <a:endParaRPr sz="1400" dirty="0">
              <a:solidFill>
                <a:schemeClr val="dk1"/>
              </a:solidFill>
              <a:latin typeface="Arial" panose="020B0604020202020204" pitchFamily="34" charset="0"/>
              <a:ea typeface="Arial"/>
              <a:cs typeface="Arial" panose="020B0604020202020204" pitchFamily="34" charset="0"/>
              <a:sym typeface="Arial"/>
            </a:endParaRPr>
          </a:p>
          <a:p>
            <a:pPr marL="380990" indent="-380990">
              <a:buClr>
                <a:srgbClr val="000000"/>
              </a:buClr>
              <a:buSzPts val="1400"/>
              <a:buFont typeface="Noto Sans Symbols"/>
              <a:buChar char="⮚"/>
            </a:pPr>
            <a:r>
              <a:rPr lang="de-DE" sz="1400" b="1" dirty="0">
                <a:solidFill>
                  <a:schemeClr val="dk1"/>
                </a:solidFill>
                <a:latin typeface="Arial" panose="020B0604020202020204" pitchFamily="34" charset="0"/>
                <a:ea typeface="Arial"/>
                <a:cs typeface="Arial" panose="020B0604020202020204" pitchFamily="34" charset="0"/>
                <a:sym typeface="Arial"/>
              </a:rPr>
              <a:t>Promote common European values </a:t>
            </a:r>
            <a:r>
              <a:rPr lang="de-DE" sz="1400" dirty="0">
                <a:solidFill>
                  <a:schemeClr val="dk1"/>
                </a:solidFill>
                <a:latin typeface="Arial" panose="020B0604020202020204" pitchFamily="34" charset="0"/>
                <a:ea typeface="Arial"/>
                <a:cs typeface="Arial" panose="020B0604020202020204" pitchFamily="34" charset="0"/>
                <a:sym typeface="Arial"/>
              </a:rPr>
              <a:t>as enshrined in article 2 of the Treaty on European Union and a </a:t>
            </a:r>
            <a:r>
              <a:rPr lang="de-DE" sz="1400" b="1" dirty="0">
                <a:solidFill>
                  <a:schemeClr val="dk1"/>
                </a:solidFill>
                <a:latin typeface="Arial" panose="020B0604020202020204" pitchFamily="34" charset="0"/>
                <a:ea typeface="Arial"/>
                <a:cs typeface="Arial" panose="020B0604020202020204" pitchFamily="34" charset="0"/>
                <a:sym typeface="Arial"/>
              </a:rPr>
              <a:t>strengthened European identity </a:t>
            </a:r>
            <a:endParaRPr sz="1400" b="1" dirty="0">
              <a:solidFill>
                <a:schemeClr val="dk1"/>
              </a:solidFill>
              <a:latin typeface="Arial" panose="020B0604020202020204" pitchFamily="34" charset="0"/>
              <a:ea typeface="Arial"/>
              <a:cs typeface="Arial" panose="020B0604020202020204" pitchFamily="34" charset="0"/>
              <a:sym typeface="Arial"/>
            </a:endParaRPr>
          </a:p>
          <a:p>
            <a:endParaRPr sz="1400" dirty="0">
              <a:solidFill>
                <a:schemeClr val="dk1"/>
              </a:solidFill>
              <a:latin typeface="Arial" panose="020B0604020202020204" pitchFamily="34" charset="0"/>
              <a:ea typeface="Arial"/>
              <a:cs typeface="Arial" panose="020B0604020202020204" pitchFamily="34" charset="0"/>
              <a:sym typeface="Arial"/>
            </a:endParaRPr>
          </a:p>
          <a:p>
            <a:pPr marL="380990" indent="-380990">
              <a:buClr>
                <a:srgbClr val="000000"/>
              </a:buClr>
              <a:buSzPts val="1400"/>
              <a:buFont typeface="Noto Sans Symbols"/>
              <a:buChar char="⮚"/>
            </a:pPr>
            <a:r>
              <a:rPr lang="de-DE" sz="1400" b="1" dirty="0">
                <a:solidFill>
                  <a:schemeClr val="dk1"/>
                </a:solidFill>
                <a:latin typeface="Arial" panose="020B0604020202020204" pitchFamily="34" charset="0"/>
                <a:ea typeface="Arial"/>
                <a:cs typeface="Arial" panose="020B0604020202020204" pitchFamily="34" charset="0"/>
                <a:sym typeface="Arial"/>
              </a:rPr>
              <a:t>Contribute</a:t>
            </a:r>
            <a:r>
              <a:rPr lang="de-DE" sz="1400" dirty="0">
                <a:solidFill>
                  <a:schemeClr val="dk1"/>
                </a:solidFill>
                <a:latin typeface="Arial" panose="020B0604020202020204" pitchFamily="34" charset="0"/>
                <a:ea typeface="Arial"/>
                <a:cs typeface="Arial" panose="020B0604020202020204" pitchFamily="34" charset="0"/>
                <a:sym typeface="Arial"/>
              </a:rPr>
              <a:t> to the European knowledge economy, employment, creativity, culture and welfare by making </a:t>
            </a:r>
            <a:r>
              <a:rPr lang="de-DE" sz="1400" b="1" dirty="0">
                <a:solidFill>
                  <a:schemeClr val="dk1"/>
                </a:solidFill>
                <a:latin typeface="Arial" panose="020B0604020202020204" pitchFamily="34" charset="0"/>
                <a:ea typeface="Arial"/>
                <a:cs typeface="Arial" panose="020B0604020202020204" pitchFamily="34" charset="0"/>
                <a:sym typeface="Arial"/>
              </a:rPr>
              <a:t>best use of innovative pedagogies</a:t>
            </a:r>
            <a:r>
              <a:rPr lang="de-DE" sz="1400" dirty="0">
                <a:solidFill>
                  <a:schemeClr val="dk1"/>
                </a:solidFill>
                <a:latin typeface="Arial" panose="020B0604020202020204" pitchFamily="34" charset="0"/>
                <a:ea typeface="Arial"/>
                <a:cs typeface="Arial" panose="020B0604020202020204" pitchFamily="34" charset="0"/>
                <a:sym typeface="Arial"/>
              </a:rPr>
              <a:t> and striving to make the knowledge square a </a:t>
            </a:r>
            <a:r>
              <a:rPr lang="de-DE" sz="1400" dirty="0" err="1">
                <a:solidFill>
                  <a:schemeClr val="dk1"/>
                </a:solidFill>
                <a:latin typeface="Arial" panose="020B0604020202020204" pitchFamily="34" charset="0"/>
                <a:ea typeface="Arial"/>
                <a:cs typeface="Arial" panose="020B0604020202020204" pitchFamily="34" charset="0"/>
                <a:sym typeface="Arial"/>
              </a:rPr>
              <a:t>reality</a:t>
            </a:r>
            <a:r>
              <a:rPr lang="de-DE" sz="1400" dirty="0">
                <a:solidFill>
                  <a:schemeClr val="dk1"/>
                </a:solidFill>
                <a:latin typeface="Arial" panose="020B0604020202020204" pitchFamily="34" charset="0"/>
                <a:ea typeface="Arial"/>
                <a:cs typeface="Arial" panose="020B0604020202020204" pitchFamily="34" charset="0"/>
                <a:sym typeface="Arial"/>
              </a:rPr>
              <a:t>.</a:t>
            </a:r>
            <a:endParaRPr sz="1867" dirty="0">
              <a:solidFill>
                <a:schemeClr val="dk1"/>
              </a:solidFill>
              <a:latin typeface="Arial"/>
              <a:ea typeface="Arial"/>
              <a:cs typeface="Arial"/>
              <a:sym typeface="Arial"/>
            </a:endParaRPr>
          </a:p>
        </p:txBody>
      </p:sp>
      <p:sp>
        <p:nvSpPr>
          <p:cNvPr id="442" name="Google Shape;442;p41"/>
          <p:cNvSpPr txBox="1"/>
          <p:nvPr/>
        </p:nvSpPr>
        <p:spPr>
          <a:xfrm>
            <a:off x="3698750" y="1797736"/>
            <a:ext cx="6185479" cy="467439"/>
          </a:xfrm>
          <a:prstGeom prst="rect">
            <a:avLst/>
          </a:prstGeom>
          <a:solidFill>
            <a:srgbClr val="F7DC72"/>
          </a:solidFill>
          <a:ln>
            <a:noFill/>
          </a:ln>
        </p:spPr>
        <p:txBody>
          <a:bodyPr spcFirstLastPara="1" wrap="square" lIns="81633" tIns="40800" rIns="81633" bIns="40800" anchor="t" anchorCtr="0">
            <a:spAutoFit/>
          </a:bodyPr>
          <a:lstStyle/>
          <a:p>
            <a:pPr algn="ctr">
              <a:lnSpc>
                <a:spcPct val="139000"/>
              </a:lnSpc>
            </a:pPr>
            <a:r>
              <a:rPr lang="de-DE" b="1" dirty="0" err="1">
                <a:solidFill>
                  <a:srgbClr val="000000"/>
                </a:solidFill>
                <a:latin typeface="Arial"/>
                <a:ea typeface="Arial"/>
                <a:cs typeface="Arial"/>
                <a:sym typeface="Arial"/>
              </a:rPr>
              <a:t>Objectives</a:t>
            </a:r>
            <a:r>
              <a:rPr lang="de-DE" b="1" dirty="0">
                <a:solidFill>
                  <a:srgbClr val="000000"/>
                </a:solidFill>
                <a:latin typeface="Arial"/>
                <a:ea typeface="Arial"/>
                <a:cs typeface="Arial"/>
                <a:sym typeface="Arial"/>
              </a:rPr>
              <a:t> </a:t>
            </a:r>
            <a:r>
              <a:rPr lang="de-DE" b="1" dirty="0" err="1">
                <a:solidFill>
                  <a:srgbClr val="000000"/>
                </a:solidFill>
                <a:latin typeface="Arial"/>
                <a:ea typeface="Arial"/>
                <a:cs typeface="Arial"/>
                <a:sym typeface="Arial"/>
              </a:rPr>
              <a:t>of</a:t>
            </a:r>
            <a:r>
              <a:rPr lang="de-DE" b="1" dirty="0">
                <a:solidFill>
                  <a:srgbClr val="000000"/>
                </a:solidFill>
                <a:latin typeface="Arial"/>
                <a:ea typeface="Arial"/>
                <a:cs typeface="Arial"/>
                <a:sym typeface="Arial"/>
              </a:rPr>
              <a:t> European </a:t>
            </a:r>
            <a:r>
              <a:rPr lang="de-DE" b="1" dirty="0" err="1">
                <a:solidFill>
                  <a:srgbClr val="000000"/>
                </a:solidFill>
                <a:latin typeface="Arial"/>
                <a:ea typeface="Arial"/>
                <a:cs typeface="Arial"/>
                <a:sym typeface="Arial"/>
              </a:rPr>
              <a:t>Universities</a:t>
            </a:r>
            <a:r>
              <a:rPr lang="de-DE" b="1" dirty="0">
                <a:solidFill>
                  <a:srgbClr val="000000"/>
                </a:solidFill>
                <a:latin typeface="Arial"/>
                <a:ea typeface="Arial"/>
                <a:cs typeface="Arial"/>
                <a:sym typeface="Arial"/>
              </a:rPr>
              <a:t> Alliance</a:t>
            </a:r>
            <a:endParaRPr b="1" dirty="0">
              <a:solidFill>
                <a:srgbClr val="C00000"/>
              </a:solidFill>
              <a:latin typeface="Arial"/>
              <a:ea typeface="Arial"/>
              <a:cs typeface="Arial"/>
              <a:sym typeface="Arial"/>
            </a:endParaRPr>
          </a:p>
        </p:txBody>
      </p:sp>
      <p:sp>
        <p:nvSpPr>
          <p:cNvPr id="444" name="Google Shape;444;p41"/>
          <p:cNvSpPr txBox="1"/>
          <p:nvPr/>
        </p:nvSpPr>
        <p:spPr>
          <a:xfrm>
            <a:off x="714983" y="1017507"/>
            <a:ext cx="10725587" cy="533489"/>
          </a:xfrm>
          <a:prstGeom prst="rect">
            <a:avLst/>
          </a:prstGeom>
          <a:noFill/>
          <a:ln>
            <a:noFill/>
          </a:ln>
        </p:spPr>
        <p:txBody>
          <a:bodyPr spcFirstLastPara="1" wrap="square" lIns="121900" tIns="60933" rIns="121900" bIns="60933" anchor="t" anchorCtr="0">
            <a:spAutoFit/>
          </a:bodyPr>
          <a:lstStyle/>
          <a:p>
            <a:r>
              <a:rPr lang="de-DE" sz="2667" b="1" dirty="0" err="1">
                <a:solidFill>
                  <a:srgbClr val="0070C0"/>
                </a:solidFill>
                <a:latin typeface="Arial"/>
                <a:ea typeface="Arial"/>
                <a:cs typeface="Arial"/>
                <a:sym typeface="Arial"/>
              </a:rPr>
              <a:t>What</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can</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we</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learn</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from</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the</a:t>
            </a:r>
            <a:r>
              <a:rPr lang="de-DE" sz="2667" b="1" dirty="0">
                <a:solidFill>
                  <a:srgbClr val="0070C0"/>
                </a:solidFill>
                <a:latin typeface="Arial"/>
                <a:ea typeface="Arial"/>
                <a:cs typeface="Arial"/>
                <a:sym typeface="Arial"/>
              </a:rPr>
              <a:t> Fiche – European </a:t>
            </a:r>
            <a:r>
              <a:rPr lang="de-DE" sz="2667" b="1" dirty="0" err="1">
                <a:solidFill>
                  <a:srgbClr val="0070C0"/>
                </a:solidFill>
                <a:latin typeface="Arial"/>
                <a:ea typeface="Arial"/>
                <a:cs typeface="Arial"/>
                <a:sym typeface="Arial"/>
              </a:rPr>
              <a:t>Universities</a:t>
            </a:r>
            <a:r>
              <a:rPr lang="de-DE" sz="2667" b="1" dirty="0">
                <a:solidFill>
                  <a:srgbClr val="0070C0"/>
                </a:solidFill>
                <a:latin typeface="Arial"/>
                <a:ea typeface="Arial"/>
                <a:cs typeface="Arial"/>
                <a:sym typeface="Arial"/>
              </a:rPr>
              <a:t> 2022?</a:t>
            </a:r>
            <a:endParaRPr sz="2400" dirty="0"/>
          </a:p>
        </p:txBody>
      </p:sp>
      <p:sp>
        <p:nvSpPr>
          <p:cNvPr id="445" name="Google Shape;445;p41"/>
          <p:cNvSpPr txBox="1">
            <a:spLocks noGrp="1"/>
          </p:cNvSpPr>
          <p:nvPr>
            <p:ph type="sldNum" idx="12"/>
          </p:nvPr>
        </p:nvSpPr>
        <p:spPr>
          <a:xfrm>
            <a:off x="8737600" y="6356351"/>
            <a:ext cx="28448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de-DE"/>
              <a:pPr/>
              <a:t>22</a:t>
            </a:fld>
            <a:endParaRPr/>
          </a:p>
        </p:txBody>
      </p:sp>
      <p:pic>
        <p:nvPicPr>
          <p:cNvPr id="2" name="Grafik 1">
            <a:extLst>
              <a:ext uri="{FF2B5EF4-FFF2-40B4-BE49-F238E27FC236}">
                <a16:creationId xmlns:a16="http://schemas.microsoft.com/office/drawing/2014/main" id="{D4B55C17-6250-E9AD-1883-5895F37828BE}"/>
              </a:ext>
            </a:extLst>
          </p:cNvPr>
          <p:cNvPicPr>
            <a:picLocks noChangeAspect="1"/>
          </p:cNvPicPr>
          <p:nvPr/>
        </p:nvPicPr>
        <p:blipFill>
          <a:blip r:embed="rId3"/>
          <a:stretch>
            <a:fillRect/>
          </a:stretch>
        </p:blipFill>
        <p:spPr>
          <a:xfrm>
            <a:off x="854063" y="2347398"/>
            <a:ext cx="2054530" cy="3548180"/>
          </a:xfrm>
          <a:prstGeom prst="rect">
            <a:avLst/>
          </a:prstGeom>
        </p:spPr>
      </p:pic>
      <p:sp>
        <p:nvSpPr>
          <p:cNvPr id="443" name="Google Shape;443;p41"/>
          <p:cNvSpPr txBox="1">
            <a:spLocks noGrp="1"/>
          </p:cNvSpPr>
          <p:nvPr>
            <p:ph type="title"/>
          </p:nvPr>
        </p:nvSpPr>
        <p:spPr>
          <a:xfrm>
            <a:off x="882729" y="2523366"/>
            <a:ext cx="2025864" cy="1255497"/>
          </a:xfrm>
          <a:prstGeom prst="rect">
            <a:avLst/>
          </a:prstGeom>
          <a:noFill/>
          <a:ln>
            <a:noFill/>
          </a:ln>
        </p:spPr>
        <p:txBody>
          <a:bodyPr spcFirstLastPara="1" wrap="square" lIns="121833" tIns="60900" rIns="121833" bIns="60900" anchor="ctr" anchorCtr="0">
            <a:noAutofit/>
          </a:bodyPr>
          <a:lstStyle/>
          <a:p>
            <a:pPr algn="l"/>
            <a:r>
              <a:rPr lang="de-DE" sz="1800" b="1" dirty="0">
                <a:solidFill>
                  <a:schemeClr val="lt1"/>
                </a:solidFill>
                <a:latin typeface="+mn-lt"/>
              </a:rPr>
              <a:t>Call </a:t>
            </a:r>
            <a:r>
              <a:rPr lang="de-DE" sz="1800" b="1" dirty="0" err="1">
                <a:solidFill>
                  <a:schemeClr val="lt1"/>
                </a:solidFill>
                <a:latin typeface="+mn-lt"/>
              </a:rPr>
              <a:t>Aims</a:t>
            </a:r>
            <a:endParaRPr sz="1800" dirty="0">
              <a:solidFill>
                <a:schemeClr val="lt1"/>
              </a:solidFill>
              <a:latin typeface="+mn-lt"/>
            </a:endParaRPr>
          </a:p>
        </p:txBody>
      </p:sp>
      <p:sp>
        <p:nvSpPr>
          <p:cNvPr id="446" name="Google Shape;446;p41"/>
          <p:cNvSpPr/>
          <p:nvPr/>
        </p:nvSpPr>
        <p:spPr>
          <a:xfrm>
            <a:off x="882729" y="3871416"/>
            <a:ext cx="2025864" cy="984885"/>
          </a:xfrm>
          <a:prstGeom prst="rect">
            <a:avLst/>
          </a:prstGeom>
          <a:noFill/>
          <a:ln>
            <a:noFill/>
          </a:ln>
        </p:spPr>
        <p:txBody>
          <a:bodyPr spcFirstLastPara="1" wrap="square" lIns="121900" tIns="60933" rIns="121900" bIns="60933" anchor="t" anchorCtr="0">
            <a:noAutofit/>
          </a:bodyPr>
          <a:lstStyle/>
          <a:p>
            <a:r>
              <a:rPr lang="de-DE" sz="1200" b="1" i="1" dirty="0">
                <a:solidFill>
                  <a:schemeClr val="lt1"/>
                </a:solidFill>
                <a:ea typeface="Arial"/>
                <a:cs typeface="Arial"/>
                <a:sym typeface="Arial"/>
              </a:rPr>
              <a:t>Erasmus+  </a:t>
            </a:r>
            <a:r>
              <a:rPr lang="de-DE" sz="1200" b="1" i="1" dirty="0" err="1">
                <a:solidFill>
                  <a:schemeClr val="lt1"/>
                </a:solidFill>
                <a:ea typeface="Arial"/>
                <a:cs typeface="Arial"/>
                <a:sym typeface="Arial"/>
              </a:rPr>
              <a:t>Program</a:t>
            </a:r>
            <a:r>
              <a:rPr lang="de-DE" sz="1200" b="1" i="1" dirty="0">
                <a:solidFill>
                  <a:schemeClr val="lt1"/>
                </a:solidFill>
                <a:ea typeface="Arial"/>
                <a:cs typeface="Arial"/>
                <a:sym typeface="Arial"/>
              </a:rPr>
              <a:t> Fiche </a:t>
            </a:r>
            <a:endParaRPr sz="1200" dirty="0"/>
          </a:p>
          <a:p>
            <a:r>
              <a:rPr lang="de-DE" sz="1200" b="1" i="1" dirty="0">
                <a:solidFill>
                  <a:schemeClr val="lt1"/>
                </a:solidFill>
                <a:ea typeface="Arial"/>
                <a:cs typeface="Arial"/>
                <a:sym typeface="Arial"/>
              </a:rPr>
              <a:t>European </a:t>
            </a:r>
            <a:r>
              <a:rPr lang="de-DE" sz="1200" b="1" i="1" dirty="0" err="1">
                <a:solidFill>
                  <a:schemeClr val="lt1"/>
                </a:solidFill>
                <a:ea typeface="Arial"/>
                <a:cs typeface="Arial"/>
                <a:sym typeface="Arial"/>
              </a:rPr>
              <a:t>Universities</a:t>
            </a:r>
            <a:br>
              <a:rPr lang="de-DE" sz="1200" b="1" i="1" dirty="0">
                <a:solidFill>
                  <a:schemeClr val="lt1"/>
                </a:solidFill>
                <a:ea typeface="Arial"/>
                <a:cs typeface="Arial"/>
                <a:sym typeface="Arial"/>
              </a:rPr>
            </a:br>
            <a:r>
              <a:rPr lang="de-DE" sz="1200" b="1" i="1" dirty="0">
                <a:solidFill>
                  <a:schemeClr val="lt1"/>
                </a:solidFill>
                <a:ea typeface="Arial"/>
                <a:cs typeface="Arial"/>
                <a:sym typeface="Arial"/>
              </a:rPr>
              <a:t>30. Nov.2021</a:t>
            </a:r>
            <a:endParaRPr sz="1200" b="1" i="1" dirty="0">
              <a:solidFill>
                <a:schemeClr val="lt1"/>
              </a:solidFill>
              <a:ea typeface="Arial"/>
              <a:cs typeface="Arial"/>
              <a:sym typeface="Arial"/>
            </a:endParaRPr>
          </a:p>
        </p:txBody>
      </p:sp>
      <p:pic>
        <p:nvPicPr>
          <p:cNvPr id="11" name="Google Shape;29;p3" descr="European Universities Initiative - EU-CONEXUS">
            <a:extLst>
              <a:ext uri="{FF2B5EF4-FFF2-40B4-BE49-F238E27FC236}">
                <a16:creationId xmlns:a16="http://schemas.microsoft.com/office/drawing/2014/main" id="{16FA87B3-78DA-DC00-3914-B352EB612D00}"/>
              </a:ext>
            </a:extLst>
          </p:cNvPr>
          <p:cNvPicPr preferRelativeResize="0"/>
          <p:nvPr/>
        </p:nvPicPr>
        <p:blipFill rotWithShape="1">
          <a:blip r:embed="rId4">
            <a:alphaModFix/>
          </a:blip>
          <a:srcRect/>
          <a:stretch/>
        </p:blipFill>
        <p:spPr>
          <a:xfrm>
            <a:off x="10724197" y="4707256"/>
            <a:ext cx="1467803" cy="1533525"/>
          </a:xfrm>
          <a:prstGeom prst="rect">
            <a:avLst/>
          </a:prstGeom>
          <a:noFill/>
          <a:ln>
            <a:noFill/>
          </a:ln>
        </p:spPr>
      </p:pic>
      <p:sp>
        <p:nvSpPr>
          <p:cNvPr id="3" name="Fußzeilenplatzhalter 2">
            <a:extLst>
              <a:ext uri="{FF2B5EF4-FFF2-40B4-BE49-F238E27FC236}">
                <a16:creationId xmlns:a16="http://schemas.microsoft.com/office/drawing/2014/main" id="{D5C247CD-106A-462F-B2D4-E40D130AEC2B}"/>
              </a:ext>
            </a:extLst>
          </p:cNvPr>
          <p:cNvSpPr>
            <a:spLocks noGrp="1"/>
          </p:cNvSpPr>
          <p:nvPr>
            <p:ph type="ftr" idx="11"/>
          </p:nvPr>
        </p:nvSpPr>
        <p:spPr>
          <a:xfrm>
            <a:off x="3698749" y="6356351"/>
            <a:ext cx="6281273" cy="365125"/>
          </a:xfrm>
        </p:spPr>
        <p:txBody>
          <a:bodyPr/>
          <a:lstStyle/>
          <a:p>
            <a:r>
              <a:rPr lang="de-AT" dirty="0"/>
              <a:t>© maja.dragan@fh-joanneum.at , hagen.hochrinner@fh-joanneum.at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3784245" y="6337688"/>
            <a:ext cx="6200596" cy="365125"/>
          </a:xfrm>
        </p:spPr>
        <p:txBody>
          <a:bodyPr/>
          <a:lstStyle/>
          <a:p>
            <a:pPr algn="l" rtl="0"/>
            <a:r>
              <a:rPr lang="de-DE" dirty="0"/>
              <a:t>© maja.dragan@fh-joanneum.at , hagen.hochrinner@fh-joanneum.at</a:t>
            </a: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274578"/>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de-DE" dirty="0">
                <a:latin typeface="+mn-lt"/>
              </a:rPr>
              <a:t>European </a:t>
            </a:r>
            <a:r>
              <a:rPr lang="de-DE" dirty="0" err="1">
                <a:latin typeface="+mn-lt"/>
              </a:rPr>
              <a:t>Universities</a:t>
            </a:r>
            <a:endParaRPr lang="de-AT" dirty="0">
              <a:latin typeface="+mn-lt"/>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23</a:t>
            </a:fld>
            <a:endParaRPr lang="de-DE" dirty="0"/>
          </a:p>
        </p:txBody>
      </p:sp>
      <p:pic>
        <p:nvPicPr>
          <p:cNvPr id="13" name="Google Shape;29;p3" descr="European Universities Initiative - EU-CONEXUS">
            <a:extLst>
              <a:ext uri="{FF2B5EF4-FFF2-40B4-BE49-F238E27FC236}">
                <a16:creationId xmlns:a16="http://schemas.microsoft.com/office/drawing/2014/main" id="{CD50074F-654E-DC4A-15EE-0D4AAC6F7E8A}"/>
              </a:ext>
            </a:extLst>
          </p:cNvPr>
          <p:cNvPicPr preferRelativeResize="0"/>
          <p:nvPr/>
        </p:nvPicPr>
        <p:blipFill rotWithShape="1">
          <a:blip r:embed="rId2">
            <a:alphaModFix/>
          </a:blip>
          <a:srcRect/>
          <a:stretch/>
        </p:blipFill>
        <p:spPr>
          <a:xfrm>
            <a:off x="10724197" y="4707256"/>
            <a:ext cx="1467803" cy="1533525"/>
          </a:xfrm>
          <a:prstGeom prst="rect">
            <a:avLst/>
          </a:prstGeom>
          <a:noFill/>
          <a:ln>
            <a:noFill/>
          </a:ln>
        </p:spPr>
      </p:pic>
      <p:sp>
        <p:nvSpPr>
          <p:cNvPr id="10" name="Google Shape;426;p40">
            <a:extLst>
              <a:ext uri="{FF2B5EF4-FFF2-40B4-BE49-F238E27FC236}">
                <a16:creationId xmlns:a16="http://schemas.microsoft.com/office/drawing/2014/main" id="{248D20AD-781E-0732-598E-F4CE50E4535E}"/>
              </a:ext>
            </a:extLst>
          </p:cNvPr>
          <p:cNvSpPr/>
          <p:nvPr/>
        </p:nvSpPr>
        <p:spPr>
          <a:xfrm>
            <a:off x="3784245" y="2709786"/>
            <a:ext cx="6200596" cy="2120211"/>
          </a:xfrm>
          <a:custGeom>
            <a:avLst/>
            <a:gdLst/>
            <a:ahLst/>
            <a:cxnLst/>
            <a:rect l="l" t="t" r="r" b="b"/>
            <a:pathLst>
              <a:path w="1561863" h="7505172" extrusionOk="0">
                <a:moveTo>
                  <a:pt x="1561863" y="1250890"/>
                </a:moveTo>
                <a:lnTo>
                  <a:pt x="1561863" y="6254282"/>
                </a:lnTo>
                <a:cubicBezTo>
                  <a:pt x="1561863" y="6945130"/>
                  <a:pt x="1537609" y="7505170"/>
                  <a:pt x="1507690" y="7505170"/>
                </a:cubicBezTo>
                <a:lnTo>
                  <a:pt x="0" y="7505170"/>
                </a:lnTo>
                <a:lnTo>
                  <a:pt x="0" y="7505170"/>
                </a:lnTo>
                <a:lnTo>
                  <a:pt x="0" y="2"/>
                </a:lnTo>
                <a:lnTo>
                  <a:pt x="0" y="2"/>
                </a:lnTo>
                <a:lnTo>
                  <a:pt x="1507690" y="2"/>
                </a:lnTo>
                <a:cubicBezTo>
                  <a:pt x="1537609" y="2"/>
                  <a:pt x="1561863" y="560042"/>
                  <a:pt x="1561863" y="1250890"/>
                </a:cubicBezTo>
                <a:close/>
              </a:path>
            </a:pathLst>
          </a:custGeom>
          <a:solidFill>
            <a:schemeClr val="lt1">
              <a:alpha val="89803"/>
            </a:schemeClr>
          </a:solidFill>
          <a:ln w="25400" cap="flat" cmpd="sng">
            <a:solidFill>
              <a:srgbClr val="11A7A1"/>
            </a:solidFill>
            <a:prstDash val="solid"/>
            <a:round/>
            <a:headEnd type="none" w="sm" len="sm"/>
            <a:tailEnd type="none" w="sm" len="sm"/>
          </a:ln>
        </p:spPr>
        <p:txBody>
          <a:bodyPr spcFirstLastPara="1" wrap="square" lIns="74650" tIns="63825" rIns="63825" bIns="63825" anchor="ctr" anchorCtr="0">
            <a:noAutofit/>
          </a:bodyPr>
          <a:lstStyle/>
          <a:p>
            <a:pPr marL="285750" marR="0" lvl="1" indent="-285750" algn="l" rtl="0">
              <a:lnSpc>
                <a:spcPct val="90000"/>
              </a:lnSpc>
              <a:spcBef>
                <a:spcPts val="0"/>
              </a:spcBef>
              <a:spcAft>
                <a:spcPts val="0"/>
              </a:spcAft>
              <a:buClr>
                <a:srgbClr val="000000"/>
              </a:buClr>
              <a:buSzPts val="1400"/>
              <a:buFont typeface="Noto Sans Symbols"/>
              <a:buChar char="⮚"/>
            </a:pPr>
            <a:r>
              <a:rPr lang="de-DE" sz="1400" b="0" i="0" u="none" strike="noStrike" cap="none" dirty="0" err="1">
                <a:solidFill>
                  <a:schemeClr val="dk1"/>
                </a:solidFill>
                <a:latin typeface="Arial"/>
                <a:ea typeface="Arial"/>
                <a:cs typeface="Arial"/>
                <a:sym typeface="Arial"/>
              </a:rPr>
              <a:t>Achieving</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the</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ambitious</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vision</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of</a:t>
            </a:r>
            <a:r>
              <a:rPr lang="de-DE" sz="1400" b="0" i="0" u="none" strike="noStrike" cap="none" dirty="0">
                <a:solidFill>
                  <a:schemeClr val="dk1"/>
                </a:solidFill>
                <a:latin typeface="Arial"/>
                <a:ea typeface="Arial"/>
                <a:cs typeface="Arial"/>
                <a:sym typeface="Arial"/>
              </a:rPr>
              <a:t> an </a:t>
            </a:r>
            <a:r>
              <a:rPr lang="de-DE" sz="1400" b="1" i="0" u="none" strike="noStrike" cap="none" dirty="0">
                <a:solidFill>
                  <a:schemeClr val="dk1"/>
                </a:solidFill>
                <a:latin typeface="Arial"/>
                <a:ea typeface="Arial"/>
                <a:cs typeface="Arial"/>
                <a:sym typeface="Arial"/>
              </a:rPr>
              <a:t>innovative, </a:t>
            </a:r>
            <a:r>
              <a:rPr lang="de-DE" sz="1400" b="1" i="0" u="none" strike="noStrike" cap="none" dirty="0" err="1">
                <a:solidFill>
                  <a:schemeClr val="dk1"/>
                </a:solidFill>
                <a:latin typeface="Arial"/>
                <a:ea typeface="Arial"/>
                <a:cs typeface="Arial"/>
                <a:sym typeface="Arial"/>
              </a:rPr>
              <a:t>globally</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competitive</a:t>
            </a:r>
            <a:r>
              <a:rPr lang="de-DE" sz="1400" b="1" i="0" u="none" strike="noStrike" cap="none" dirty="0">
                <a:solidFill>
                  <a:schemeClr val="dk1"/>
                </a:solidFill>
                <a:latin typeface="Arial"/>
                <a:ea typeface="Arial"/>
                <a:cs typeface="Arial"/>
                <a:sym typeface="Arial"/>
              </a:rPr>
              <a:t> </a:t>
            </a:r>
            <a:r>
              <a:rPr lang="de-DE" sz="1400" b="0" i="0" u="none" strike="noStrike" cap="none" dirty="0">
                <a:solidFill>
                  <a:schemeClr val="dk1"/>
                </a:solidFill>
                <a:latin typeface="Arial"/>
                <a:ea typeface="Arial"/>
                <a:cs typeface="Arial"/>
                <a:sym typeface="Arial"/>
              </a:rPr>
              <a:t>and </a:t>
            </a:r>
            <a:r>
              <a:rPr lang="de-DE" sz="1400" b="1" i="0" u="none" strike="noStrike" cap="none" dirty="0" err="1">
                <a:solidFill>
                  <a:schemeClr val="dk1"/>
                </a:solidFill>
                <a:latin typeface="Arial"/>
                <a:ea typeface="Arial"/>
                <a:cs typeface="Arial"/>
                <a:sym typeface="Arial"/>
              </a:rPr>
              <a:t>attractive</a:t>
            </a:r>
            <a:r>
              <a:rPr lang="de-DE" sz="1400" b="0" i="0" u="none" strike="noStrike" cap="none" dirty="0">
                <a:solidFill>
                  <a:schemeClr val="dk1"/>
                </a:solidFill>
                <a:latin typeface="Arial"/>
                <a:ea typeface="Arial"/>
                <a:cs typeface="Arial"/>
                <a:sym typeface="Arial"/>
              </a:rPr>
              <a:t> European Education Area </a:t>
            </a:r>
            <a:r>
              <a:rPr lang="de-DE" sz="1400" b="0" i="0" u="none" strike="noStrike" cap="none" dirty="0" err="1">
                <a:solidFill>
                  <a:schemeClr val="dk1"/>
                </a:solidFill>
                <a:latin typeface="Arial"/>
                <a:ea typeface="Arial"/>
                <a:cs typeface="Arial"/>
                <a:sym typeface="Arial"/>
              </a:rPr>
              <a:t>by</a:t>
            </a:r>
            <a:r>
              <a:rPr lang="de-DE" sz="1400" b="0" i="0" u="none" strike="noStrike" cap="none" dirty="0">
                <a:solidFill>
                  <a:schemeClr val="dk1"/>
                </a:solidFill>
                <a:latin typeface="Arial"/>
                <a:ea typeface="Arial"/>
                <a:cs typeface="Arial"/>
                <a:sym typeface="Arial"/>
              </a:rPr>
              <a:t> 2025 </a:t>
            </a:r>
            <a:endParaRPr sz="1400" b="0" i="0" u="none" strike="noStrike" cap="none" dirty="0">
              <a:solidFill>
                <a:schemeClr val="dk1"/>
              </a:solidFill>
              <a:latin typeface="Arial"/>
              <a:ea typeface="Arial"/>
              <a:cs typeface="Arial"/>
              <a:sym typeface="Arial"/>
            </a:endParaRPr>
          </a:p>
          <a:p>
            <a:pPr marL="285750" marR="0" lvl="1" indent="-190500" algn="l" rtl="0">
              <a:lnSpc>
                <a:spcPct val="90000"/>
              </a:lnSpc>
              <a:spcBef>
                <a:spcPts val="210"/>
              </a:spcBef>
              <a:spcAft>
                <a:spcPts val="0"/>
              </a:spcAft>
              <a:buClr>
                <a:srgbClr val="000000"/>
              </a:buClr>
              <a:buSzPts val="1500"/>
              <a:buFont typeface="Noto Sans Symbols"/>
              <a:buNone/>
            </a:pPr>
            <a:endParaRPr sz="1500" b="0" i="0" u="none" strike="noStrike" cap="none" dirty="0">
              <a:solidFill>
                <a:srgbClr val="FF0000"/>
              </a:solidFill>
              <a:latin typeface="Arial"/>
              <a:ea typeface="Arial"/>
              <a:cs typeface="Arial"/>
              <a:sym typeface="Arial"/>
            </a:endParaRPr>
          </a:p>
          <a:p>
            <a:pPr marL="285750" marR="0" lvl="1" indent="-285750" algn="l" rtl="0">
              <a:lnSpc>
                <a:spcPct val="90000"/>
              </a:lnSpc>
              <a:spcBef>
                <a:spcPts val="225"/>
              </a:spcBef>
              <a:spcAft>
                <a:spcPts val="0"/>
              </a:spcAft>
              <a:buClr>
                <a:srgbClr val="000000"/>
              </a:buClr>
              <a:buSzPts val="1400"/>
              <a:buFont typeface="Noto Sans Symbols"/>
              <a:buChar char="⮚"/>
            </a:pPr>
            <a:r>
              <a:rPr lang="de-DE" sz="1400" b="1" i="0" u="none" strike="noStrike" cap="none" dirty="0" err="1">
                <a:solidFill>
                  <a:schemeClr val="dk1"/>
                </a:solidFill>
                <a:latin typeface="Arial"/>
                <a:ea typeface="Arial"/>
                <a:cs typeface="Arial"/>
                <a:sym typeface="Arial"/>
              </a:rPr>
              <a:t>Transforming</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the</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institutional</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cooperation</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between</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higher</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education</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institutions</a:t>
            </a:r>
            <a:r>
              <a:rPr lang="de-DE" sz="1400" b="0" i="0" u="none" strike="noStrike" cap="none" dirty="0">
                <a:solidFill>
                  <a:schemeClr val="dk1"/>
                </a:solidFill>
                <a:latin typeface="Arial"/>
                <a:ea typeface="Arial"/>
                <a:cs typeface="Arial"/>
                <a:sym typeface="Arial"/>
              </a:rPr>
              <a:t> and bring </a:t>
            </a:r>
            <a:r>
              <a:rPr lang="de-DE" sz="1400" b="0" i="0" u="none" strike="noStrike" cap="none" dirty="0" err="1">
                <a:solidFill>
                  <a:schemeClr val="dk1"/>
                </a:solidFill>
                <a:latin typeface="Arial"/>
                <a:ea typeface="Arial"/>
                <a:cs typeface="Arial"/>
                <a:sym typeface="Arial"/>
              </a:rPr>
              <a:t>it</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to</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the</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next</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level</a:t>
            </a:r>
            <a:r>
              <a:rPr lang="de-DE" sz="1400" b="0"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a:p>
            <a:pPr marL="285750" marR="0" lvl="1" indent="-196850" algn="l" rtl="0">
              <a:lnSpc>
                <a:spcPct val="90000"/>
              </a:lnSpc>
              <a:spcBef>
                <a:spcPts val="210"/>
              </a:spcBef>
              <a:spcAft>
                <a:spcPts val="0"/>
              </a:spcAft>
              <a:buClr>
                <a:srgbClr val="000000"/>
              </a:buClr>
              <a:buSzPts val="1400"/>
              <a:buFont typeface="Noto Sans Symbols"/>
              <a:buNone/>
            </a:pPr>
            <a:endParaRPr sz="1400" b="0" i="0" u="none" strike="noStrike" cap="none" dirty="0">
              <a:solidFill>
                <a:schemeClr val="dk1"/>
              </a:solidFill>
              <a:latin typeface="Arial"/>
              <a:ea typeface="Arial"/>
              <a:cs typeface="Arial"/>
              <a:sym typeface="Arial"/>
            </a:endParaRPr>
          </a:p>
          <a:p>
            <a:pPr marL="285750" marR="0" lvl="2" indent="-285750" algn="l" rtl="0">
              <a:lnSpc>
                <a:spcPct val="90000"/>
              </a:lnSpc>
              <a:spcBef>
                <a:spcPts val="210"/>
              </a:spcBef>
              <a:spcAft>
                <a:spcPts val="0"/>
              </a:spcAft>
              <a:buClr>
                <a:srgbClr val="000000"/>
              </a:buClr>
              <a:buSzPts val="1400"/>
              <a:buFont typeface="Noto Sans Symbols"/>
              <a:buChar char="⮚"/>
            </a:pPr>
            <a:r>
              <a:rPr lang="de-DE" sz="1400" b="0" i="0" u="none" strike="noStrike" cap="none" dirty="0" err="1">
                <a:solidFill>
                  <a:schemeClr val="dk1"/>
                </a:solidFill>
                <a:latin typeface="Arial"/>
                <a:ea typeface="Arial"/>
                <a:cs typeface="Arial"/>
                <a:sym typeface="Arial"/>
              </a:rPr>
              <a:t>It</a:t>
            </a:r>
            <a:r>
              <a:rPr lang="de-DE" sz="1400" b="0" i="0" u="none" strike="noStrike" cap="none" dirty="0">
                <a:solidFill>
                  <a:schemeClr val="dk1"/>
                </a:solidFill>
                <a:latin typeface="Arial"/>
                <a:ea typeface="Arial"/>
                <a:cs typeface="Arial"/>
                <a:sym typeface="Arial"/>
              </a:rPr>
              <a:t> </a:t>
            </a:r>
            <a:r>
              <a:rPr lang="de-DE" sz="1400" b="0" i="0" u="none" strike="noStrike" cap="none" dirty="0" err="1">
                <a:solidFill>
                  <a:schemeClr val="dk1"/>
                </a:solidFill>
                <a:latin typeface="Arial"/>
                <a:ea typeface="Arial"/>
                <a:cs typeface="Arial"/>
                <a:sym typeface="Arial"/>
              </a:rPr>
              <a:t>mobilises</a:t>
            </a:r>
            <a:r>
              <a:rPr lang="de-DE" sz="1400" b="0" i="0" u="none" strike="noStrike" cap="none" dirty="0">
                <a:solidFill>
                  <a:schemeClr val="dk1"/>
                </a:solidFill>
                <a:latin typeface="Arial"/>
                <a:ea typeface="Arial"/>
                <a:cs typeface="Arial"/>
                <a:sym typeface="Arial"/>
              </a:rPr>
              <a:t> </a:t>
            </a:r>
            <a:r>
              <a:rPr lang="de-DE" sz="1400" b="1" i="0" u="none" strike="noStrike" cap="none" dirty="0">
                <a:solidFill>
                  <a:schemeClr val="dk1"/>
                </a:solidFill>
                <a:latin typeface="Arial"/>
                <a:ea typeface="Arial"/>
                <a:cs typeface="Arial"/>
                <a:sym typeface="Arial"/>
              </a:rPr>
              <a:t>all </a:t>
            </a:r>
            <a:r>
              <a:rPr lang="de-DE" sz="1400" b="1" i="0" u="none" strike="noStrike" cap="none" dirty="0" err="1">
                <a:solidFill>
                  <a:schemeClr val="dk1"/>
                </a:solidFill>
                <a:latin typeface="Arial"/>
                <a:ea typeface="Arial"/>
                <a:cs typeface="Arial"/>
                <a:sym typeface="Arial"/>
              </a:rPr>
              <a:t>four</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missions</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of</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higher</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education</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institutions</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education</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research</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innovation</a:t>
            </a:r>
            <a:r>
              <a:rPr lang="de-DE" sz="1400" b="1" i="0" u="none" strike="noStrike" cap="none" dirty="0">
                <a:solidFill>
                  <a:schemeClr val="dk1"/>
                </a:solidFill>
                <a:latin typeface="Arial"/>
                <a:ea typeface="Arial"/>
                <a:cs typeface="Arial"/>
                <a:sym typeface="Arial"/>
              </a:rPr>
              <a:t> and </a:t>
            </a:r>
            <a:r>
              <a:rPr lang="de-DE" sz="1400" b="1" i="0" u="none" strike="noStrike" cap="none" dirty="0" err="1">
                <a:solidFill>
                  <a:schemeClr val="dk1"/>
                </a:solidFill>
                <a:latin typeface="Arial"/>
                <a:ea typeface="Arial"/>
                <a:cs typeface="Arial"/>
                <a:sym typeface="Arial"/>
              </a:rPr>
              <a:t>service</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to</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society</a:t>
            </a:r>
            <a:r>
              <a:rPr lang="de-DE" sz="1400" b="1" i="0" u="none" strike="noStrike" cap="none" dirty="0">
                <a:solidFill>
                  <a:schemeClr val="dk1"/>
                </a:solidFill>
                <a:latin typeface="Arial"/>
                <a:ea typeface="Arial"/>
                <a:cs typeface="Arial"/>
                <a:sym typeface="Arial"/>
              </a:rPr>
              <a:t> </a:t>
            </a:r>
            <a:endParaRPr sz="1400" b="0" i="0" u="none" strike="noStrike" cap="none" dirty="0">
              <a:solidFill>
                <a:schemeClr val="dk1"/>
              </a:solidFill>
              <a:latin typeface="Arial"/>
              <a:ea typeface="Arial"/>
              <a:cs typeface="Arial"/>
              <a:sym typeface="Arial"/>
            </a:endParaRPr>
          </a:p>
        </p:txBody>
      </p:sp>
      <p:pic>
        <p:nvPicPr>
          <p:cNvPr id="14" name="Google Shape;427;p40" descr="Slika, ki vsebuje besede riba, letenje, ploskev&#10;&#10;Opis, ustvarjen z zelo visoko stopnjo zanesljivosti.">
            <a:extLst>
              <a:ext uri="{FF2B5EF4-FFF2-40B4-BE49-F238E27FC236}">
                <a16:creationId xmlns:a16="http://schemas.microsoft.com/office/drawing/2014/main" id="{1F1DB4CB-CACA-D096-C4CA-E0DE4A97130D}"/>
              </a:ext>
            </a:extLst>
          </p:cNvPr>
          <p:cNvPicPr preferRelativeResize="0"/>
          <p:nvPr/>
        </p:nvPicPr>
        <p:blipFill rotWithShape="1">
          <a:blip r:embed="rId3">
            <a:alphaModFix/>
          </a:blip>
          <a:srcRect/>
          <a:stretch/>
        </p:blipFill>
        <p:spPr>
          <a:xfrm>
            <a:off x="981512" y="2120150"/>
            <a:ext cx="2224969" cy="3693365"/>
          </a:xfrm>
          <a:prstGeom prst="rect">
            <a:avLst/>
          </a:prstGeom>
          <a:noFill/>
          <a:ln>
            <a:noFill/>
          </a:ln>
        </p:spPr>
      </p:pic>
      <p:sp>
        <p:nvSpPr>
          <p:cNvPr id="15" name="Google Shape;429;p40">
            <a:extLst>
              <a:ext uri="{FF2B5EF4-FFF2-40B4-BE49-F238E27FC236}">
                <a16:creationId xmlns:a16="http://schemas.microsoft.com/office/drawing/2014/main" id="{9BD0C5EA-9805-47C6-3C97-7DE4C9D514D8}"/>
              </a:ext>
            </a:extLst>
          </p:cNvPr>
          <p:cNvSpPr txBox="1"/>
          <p:nvPr/>
        </p:nvSpPr>
        <p:spPr>
          <a:xfrm>
            <a:off x="3784257" y="2121188"/>
            <a:ext cx="5777305" cy="407313"/>
          </a:xfrm>
          <a:prstGeom prst="rect">
            <a:avLst/>
          </a:prstGeom>
          <a:solidFill>
            <a:srgbClr val="F7DC72"/>
          </a:solidFill>
          <a:ln>
            <a:noFill/>
          </a:ln>
        </p:spPr>
        <p:txBody>
          <a:bodyPr spcFirstLastPara="1" wrap="square" lIns="61225" tIns="30600" rIns="61225" bIns="30600" anchor="t" anchorCtr="0">
            <a:spAutoFit/>
          </a:bodyPr>
          <a:lstStyle/>
          <a:p>
            <a:pPr marL="0" marR="0" lvl="0" indent="0" algn="ctr" rtl="0">
              <a:lnSpc>
                <a:spcPct val="139000"/>
              </a:lnSpc>
              <a:spcBef>
                <a:spcPts val="0"/>
              </a:spcBef>
              <a:spcAft>
                <a:spcPts val="0"/>
              </a:spcAft>
              <a:buNone/>
            </a:pPr>
            <a:r>
              <a:rPr lang="de-DE" sz="1800" b="1" i="0" u="none" strike="noStrike" cap="none" dirty="0" err="1">
                <a:solidFill>
                  <a:srgbClr val="000000"/>
                </a:solidFill>
                <a:latin typeface="Arial"/>
                <a:ea typeface="Arial"/>
                <a:cs typeface="Arial"/>
                <a:sym typeface="Arial"/>
              </a:rPr>
              <a:t>Objectives</a:t>
            </a:r>
            <a:r>
              <a:rPr lang="de-DE" sz="1800" b="1" i="0" u="none" strike="noStrike" cap="none" dirty="0">
                <a:solidFill>
                  <a:srgbClr val="000000"/>
                </a:solidFill>
                <a:latin typeface="Arial"/>
                <a:ea typeface="Arial"/>
                <a:cs typeface="Arial"/>
                <a:sym typeface="Arial"/>
              </a:rPr>
              <a:t> </a:t>
            </a:r>
            <a:r>
              <a:rPr lang="de-DE" sz="1800" b="1" i="0" u="none" strike="noStrike" cap="none" dirty="0" err="1">
                <a:solidFill>
                  <a:srgbClr val="000000"/>
                </a:solidFill>
                <a:latin typeface="Arial"/>
                <a:ea typeface="Arial"/>
                <a:cs typeface="Arial"/>
                <a:sym typeface="Arial"/>
              </a:rPr>
              <a:t>of</a:t>
            </a:r>
            <a:r>
              <a:rPr lang="de-DE" sz="1800" b="1" i="0" u="none" strike="noStrike" cap="none" dirty="0">
                <a:solidFill>
                  <a:srgbClr val="000000"/>
                </a:solidFill>
                <a:latin typeface="Arial"/>
                <a:ea typeface="Arial"/>
                <a:cs typeface="Arial"/>
                <a:sym typeface="Arial"/>
              </a:rPr>
              <a:t> European </a:t>
            </a:r>
            <a:r>
              <a:rPr lang="de-DE" sz="1800" b="1" i="0" u="none" strike="noStrike" cap="none" dirty="0" err="1">
                <a:solidFill>
                  <a:srgbClr val="000000"/>
                </a:solidFill>
                <a:latin typeface="Arial"/>
                <a:ea typeface="Arial"/>
                <a:cs typeface="Arial"/>
                <a:sym typeface="Arial"/>
              </a:rPr>
              <a:t>Universities</a:t>
            </a:r>
            <a:r>
              <a:rPr lang="de-DE" sz="1800" b="1" i="0" u="none" strike="noStrike" cap="none" dirty="0">
                <a:solidFill>
                  <a:srgbClr val="000000"/>
                </a:solidFill>
                <a:latin typeface="Arial"/>
                <a:ea typeface="Arial"/>
                <a:cs typeface="Arial"/>
                <a:sym typeface="Arial"/>
              </a:rPr>
              <a:t> Alliance</a:t>
            </a:r>
            <a:endParaRPr sz="1800" b="1" i="0" u="none" strike="noStrike" cap="none" dirty="0">
              <a:solidFill>
                <a:srgbClr val="C00000"/>
              </a:solidFill>
              <a:latin typeface="Arial"/>
              <a:ea typeface="Arial"/>
              <a:cs typeface="Arial"/>
              <a:sym typeface="Arial"/>
            </a:endParaRPr>
          </a:p>
        </p:txBody>
      </p:sp>
      <p:sp>
        <p:nvSpPr>
          <p:cNvPr id="16" name="Google Shape;433;p40">
            <a:extLst>
              <a:ext uri="{FF2B5EF4-FFF2-40B4-BE49-F238E27FC236}">
                <a16:creationId xmlns:a16="http://schemas.microsoft.com/office/drawing/2014/main" id="{5EAA807C-82D1-6516-3718-AE1F4C526EED}"/>
              </a:ext>
            </a:extLst>
          </p:cNvPr>
          <p:cNvSpPr txBox="1"/>
          <p:nvPr/>
        </p:nvSpPr>
        <p:spPr>
          <a:xfrm>
            <a:off x="3784245" y="4954336"/>
            <a:ext cx="6200596" cy="859179"/>
          </a:xfrm>
          <a:prstGeom prst="rect">
            <a:avLst/>
          </a:prstGeom>
          <a:solidFill>
            <a:srgbClr val="11A7A1"/>
          </a:solidFill>
          <a:ln>
            <a:noFill/>
          </a:ln>
        </p:spPr>
        <p:txBody>
          <a:bodyPr spcFirstLastPara="1" wrap="square" lIns="91425" tIns="91425" rIns="91425" bIns="91425" anchor="t" anchorCtr="0">
            <a:spAutoFit/>
          </a:bodyPr>
          <a:lstStyle/>
          <a:p>
            <a:pPr marL="285750" lvl="1" indent="-190500" algn="ctr" rtl="0">
              <a:lnSpc>
                <a:spcPct val="90000"/>
              </a:lnSpc>
              <a:spcBef>
                <a:spcPts val="210"/>
              </a:spcBef>
              <a:spcAft>
                <a:spcPts val="0"/>
              </a:spcAft>
              <a:buNone/>
            </a:pPr>
            <a:r>
              <a:rPr lang="de-DE" sz="1500" b="1" dirty="0">
                <a:solidFill>
                  <a:schemeClr val="lt1"/>
                </a:solidFill>
              </a:rPr>
              <a:t>EU4DUAL</a:t>
            </a:r>
            <a:r>
              <a:rPr lang="de-DE" sz="1500" dirty="0">
                <a:solidFill>
                  <a:schemeClr val="lt1"/>
                </a:solidFill>
              </a:rPr>
              <a:t> </a:t>
            </a:r>
            <a:endParaRPr sz="1500" dirty="0">
              <a:solidFill>
                <a:schemeClr val="lt1"/>
              </a:solidFill>
            </a:endParaRPr>
          </a:p>
          <a:p>
            <a:pPr marL="179999" lvl="1" indent="0" algn="ctr" rtl="0">
              <a:lnSpc>
                <a:spcPct val="90000"/>
              </a:lnSpc>
              <a:spcBef>
                <a:spcPts val="210"/>
              </a:spcBef>
              <a:spcAft>
                <a:spcPts val="0"/>
              </a:spcAft>
              <a:buNone/>
            </a:pPr>
            <a:r>
              <a:rPr lang="de-DE" sz="1500" dirty="0" err="1">
                <a:solidFill>
                  <a:schemeClr val="lt1"/>
                </a:solidFill>
              </a:rPr>
              <a:t>worldwide</a:t>
            </a:r>
            <a:r>
              <a:rPr lang="de-DE" sz="1500" dirty="0">
                <a:solidFill>
                  <a:schemeClr val="lt1"/>
                </a:solidFill>
              </a:rPr>
              <a:t> benchmark </a:t>
            </a:r>
            <a:r>
              <a:rPr lang="de-DE" sz="1500" dirty="0" err="1">
                <a:solidFill>
                  <a:schemeClr val="lt1"/>
                </a:solidFill>
              </a:rPr>
              <a:t>alliance</a:t>
            </a:r>
            <a:r>
              <a:rPr lang="de-DE" sz="1500" dirty="0">
                <a:solidFill>
                  <a:schemeClr val="lt1"/>
                </a:solidFill>
              </a:rPr>
              <a:t> on </a:t>
            </a:r>
            <a:r>
              <a:rPr lang="de-DE" sz="1500" dirty="0" err="1">
                <a:solidFill>
                  <a:schemeClr val="lt1"/>
                </a:solidFill>
              </a:rPr>
              <a:t>cooperative</a:t>
            </a:r>
            <a:r>
              <a:rPr lang="de-DE" sz="1500" dirty="0">
                <a:solidFill>
                  <a:schemeClr val="lt1"/>
                </a:solidFill>
              </a:rPr>
              <a:t> </a:t>
            </a:r>
            <a:r>
              <a:rPr lang="de-DE" sz="1500" dirty="0" err="1">
                <a:solidFill>
                  <a:schemeClr val="lt1"/>
                </a:solidFill>
              </a:rPr>
              <a:t>education</a:t>
            </a:r>
            <a:r>
              <a:rPr lang="de-DE" sz="1500" dirty="0">
                <a:solidFill>
                  <a:schemeClr val="lt1"/>
                </a:solidFill>
              </a:rPr>
              <a:t>, </a:t>
            </a:r>
            <a:r>
              <a:rPr lang="de-DE" sz="1500" dirty="0" err="1">
                <a:solidFill>
                  <a:schemeClr val="lt1"/>
                </a:solidFill>
              </a:rPr>
              <a:t>cooperative</a:t>
            </a:r>
            <a:r>
              <a:rPr lang="de-DE" sz="1500" dirty="0">
                <a:solidFill>
                  <a:schemeClr val="lt1"/>
                </a:solidFill>
              </a:rPr>
              <a:t> </a:t>
            </a:r>
            <a:r>
              <a:rPr lang="de-DE" sz="1500" dirty="0" err="1">
                <a:solidFill>
                  <a:schemeClr val="lt1"/>
                </a:solidFill>
              </a:rPr>
              <a:t>research</a:t>
            </a:r>
            <a:r>
              <a:rPr lang="de-DE" sz="1500" dirty="0">
                <a:solidFill>
                  <a:schemeClr val="lt1"/>
                </a:solidFill>
              </a:rPr>
              <a:t> &amp; </a:t>
            </a:r>
            <a:r>
              <a:rPr lang="de-DE" sz="1500" dirty="0" err="1">
                <a:solidFill>
                  <a:schemeClr val="lt1"/>
                </a:solidFill>
              </a:rPr>
              <a:t>innovation</a:t>
            </a:r>
            <a:r>
              <a:rPr lang="de-DE" sz="1500" dirty="0">
                <a:solidFill>
                  <a:schemeClr val="lt1"/>
                </a:solidFill>
              </a:rPr>
              <a:t> and </a:t>
            </a:r>
            <a:r>
              <a:rPr lang="de-DE" sz="1500" dirty="0" err="1">
                <a:solidFill>
                  <a:schemeClr val="lt1"/>
                </a:solidFill>
              </a:rPr>
              <a:t>cooperative</a:t>
            </a:r>
            <a:r>
              <a:rPr lang="de-DE" sz="1500" dirty="0">
                <a:solidFill>
                  <a:schemeClr val="lt1"/>
                </a:solidFill>
              </a:rPr>
              <a:t> </a:t>
            </a:r>
            <a:r>
              <a:rPr lang="de-DE" sz="1500" dirty="0" err="1">
                <a:solidFill>
                  <a:schemeClr val="lt1"/>
                </a:solidFill>
              </a:rPr>
              <a:t>entrepreneurship</a:t>
            </a:r>
            <a:endParaRPr dirty="0">
              <a:solidFill>
                <a:schemeClr val="lt1"/>
              </a:solidFill>
            </a:endParaRPr>
          </a:p>
        </p:txBody>
      </p:sp>
      <p:sp>
        <p:nvSpPr>
          <p:cNvPr id="17" name="Google Shape;428;p40">
            <a:extLst>
              <a:ext uri="{FF2B5EF4-FFF2-40B4-BE49-F238E27FC236}">
                <a16:creationId xmlns:a16="http://schemas.microsoft.com/office/drawing/2014/main" id="{B3320131-1268-0CB5-9CCA-AD684CF44FD8}"/>
              </a:ext>
            </a:extLst>
          </p:cNvPr>
          <p:cNvSpPr/>
          <p:nvPr/>
        </p:nvSpPr>
        <p:spPr>
          <a:xfrm>
            <a:off x="1324018" y="4264283"/>
            <a:ext cx="1821498"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200" b="1" i="1" u="none" strike="noStrike" cap="none" dirty="0">
                <a:solidFill>
                  <a:schemeClr val="lt1"/>
                </a:solidFill>
                <a:ea typeface="Arial"/>
                <a:cs typeface="Arial"/>
                <a:sym typeface="Arial"/>
              </a:rPr>
              <a:t>Erasmus+  </a:t>
            </a:r>
            <a:r>
              <a:rPr lang="de-DE" sz="1200" b="1" i="1" u="none" strike="noStrike" cap="none" dirty="0" err="1">
                <a:solidFill>
                  <a:schemeClr val="lt1"/>
                </a:solidFill>
                <a:ea typeface="Arial"/>
                <a:cs typeface="Arial"/>
                <a:sym typeface="Arial"/>
              </a:rPr>
              <a:t>Program</a:t>
            </a:r>
            <a:r>
              <a:rPr lang="de-DE" sz="1200" b="1" i="1" u="none" strike="noStrike" cap="none" dirty="0">
                <a:solidFill>
                  <a:schemeClr val="lt1"/>
                </a:solidFill>
                <a:ea typeface="Arial"/>
                <a:cs typeface="Arial"/>
                <a:sym typeface="Arial"/>
              </a:rPr>
              <a:t> Fiche </a:t>
            </a:r>
            <a:endParaRPr sz="1200" dirty="0"/>
          </a:p>
          <a:p>
            <a:pPr marL="0" marR="0" lvl="0" indent="0" algn="l" rtl="0">
              <a:lnSpc>
                <a:spcPct val="100000"/>
              </a:lnSpc>
              <a:spcBef>
                <a:spcPts val="0"/>
              </a:spcBef>
              <a:spcAft>
                <a:spcPts val="0"/>
              </a:spcAft>
              <a:buNone/>
            </a:pPr>
            <a:r>
              <a:rPr lang="de-DE" sz="1200" b="1" i="1" u="none" strike="noStrike" cap="none" dirty="0">
                <a:solidFill>
                  <a:schemeClr val="lt1"/>
                </a:solidFill>
                <a:ea typeface="Arial"/>
                <a:cs typeface="Arial"/>
                <a:sym typeface="Arial"/>
              </a:rPr>
              <a:t>European </a:t>
            </a:r>
            <a:r>
              <a:rPr lang="de-DE" sz="1200" b="1" i="1" u="none" strike="noStrike" cap="none" dirty="0" err="1">
                <a:solidFill>
                  <a:schemeClr val="lt1"/>
                </a:solidFill>
                <a:ea typeface="Arial"/>
                <a:cs typeface="Arial"/>
                <a:sym typeface="Arial"/>
              </a:rPr>
              <a:t>Universities</a:t>
            </a:r>
            <a:br>
              <a:rPr lang="de-DE" sz="1200" b="1" i="1" u="none" strike="noStrike" cap="none" dirty="0">
                <a:solidFill>
                  <a:schemeClr val="lt1"/>
                </a:solidFill>
                <a:ea typeface="Arial"/>
                <a:cs typeface="Arial"/>
                <a:sym typeface="Arial"/>
              </a:rPr>
            </a:br>
            <a:r>
              <a:rPr lang="de-DE" sz="1200" b="1" i="1" u="none" strike="noStrike" cap="none" dirty="0">
                <a:solidFill>
                  <a:schemeClr val="lt1"/>
                </a:solidFill>
                <a:ea typeface="Arial"/>
                <a:cs typeface="Arial"/>
                <a:sym typeface="Arial"/>
              </a:rPr>
              <a:t>30. Nov.2021</a:t>
            </a:r>
            <a:endParaRPr sz="1200" b="1" i="1" u="none" strike="noStrike" cap="none" dirty="0">
              <a:solidFill>
                <a:schemeClr val="lt1"/>
              </a:solidFill>
              <a:ea typeface="Arial"/>
              <a:cs typeface="Arial"/>
              <a:sym typeface="Arial"/>
            </a:endParaRPr>
          </a:p>
        </p:txBody>
      </p:sp>
      <p:sp>
        <p:nvSpPr>
          <p:cNvPr id="18" name="Google Shape;430;p40">
            <a:extLst>
              <a:ext uri="{FF2B5EF4-FFF2-40B4-BE49-F238E27FC236}">
                <a16:creationId xmlns:a16="http://schemas.microsoft.com/office/drawing/2014/main" id="{AE022529-D5EE-A6D8-8203-CEBD9DEBE89C}"/>
              </a:ext>
            </a:extLst>
          </p:cNvPr>
          <p:cNvSpPr txBox="1">
            <a:spLocks/>
          </p:cNvSpPr>
          <p:nvPr/>
        </p:nvSpPr>
        <p:spPr>
          <a:xfrm>
            <a:off x="1393690" y="2704599"/>
            <a:ext cx="2399274" cy="941623"/>
          </a:xfrm>
          <a:prstGeom prst="rect">
            <a:avLst/>
          </a:prstGeom>
          <a:noFill/>
          <a:ln>
            <a:noFill/>
          </a:ln>
        </p:spPr>
        <p:txBody>
          <a:bodyPr spcFirstLastPara="1" wrap="square" lIns="91375" tIns="45675" rIns="91375" bIns="4567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SzPts val="1800"/>
            </a:pPr>
            <a:r>
              <a:rPr lang="de-DE" sz="1800" b="1" dirty="0">
                <a:solidFill>
                  <a:schemeClr val="lt1"/>
                </a:solidFill>
                <a:latin typeface="+mn-lt"/>
              </a:rPr>
              <a:t>Call</a:t>
            </a:r>
            <a:br>
              <a:rPr lang="de-DE" sz="1800" b="1" dirty="0">
                <a:solidFill>
                  <a:schemeClr val="lt1"/>
                </a:solidFill>
                <a:latin typeface="+mn-lt"/>
              </a:rPr>
            </a:br>
            <a:r>
              <a:rPr lang="de-DE" sz="1800" b="1" dirty="0" err="1">
                <a:solidFill>
                  <a:schemeClr val="lt1"/>
                </a:solidFill>
                <a:latin typeface="+mn-lt"/>
              </a:rPr>
              <a:t>Objectives</a:t>
            </a:r>
            <a:endParaRPr lang="de-DE" sz="1800" dirty="0">
              <a:solidFill>
                <a:schemeClr val="lt1"/>
              </a:solidFill>
              <a:latin typeface="+mn-lt"/>
            </a:endParaRPr>
          </a:p>
        </p:txBody>
      </p:sp>
    </p:spTree>
    <p:extLst>
      <p:ext uri="{BB962C8B-B14F-4D97-AF65-F5344CB8AC3E}">
        <p14:creationId xmlns:p14="http://schemas.microsoft.com/office/powerpoint/2010/main" val="426038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10" name="Grafik 9">
            <a:extLst>
              <a:ext uri="{FF2B5EF4-FFF2-40B4-BE49-F238E27FC236}">
                <a16:creationId xmlns:a16="http://schemas.microsoft.com/office/drawing/2014/main" id="{6A761658-0FB9-EE35-2BD3-1D332FD7B196}"/>
              </a:ext>
            </a:extLst>
          </p:cNvPr>
          <p:cNvPicPr>
            <a:picLocks noChangeAspect="1"/>
          </p:cNvPicPr>
          <p:nvPr/>
        </p:nvPicPr>
        <p:blipFill>
          <a:blip r:embed="rId3"/>
          <a:stretch>
            <a:fillRect/>
          </a:stretch>
        </p:blipFill>
        <p:spPr>
          <a:xfrm>
            <a:off x="540553" y="2347398"/>
            <a:ext cx="2054530" cy="3548180"/>
          </a:xfrm>
          <a:prstGeom prst="rect">
            <a:avLst/>
          </a:prstGeom>
        </p:spPr>
      </p:pic>
      <p:sp>
        <p:nvSpPr>
          <p:cNvPr id="452" name="Google Shape;452;p42"/>
          <p:cNvSpPr/>
          <p:nvPr/>
        </p:nvSpPr>
        <p:spPr>
          <a:xfrm>
            <a:off x="3545319" y="1341252"/>
            <a:ext cx="8434420" cy="5183376"/>
          </a:xfrm>
          <a:prstGeom prst="rect">
            <a:avLst/>
          </a:prstGeom>
          <a:noFill/>
          <a:ln>
            <a:noFill/>
          </a:ln>
        </p:spPr>
        <p:txBody>
          <a:bodyPr spcFirstLastPara="1" wrap="square" lIns="121900" tIns="121900" rIns="121900" bIns="121900" anchor="ctr" anchorCtr="0">
            <a:noAutofit/>
          </a:bodyPr>
          <a:lstStyle/>
          <a:p>
            <a:endParaRPr sz="2400"/>
          </a:p>
        </p:txBody>
      </p:sp>
      <p:sp>
        <p:nvSpPr>
          <p:cNvPr id="453" name="Google Shape;453;p42"/>
          <p:cNvSpPr/>
          <p:nvPr/>
        </p:nvSpPr>
        <p:spPr>
          <a:xfrm>
            <a:off x="2928384" y="2364819"/>
            <a:ext cx="6938428" cy="3548180"/>
          </a:xfrm>
          <a:custGeom>
            <a:avLst/>
            <a:gdLst/>
            <a:ahLst/>
            <a:cxnLst/>
            <a:rect l="l" t="t" r="r" b="b"/>
            <a:pathLst>
              <a:path w="1561863" h="7505172" extrusionOk="0">
                <a:moveTo>
                  <a:pt x="1561863" y="1250890"/>
                </a:moveTo>
                <a:lnTo>
                  <a:pt x="1561863" y="6254282"/>
                </a:lnTo>
                <a:cubicBezTo>
                  <a:pt x="1561863" y="6945130"/>
                  <a:pt x="1537609" y="7505170"/>
                  <a:pt x="1507690" y="7505170"/>
                </a:cubicBezTo>
                <a:lnTo>
                  <a:pt x="0" y="7505170"/>
                </a:lnTo>
                <a:lnTo>
                  <a:pt x="0" y="7505170"/>
                </a:lnTo>
                <a:lnTo>
                  <a:pt x="0" y="2"/>
                </a:lnTo>
                <a:lnTo>
                  <a:pt x="0" y="2"/>
                </a:lnTo>
                <a:lnTo>
                  <a:pt x="1507690" y="2"/>
                </a:lnTo>
                <a:cubicBezTo>
                  <a:pt x="1537609" y="2"/>
                  <a:pt x="1561863" y="560042"/>
                  <a:pt x="1561863" y="1250890"/>
                </a:cubicBezTo>
                <a:close/>
              </a:path>
            </a:pathLst>
          </a:custGeom>
          <a:solidFill>
            <a:schemeClr val="lt1">
              <a:alpha val="89803"/>
            </a:schemeClr>
          </a:solidFill>
          <a:ln w="25400" cap="flat" cmpd="sng">
            <a:solidFill>
              <a:srgbClr val="11A7A1"/>
            </a:solidFill>
            <a:prstDash val="solid"/>
            <a:round/>
            <a:headEnd type="none" w="sm" len="sm"/>
            <a:tailEnd type="none" w="sm" len="sm"/>
          </a:ln>
        </p:spPr>
        <p:txBody>
          <a:bodyPr spcFirstLastPara="1" wrap="square" lIns="99533" tIns="85100" rIns="85100" bIns="85100" anchor="ctr" anchorCtr="0">
            <a:noAutofit/>
          </a:bodyPr>
          <a:lstStyle/>
          <a:p>
            <a:endParaRPr sz="1867" dirty="0">
              <a:solidFill>
                <a:schemeClr val="dk1"/>
              </a:solidFill>
              <a:latin typeface="Arial"/>
              <a:ea typeface="Arial"/>
              <a:cs typeface="Arial"/>
              <a:sym typeface="Arial"/>
            </a:endParaRPr>
          </a:p>
          <a:p>
            <a:pPr marL="285750" indent="-285750">
              <a:buClr>
                <a:srgbClr val="000000"/>
              </a:buClr>
              <a:buSzPts val="1400"/>
              <a:buFont typeface="Arial" panose="020B0604020202020204" pitchFamily="34" charset="0"/>
              <a:buChar char="•"/>
            </a:pPr>
            <a:r>
              <a:rPr lang="de-DE" sz="1400" b="1" dirty="0" err="1">
                <a:solidFill>
                  <a:schemeClr val="dk1"/>
                </a:solidFill>
                <a:latin typeface="Arial" panose="020B0604020202020204" pitchFamily="34" charset="0"/>
                <a:ea typeface="Arial"/>
                <a:cs typeface="Arial" panose="020B0604020202020204" pitchFamily="34" charset="0"/>
                <a:sym typeface="Arial"/>
              </a:rPr>
              <a:t>Develop</a:t>
            </a:r>
            <a:r>
              <a:rPr lang="de-DE" sz="1400" b="1" dirty="0">
                <a:solidFill>
                  <a:schemeClr val="dk1"/>
                </a:solidFill>
                <a:latin typeface="Arial" panose="020B0604020202020204" pitchFamily="34" charset="0"/>
                <a:ea typeface="Arial"/>
                <a:cs typeface="Arial" panose="020B0604020202020204" pitchFamily="34" charset="0"/>
                <a:sym typeface="Arial"/>
              </a:rPr>
              <a:t> and </a:t>
            </a:r>
            <a:r>
              <a:rPr lang="de-DE" sz="1400" b="1" dirty="0" err="1">
                <a:solidFill>
                  <a:schemeClr val="dk1"/>
                </a:solidFill>
                <a:latin typeface="Arial" panose="020B0604020202020204" pitchFamily="34" charset="0"/>
                <a:ea typeface="Arial"/>
                <a:cs typeface="Arial" panose="020B0604020202020204" pitchFamily="34" charset="0"/>
                <a:sym typeface="Arial"/>
              </a:rPr>
              <a:t>implement</a:t>
            </a:r>
            <a:r>
              <a:rPr lang="de-DE" sz="1400" b="1" dirty="0">
                <a:solidFill>
                  <a:schemeClr val="dk1"/>
                </a:solidFill>
                <a:latin typeface="Arial" panose="020B0604020202020204" pitchFamily="34" charset="0"/>
                <a:ea typeface="Arial"/>
                <a:cs typeface="Arial" panose="020B0604020202020204" pitchFamily="34" charset="0"/>
                <a:sym typeface="Arial"/>
              </a:rPr>
              <a:t> an </a:t>
            </a:r>
            <a:r>
              <a:rPr lang="de-DE" sz="1400" b="1" dirty="0" err="1">
                <a:solidFill>
                  <a:schemeClr val="dk1"/>
                </a:solidFill>
                <a:latin typeface="Arial" panose="020B0604020202020204" pitchFamily="34" charset="0"/>
                <a:ea typeface="Arial"/>
                <a:cs typeface="Arial" panose="020B0604020202020204" pitchFamily="34" charset="0"/>
                <a:sym typeface="Arial"/>
              </a:rPr>
              <a:t>integrated</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long</a:t>
            </a:r>
            <a:r>
              <a:rPr lang="de-DE" sz="1400" b="1" dirty="0">
                <a:solidFill>
                  <a:schemeClr val="dk1"/>
                </a:solidFill>
                <a:latin typeface="Arial" panose="020B0604020202020204" pitchFamily="34" charset="0"/>
                <a:ea typeface="Arial"/>
                <a:cs typeface="Arial" panose="020B0604020202020204" pitchFamily="34" charset="0"/>
                <a:sym typeface="Arial"/>
              </a:rPr>
              <a:t>-term </a:t>
            </a:r>
            <a:r>
              <a:rPr lang="de-DE" sz="1400" b="1" dirty="0" err="1">
                <a:solidFill>
                  <a:schemeClr val="dk1"/>
                </a:solidFill>
                <a:latin typeface="Arial" panose="020B0604020202020204" pitchFamily="34" charset="0"/>
                <a:ea typeface="Arial"/>
                <a:cs typeface="Arial" panose="020B0604020202020204" pitchFamily="34" charset="0"/>
                <a:sym typeface="Arial"/>
              </a:rPr>
              <a:t>joint</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strategy</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for</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education</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with</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where</a:t>
            </a:r>
            <a:r>
              <a:rPr lang="de-DE" sz="1400" dirty="0">
                <a:solidFill>
                  <a:schemeClr val="dk1"/>
                </a:solidFill>
                <a:latin typeface="Arial" panose="020B0604020202020204" pitchFamily="34" charset="0"/>
                <a:ea typeface="Arial"/>
                <a:cs typeface="Arial" panose="020B0604020202020204" pitchFamily="34" charset="0"/>
                <a:sym typeface="Arial"/>
              </a:rPr>
              <a:t> possible, links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research</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innovation</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service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society</a:t>
            </a:r>
            <a:endParaRPr sz="1400" dirty="0">
              <a:latin typeface="Arial" panose="020B0604020202020204" pitchFamily="34" charset="0"/>
              <a:cs typeface="Arial" panose="020B0604020202020204" pitchFamily="34" charset="0"/>
            </a:endParaRPr>
          </a:p>
          <a:p>
            <a:pPr marL="118530">
              <a:buClr>
                <a:srgbClr val="000000"/>
              </a:buClr>
              <a:buSzPts val="1400"/>
            </a:pPr>
            <a:endParaRPr sz="1400" dirty="0">
              <a:solidFill>
                <a:schemeClr val="dk1"/>
              </a:solidFill>
              <a:latin typeface="Arial" panose="020B0604020202020204" pitchFamily="34" charset="0"/>
              <a:ea typeface="Arial"/>
              <a:cs typeface="Arial" panose="020B0604020202020204" pitchFamily="34" charset="0"/>
              <a:sym typeface="Arial"/>
            </a:endParaRPr>
          </a:p>
          <a:p>
            <a:pPr marL="285750" indent="-285750">
              <a:buClr>
                <a:srgbClr val="000000"/>
              </a:buClr>
              <a:buSzPts val="1400"/>
              <a:buFont typeface="Arial" panose="020B0604020202020204" pitchFamily="34" charset="0"/>
              <a:buChar char="•"/>
            </a:pPr>
            <a:r>
              <a:rPr lang="de-DE" sz="1400" dirty="0">
                <a:solidFill>
                  <a:schemeClr val="dk1"/>
                </a:solidFill>
                <a:latin typeface="Arial" panose="020B0604020202020204" pitchFamily="34" charset="0"/>
                <a:ea typeface="Arial"/>
                <a:cs typeface="Arial" panose="020B0604020202020204" pitchFamily="34" charset="0"/>
                <a:sym typeface="Arial"/>
              </a:rPr>
              <a:t>Joint </a:t>
            </a:r>
            <a:r>
              <a:rPr lang="de-DE" sz="1400" dirty="0" err="1">
                <a:solidFill>
                  <a:schemeClr val="dk1"/>
                </a:solidFill>
                <a:latin typeface="Arial" panose="020B0604020202020204" pitchFamily="34" charset="0"/>
                <a:ea typeface="Arial"/>
                <a:cs typeface="Arial" panose="020B0604020202020204" pitchFamily="34" charset="0"/>
                <a:sym typeface="Arial"/>
              </a:rPr>
              <a:t>strategy</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that</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is</a:t>
            </a:r>
            <a:r>
              <a:rPr lang="de-DE" sz="1400" b="1" dirty="0">
                <a:solidFill>
                  <a:schemeClr val="dk1"/>
                </a:solidFill>
                <a:latin typeface="Arial" panose="020B0604020202020204" pitchFamily="34" charset="0"/>
                <a:ea typeface="Arial"/>
                <a:cs typeface="Arial" panose="020B0604020202020204" pitchFamily="34" charset="0"/>
                <a:sym typeface="Arial"/>
              </a:rPr>
              <a:t> responsive </a:t>
            </a:r>
            <a:r>
              <a:rPr lang="de-DE" sz="1400" b="1" dirty="0" err="1">
                <a:solidFill>
                  <a:schemeClr val="dk1"/>
                </a:solidFill>
                <a:latin typeface="Arial" panose="020B0604020202020204" pitchFamily="34" charset="0"/>
                <a:ea typeface="Arial"/>
                <a:cs typeface="Arial" panose="020B0604020202020204" pitchFamily="34" charset="0"/>
                <a:sym typeface="Arial"/>
              </a:rPr>
              <a:t>to</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the</a:t>
            </a:r>
            <a:r>
              <a:rPr lang="de-DE" sz="1400" b="1" dirty="0">
                <a:solidFill>
                  <a:schemeClr val="dk1"/>
                </a:solidFill>
                <a:latin typeface="Arial" panose="020B0604020202020204" pitchFamily="34" charset="0"/>
                <a:ea typeface="Arial"/>
                <a:cs typeface="Arial" panose="020B0604020202020204" pitchFamily="34" charset="0"/>
                <a:sym typeface="Arial"/>
              </a:rPr>
              <a:t> digital and </a:t>
            </a:r>
            <a:r>
              <a:rPr lang="de-DE" sz="1400" b="1" dirty="0" err="1">
                <a:solidFill>
                  <a:schemeClr val="dk1"/>
                </a:solidFill>
                <a:latin typeface="Arial" panose="020B0604020202020204" pitchFamily="34" charset="0"/>
                <a:ea typeface="Arial"/>
                <a:cs typeface="Arial" panose="020B0604020202020204" pitchFamily="34" charset="0"/>
                <a:sym typeface="Arial"/>
              </a:rPr>
              <a:t>green</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transition</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dirty="0">
                <a:solidFill>
                  <a:schemeClr val="dk1"/>
                </a:solidFill>
                <a:latin typeface="Arial" panose="020B0604020202020204" pitchFamily="34" charset="0"/>
                <a:ea typeface="Arial"/>
                <a:cs typeface="Arial" panose="020B0604020202020204" pitchFamily="34" charset="0"/>
                <a:sym typeface="Arial"/>
              </a:rPr>
              <a:t>and </a:t>
            </a:r>
            <a:r>
              <a:rPr lang="de-DE" sz="1400" b="1" dirty="0" err="1">
                <a:solidFill>
                  <a:schemeClr val="dk1"/>
                </a:solidFill>
                <a:latin typeface="Arial" panose="020B0604020202020204" pitchFamily="34" charset="0"/>
                <a:ea typeface="Arial"/>
                <a:cs typeface="Arial" panose="020B0604020202020204" pitchFamily="34" charset="0"/>
                <a:sym typeface="Arial"/>
              </a:rPr>
              <a:t>key</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socio-economic</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challenges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while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remaining</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committed</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excellence: </a:t>
            </a:r>
            <a:br>
              <a:rPr lang="de-DE" sz="1400" dirty="0">
                <a:solidFill>
                  <a:schemeClr val="dk1"/>
                </a:solidFill>
                <a:latin typeface="Arial" panose="020B0604020202020204" pitchFamily="34" charset="0"/>
                <a:ea typeface="Arial"/>
                <a:cs typeface="Arial" panose="020B0604020202020204" pitchFamily="34" charset="0"/>
                <a:sym typeface="Arial"/>
              </a:rPr>
            </a:br>
            <a:endParaRPr sz="1400" dirty="0">
              <a:solidFill>
                <a:schemeClr val="dk1"/>
              </a:solidFill>
              <a:latin typeface="Arial" panose="020B0604020202020204" pitchFamily="34" charset="0"/>
              <a:ea typeface="Arial"/>
              <a:cs typeface="Arial" panose="020B0604020202020204" pitchFamily="34" charset="0"/>
              <a:sym typeface="Arial"/>
            </a:endParaRPr>
          </a:p>
          <a:p>
            <a:pPr marL="0" lvl="2"/>
            <a:r>
              <a:rPr lang="de-DE" sz="1400" b="1" dirty="0">
                <a:solidFill>
                  <a:schemeClr val="dk1"/>
                </a:solidFill>
                <a:latin typeface="Arial" panose="020B0604020202020204" pitchFamily="34" charset="0"/>
                <a:ea typeface="Arial"/>
                <a:cs typeface="Arial" panose="020B0604020202020204" pitchFamily="34" charset="0"/>
                <a:sym typeface="Arial"/>
              </a:rPr>
              <a:t>      - </a:t>
            </a:r>
            <a:r>
              <a:rPr lang="de-DE" sz="1400" b="1" dirty="0" err="1">
                <a:solidFill>
                  <a:schemeClr val="dk1"/>
                </a:solidFill>
                <a:latin typeface="Arial" panose="020B0604020202020204" pitchFamily="34" charset="0"/>
                <a:ea typeface="Arial"/>
                <a:cs typeface="Arial" panose="020B0604020202020204" pitchFamily="34" charset="0"/>
                <a:sym typeface="Arial"/>
              </a:rPr>
              <a:t>common</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vision</a:t>
            </a:r>
            <a:r>
              <a:rPr lang="de-DE" sz="1400" b="1" dirty="0">
                <a:solidFill>
                  <a:schemeClr val="dk1"/>
                </a:solidFill>
                <a:latin typeface="Arial" panose="020B0604020202020204" pitchFamily="34" charset="0"/>
                <a:ea typeface="Arial"/>
                <a:cs typeface="Arial" panose="020B0604020202020204" pitchFamily="34" charset="0"/>
                <a:sym typeface="Arial"/>
              </a:rPr>
              <a:t> and </a:t>
            </a:r>
            <a:r>
              <a:rPr lang="de-DE" sz="1400" b="1" dirty="0" err="1">
                <a:solidFill>
                  <a:schemeClr val="dk1"/>
                </a:solidFill>
                <a:latin typeface="Arial" panose="020B0604020202020204" pitchFamily="34" charset="0"/>
                <a:ea typeface="Arial"/>
                <a:cs typeface="Arial" panose="020B0604020202020204" pitchFamily="34" charset="0"/>
                <a:sym typeface="Arial"/>
              </a:rPr>
              <a:t>shared</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values</a:t>
            </a:r>
            <a:endParaRPr sz="1400" dirty="0">
              <a:solidFill>
                <a:schemeClr val="dk1"/>
              </a:solidFill>
              <a:latin typeface="Arial" panose="020B0604020202020204" pitchFamily="34" charset="0"/>
              <a:ea typeface="Arial"/>
              <a:cs typeface="Arial" panose="020B0604020202020204" pitchFamily="34" charset="0"/>
              <a:sym typeface="Arial"/>
            </a:endParaRPr>
          </a:p>
          <a:p>
            <a:pPr marL="0" lvl="2"/>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Students</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staff</a:t>
            </a:r>
            <a:r>
              <a:rPr lang="de-DE" sz="1400" dirty="0">
                <a:solidFill>
                  <a:schemeClr val="dk1"/>
                </a:solidFill>
                <a:latin typeface="Arial" panose="020B0604020202020204" pitchFamily="34" charset="0"/>
                <a:ea typeface="Arial"/>
                <a:cs typeface="Arial" panose="020B0604020202020204" pitchFamily="34" charset="0"/>
                <a:sym typeface="Arial"/>
              </a:rPr>
              <a:t> at all </a:t>
            </a:r>
            <a:r>
              <a:rPr lang="de-DE" sz="1400" dirty="0" err="1">
                <a:solidFill>
                  <a:schemeClr val="dk1"/>
                </a:solidFill>
                <a:latin typeface="Arial" panose="020B0604020202020204" pitchFamily="34" charset="0"/>
                <a:ea typeface="Arial"/>
                <a:cs typeface="Arial" panose="020B0604020202020204" pitchFamily="34" charset="0"/>
                <a:sym typeface="Arial"/>
              </a:rPr>
              <a:t>levels</a:t>
            </a:r>
            <a:r>
              <a:rPr lang="de-DE" sz="1400" dirty="0">
                <a:solidFill>
                  <a:schemeClr val="dk1"/>
                </a:solidFill>
                <a:latin typeface="Arial" panose="020B0604020202020204" pitchFamily="34" charset="0"/>
                <a:ea typeface="Arial"/>
                <a:cs typeface="Arial" panose="020B0604020202020204" pitchFamily="34" charset="0"/>
                <a:sym typeface="Arial"/>
              </a:rPr>
              <a:t> of the </a:t>
            </a:r>
            <a:r>
              <a:rPr lang="de-DE" sz="1400" dirty="0" err="1">
                <a:solidFill>
                  <a:schemeClr val="dk1"/>
                </a:solidFill>
                <a:latin typeface="Arial" panose="020B0604020202020204" pitchFamily="34" charset="0"/>
                <a:ea typeface="Arial"/>
                <a:cs typeface="Arial" panose="020B0604020202020204" pitchFamily="34" charset="0"/>
                <a:sym typeface="Arial"/>
              </a:rPr>
              <a:t>participating</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organisations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are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empowered</a:t>
            </a:r>
            <a:r>
              <a:rPr lang="de-DE" sz="1400" dirty="0">
                <a:solidFill>
                  <a:schemeClr val="dk1"/>
                </a:solidFill>
                <a:latin typeface="Arial" panose="020B0604020202020204" pitchFamily="34" charset="0"/>
                <a:ea typeface="Arial"/>
                <a:cs typeface="Arial" panose="020B0604020202020204" pitchFamily="34" charset="0"/>
                <a:sym typeface="Arial"/>
              </a:rPr>
              <a:t>       </a:t>
            </a:r>
          </a:p>
          <a:p>
            <a:pPr marL="0" lvl="2"/>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take</a:t>
            </a:r>
            <a:r>
              <a:rPr lang="de-DE" sz="1400" dirty="0">
                <a:solidFill>
                  <a:schemeClr val="dk1"/>
                </a:solidFill>
                <a:latin typeface="Arial" panose="020B0604020202020204" pitchFamily="34" charset="0"/>
                <a:ea typeface="Arial"/>
                <a:cs typeface="Arial" panose="020B0604020202020204" pitchFamily="34" charset="0"/>
                <a:sym typeface="Arial"/>
              </a:rPr>
              <a:t> an </a:t>
            </a:r>
            <a:r>
              <a:rPr lang="de-DE" sz="1400" dirty="0" err="1">
                <a:solidFill>
                  <a:schemeClr val="dk1"/>
                </a:solidFill>
                <a:latin typeface="Arial" panose="020B0604020202020204" pitchFamily="34" charset="0"/>
                <a:ea typeface="Arial"/>
                <a:cs typeface="Arial" panose="020B0604020202020204" pitchFamily="34" charset="0"/>
                <a:sym typeface="Arial"/>
              </a:rPr>
              <a:t>active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role</a:t>
            </a:r>
            <a:r>
              <a:rPr lang="de-DE" sz="1400" dirty="0">
                <a:solidFill>
                  <a:schemeClr val="dk1"/>
                </a:solidFill>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cs typeface="Arial" panose="020B0604020202020204" pitchFamily="34" charset="0"/>
            </a:endParaRPr>
          </a:p>
          <a:p>
            <a:pPr marL="0" lvl="4"/>
            <a:endParaRPr sz="1400" b="1" dirty="0">
              <a:solidFill>
                <a:schemeClr val="dk1"/>
              </a:solidFill>
              <a:latin typeface="Arial" panose="020B0604020202020204" pitchFamily="34" charset="0"/>
              <a:ea typeface="Arial"/>
              <a:cs typeface="Arial" panose="020B0604020202020204" pitchFamily="34" charset="0"/>
              <a:sym typeface="Arial"/>
            </a:endParaRPr>
          </a:p>
          <a:p>
            <a:r>
              <a:rPr lang="de-DE" sz="1400" b="1" dirty="0">
                <a:solidFill>
                  <a:schemeClr val="dk1"/>
                </a:solidFill>
                <a:latin typeface="Arial" panose="020B0604020202020204" pitchFamily="34" charset="0"/>
                <a:ea typeface="Arial"/>
                <a:cs typeface="Arial" panose="020B0604020202020204" pitchFamily="34" charset="0"/>
                <a:sym typeface="Arial"/>
              </a:rPr>
              <a:t>      - </a:t>
            </a:r>
            <a:r>
              <a:rPr lang="de-DE" sz="1400" dirty="0" err="1">
                <a:solidFill>
                  <a:schemeClr val="dk1"/>
                </a:solidFill>
                <a:latin typeface="Arial" panose="020B0604020202020204" pitchFamily="34" charset="0"/>
                <a:ea typeface="Arial"/>
                <a:cs typeface="Arial" panose="020B0604020202020204" pitchFamily="34" charset="0"/>
                <a:sym typeface="Arial"/>
              </a:rPr>
              <a:t>efficient</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joint</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management</a:t>
            </a:r>
            <a:r>
              <a:rPr lang="de-DE" sz="1400" b="1" dirty="0">
                <a:solidFill>
                  <a:schemeClr val="dk1"/>
                </a:solidFill>
                <a:latin typeface="Arial" panose="020B0604020202020204" pitchFamily="34" charset="0"/>
                <a:ea typeface="Arial"/>
                <a:cs typeface="Arial" panose="020B0604020202020204" pitchFamily="34" charset="0"/>
                <a:sym typeface="Arial"/>
              </a:rPr>
              <a:t> and </a:t>
            </a:r>
            <a:r>
              <a:rPr lang="de-DE" sz="1400" b="1" dirty="0" err="1">
                <a:solidFill>
                  <a:schemeClr val="dk1"/>
                </a:solidFill>
                <a:latin typeface="Arial" panose="020B0604020202020204" pitchFamily="34" charset="0"/>
                <a:ea typeface="Arial"/>
                <a:cs typeface="Arial" panose="020B0604020202020204" pitchFamily="34" charset="0"/>
                <a:sym typeface="Arial"/>
              </a:rPr>
              <a:t>governance</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structures</a:t>
            </a:r>
            <a:r>
              <a:rPr lang="de-DE" sz="1400" b="1" dirty="0">
                <a:solidFill>
                  <a:schemeClr val="dk1"/>
                </a:solidFill>
                <a:latin typeface="Arial" panose="020B0604020202020204" pitchFamily="34" charset="0"/>
                <a:ea typeface="Arial"/>
                <a:cs typeface="Arial" panose="020B0604020202020204" pitchFamily="34" charset="0"/>
                <a:sym typeface="Arial"/>
              </a:rPr>
              <a:t> </a:t>
            </a:r>
            <a:endParaRPr sz="1400" dirty="0">
              <a:solidFill>
                <a:schemeClr val="dk1"/>
              </a:solidFill>
              <a:latin typeface="Arial" panose="020B0604020202020204" pitchFamily="34" charset="0"/>
              <a:ea typeface="Arial"/>
              <a:cs typeface="Arial" panose="020B0604020202020204" pitchFamily="34" charset="0"/>
              <a:sym typeface="Arial"/>
            </a:endParaRPr>
          </a:p>
          <a:p>
            <a:endParaRPr sz="1400" dirty="0">
              <a:solidFill>
                <a:schemeClr val="dk1"/>
              </a:solidFill>
              <a:latin typeface="Arial" panose="020B0604020202020204" pitchFamily="34" charset="0"/>
              <a:ea typeface="Arial"/>
              <a:cs typeface="Arial" panose="020B0604020202020204" pitchFamily="34" charset="0"/>
              <a:sym typeface="Arial"/>
            </a:endParaRPr>
          </a:p>
          <a:p>
            <a:pPr marL="285750" indent="-285750">
              <a:buClr>
                <a:srgbClr val="000000"/>
              </a:buClr>
              <a:buSzPts val="1400"/>
              <a:buFont typeface="Arial" panose="020B0604020202020204" pitchFamily="34" charset="0"/>
              <a:buChar char="•"/>
            </a:pPr>
            <a:r>
              <a:rPr lang="de-DE" sz="1400" b="1" dirty="0">
                <a:solidFill>
                  <a:schemeClr val="dk1"/>
                </a:solidFill>
                <a:latin typeface="Arial" panose="020B0604020202020204" pitchFamily="34" charset="0"/>
                <a:ea typeface="Arial"/>
                <a:cs typeface="Arial" panose="020B0604020202020204" pitchFamily="34" charset="0"/>
                <a:sym typeface="Arial"/>
              </a:rPr>
              <a:t>Pool </a:t>
            </a:r>
            <a:r>
              <a:rPr lang="de-DE" sz="1400" b="1" dirty="0" err="1">
                <a:solidFill>
                  <a:schemeClr val="dk1"/>
                </a:solidFill>
                <a:latin typeface="Arial" panose="020B0604020202020204" pitchFamily="34" charset="0"/>
                <a:ea typeface="Arial"/>
                <a:cs typeface="Arial" panose="020B0604020202020204" pitchFamily="34" charset="0"/>
                <a:sym typeface="Arial"/>
              </a:rPr>
              <a:t>of</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resources</a:t>
            </a:r>
            <a:r>
              <a:rPr lang="de-DE" sz="1400" b="1" dirty="0">
                <a:solidFill>
                  <a:schemeClr val="dk1"/>
                </a:solidFill>
                <a:latin typeface="Arial" panose="020B0604020202020204" pitchFamily="34" charset="0"/>
                <a:ea typeface="Arial"/>
                <a:cs typeface="Arial" panose="020B0604020202020204" pitchFamily="34" charset="0"/>
                <a:sym typeface="Arial"/>
              </a:rPr>
              <a:t> </a:t>
            </a:r>
            <a:endParaRPr sz="1400" dirty="0">
              <a:solidFill>
                <a:schemeClr val="dk1"/>
              </a:solidFill>
              <a:latin typeface="Arial" panose="020B0604020202020204" pitchFamily="34" charset="0"/>
              <a:ea typeface="Arial"/>
              <a:cs typeface="Arial" panose="020B0604020202020204" pitchFamily="34" charset="0"/>
              <a:sym typeface="Arial"/>
            </a:endParaRPr>
          </a:p>
          <a:p>
            <a:r>
              <a:rPr lang="de-DE" sz="1400" dirty="0">
                <a:solidFill>
                  <a:schemeClr val="dk1"/>
                </a:solidFill>
                <a:latin typeface="Arial" panose="020B0604020202020204" pitchFamily="34" charset="0"/>
                <a:ea typeface="Arial"/>
                <a:cs typeface="Arial" panose="020B0604020202020204" pitchFamily="34" charset="0"/>
                <a:sym typeface="Arial"/>
              </a:rPr>
              <a:t>      - </a:t>
            </a:r>
            <a:r>
              <a:rPr lang="de-DE" sz="1400" dirty="0" err="1">
                <a:solidFill>
                  <a:schemeClr val="dk1"/>
                </a:solidFill>
                <a:latin typeface="Arial" panose="020B0604020202020204" pitchFamily="34" charset="0"/>
                <a:ea typeface="Arial"/>
                <a:cs typeface="Arial" panose="020B0604020202020204" pitchFamily="34" charset="0"/>
                <a:sym typeface="Arial"/>
              </a:rPr>
              <a:t>financial</a:t>
            </a:r>
            <a:r>
              <a:rPr lang="de-DE" sz="1400" dirty="0">
                <a:solidFill>
                  <a:schemeClr val="dk1"/>
                </a:solidFill>
                <a:latin typeface="Arial" panose="020B0604020202020204" pitchFamily="34" charset="0"/>
                <a:ea typeface="Arial"/>
                <a:cs typeface="Arial" panose="020B0604020202020204" pitchFamily="34" charset="0"/>
                <a:sym typeface="Arial"/>
              </a:rPr>
              <a:t>, human, digital and </a:t>
            </a:r>
            <a:r>
              <a:rPr lang="de-DE" sz="1400" dirty="0" err="1">
                <a:solidFill>
                  <a:schemeClr val="dk1"/>
                </a:solidFill>
                <a:latin typeface="Arial" panose="020B0604020202020204" pitchFamily="34" charset="0"/>
                <a:ea typeface="Arial"/>
                <a:cs typeface="Arial" panose="020B0604020202020204" pitchFamily="34" charset="0"/>
                <a:sym typeface="Arial"/>
              </a:rPr>
              <a:t>physical</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intellectual</a:t>
            </a:r>
            <a:r>
              <a:rPr lang="de-DE" sz="1400" dirty="0">
                <a:solidFill>
                  <a:schemeClr val="dk1"/>
                </a:solidFill>
                <a:latin typeface="Arial" panose="020B0604020202020204" pitchFamily="34" charset="0"/>
                <a:ea typeface="Arial"/>
                <a:cs typeface="Arial" panose="020B0604020202020204" pitchFamily="34" charset="0"/>
                <a:sym typeface="Arial"/>
              </a:rPr>
              <a:t> and administrative </a:t>
            </a:r>
            <a:r>
              <a:rPr lang="de-DE" sz="1400" dirty="0" err="1">
                <a:solidFill>
                  <a:schemeClr val="dk1"/>
                </a:solidFill>
                <a:latin typeface="Arial" panose="020B0604020202020204" pitchFamily="34" charset="0"/>
                <a:ea typeface="Arial"/>
                <a:cs typeface="Arial" panose="020B0604020202020204" pitchFamily="34" charset="0"/>
                <a:sym typeface="Arial"/>
              </a:rPr>
              <a:t>resources</a:t>
            </a:r>
            <a:r>
              <a:rPr lang="de-DE" sz="1400" dirty="0">
                <a:solidFill>
                  <a:schemeClr val="dk1"/>
                </a:solidFill>
                <a:latin typeface="Arial" panose="020B0604020202020204" pitchFamily="34" charset="0"/>
                <a:ea typeface="Arial"/>
                <a:cs typeface="Arial" panose="020B0604020202020204" pitchFamily="34" charset="0"/>
                <a:sym typeface="Arial"/>
              </a:rPr>
              <a:t>,    </a:t>
            </a:r>
            <a:br>
              <a:rPr lang="de-DE" sz="1400" dirty="0">
                <a:solidFill>
                  <a:schemeClr val="dk1"/>
                </a:solidFill>
                <a:latin typeface="Arial" panose="020B0604020202020204" pitchFamily="34" charset="0"/>
                <a:ea typeface="Arial"/>
                <a:cs typeface="Arial" panose="020B0604020202020204" pitchFamily="34" charset="0"/>
                <a:sym typeface="Arial"/>
              </a:rPr>
            </a:b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infrastructure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data</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services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ensure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joint</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capacity</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capability</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reach</a:t>
            </a:r>
            <a:r>
              <a:rPr lang="de-DE" sz="1400" dirty="0">
                <a:solidFill>
                  <a:schemeClr val="dk1"/>
                </a:solidFill>
                <a:latin typeface="Arial" panose="020B0604020202020204" pitchFamily="34" charset="0"/>
                <a:ea typeface="Arial"/>
                <a:cs typeface="Arial" panose="020B0604020202020204" pitchFamily="34" charset="0"/>
                <a:sym typeface="Arial"/>
              </a:rPr>
              <a:t> </a:t>
            </a:r>
            <a:br>
              <a:rPr lang="de-DE" sz="1400" dirty="0">
                <a:solidFill>
                  <a:schemeClr val="dk1"/>
                </a:solidFill>
                <a:latin typeface="Arial" panose="020B0604020202020204" pitchFamily="34" charset="0"/>
                <a:ea typeface="Arial"/>
                <a:cs typeface="Arial" panose="020B0604020202020204" pitchFamily="34" charset="0"/>
                <a:sym typeface="Arial"/>
              </a:rPr>
            </a:b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critical</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mass</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facilitates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access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high </a:t>
            </a:r>
            <a:r>
              <a:rPr lang="de-DE" sz="1400" dirty="0" err="1">
                <a:solidFill>
                  <a:schemeClr val="dk1"/>
                </a:solidFill>
                <a:latin typeface="Arial" panose="020B0604020202020204" pitchFamily="34" charset="0"/>
                <a:ea typeface="Arial"/>
                <a:cs typeface="Arial" panose="020B0604020202020204" pitchFamily="34" charset="0"/>
                <a:sym typeface="Arial"/>
              </a:rPr>
              <a:t>quality</a:t>
            </a:r>
            <a:r>
              <a:rPr lang="de-DE" sz="1400" dirty="0">
                <a:solidFill>
                  <a:schemeClr val="dk1"/>
                </a:solidFill>
                <a:latin typeface="Arial" panose="020B0604020202020204" pitchFamily="34" charset="0"/>
                <a:ea typeface="Arial"/>
                <a:cs typeface="Arial" panose="020B0604020202020204" pitchFamily="34" charset="0"/>
                <a:sym typeface="Arial"/>
              </a:rPr>
              <a:t> and inclusive </a:t>
            </a:r>
            <a:r>
              <a:rPr lang="de-DE" sz="1400" dirty="0" err="1">
                <a:solidFill>
                  <a:schemeClr val="dk1"/>
                </a:solidFill>
                <a:latin typeface="Arial" panose="020B0604020202020204" pitchFamily="34" charset="0"/>
                <a:ea typeface="Arial"/>
                <a:cs typeface="Arial" panose="020B0604020202020204" pitchFamily="34" charset="0"/>
                <a:sym typeface="Arial"/>
              </a:rPr>
              <a:t>education</a:t>
            </a:r>
            <a:r>
              <a:rPr lang="de-DE" sz="1400" dirty="0">
                <a:solidFill>
                  <a:schemeClr val="dk1"/>
                </a:solidFill>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cs typeface="Arial" panose="020B0604020202020204" pitchFamily="34" charset="0"/>
            </a:endParaRPr>
          </a:p>
          <a:p>
            <a:endParaRPr sz="1400" dirty="0">
              <a:solidFill>
                <a:schemeClr val="dk1"/>
              </a:solidFill>
              <a:latin typeface="Arial" panose="020B0604020202020204" pitchFamily="34" charset="0"/>
              <a:ea typeface="Arial"/>
              <a:cs typeface="Arial" panose="020B0604020202020204" pitchFamily="34" charset="0"/>
              <a:sym typeface="Arial"/>
            </a:endParaRPr>
          </a:p>
          <a:p>
            <a:pPr marL="0" lvl="3">
              <a:lnSpc>
                <a:spcPct val="90000"/>
              </a:lnSpc>
            </a:pPr>
            <a:endParaRPr sz="1867" dirty="0">
              <a:solidFill>
                <a:schemeClr val="dk1"/>
              </a:solidFill>
              <a:latin typeface="Arial"/>
              <a:ea typeface="Arial"/>
              <a:cs typeface="Arial"/>
              <a:sym typeface="Arial"/>
            </a:endParaRPr>
          </a:p>
        </p:txBody>
      </p:sp>
      <p:sp>
        <p:nvSpPr>
          <p:cNvPr id="455" name="Google Shape;455;p42"/>
          <p:cNvSpPr txBox="1"/>
          <p:nvPr/>
        </p:nvSpPr>
        <p:spPr>
          <a:xfrm>
            <a:off x="2928381" y="1803287"/>
            <a:ext cx="6938428" cy="467439"/>
          </a:xfrm>
          <a:prstGeom prst="rect">
            <a:avLst/>
          </a:prstGeom>
          <a:solidFill>
            <a:srgbClr val="F7DC72"/>
          </a:solidFill>
          <a:ln>
            <a:noFill/>
          </a:ln>
        </p:spPr>
        <p:txBody>
          <a:bodyPr spcFirstLastPara="1" wrap="square" lIns="81633" tIns="40800" rIns="81633" bIns="40800" anchor="t" anchorCtr="0">
            <a:spAutoFit/>
          </a:bodyPr>
          <a:lstStyle/>
          <a:p>
            <a:pPr algn="ctr">
              <a:lnSpc>
                <a:spcPct val="139000"/>
              </a:lnSpc>
            </a:pPr>
            <a:r>
              <a:rPr lang="de-DE" b="1" dirty="0">
                <a:solidFill>
                  <a:srgbClr val="000000"/>
                </a:solidFill>
                <a:latin typeface="Arial"/>
                <a:ea typeface="Arial"/>
                <a:cs typeface="Arial"/>
                <a:sym typeface="Arial"/>
              </a:rPr>
              <a:t>Long-term </a:t>
            </a:r>
            <a:r>
              <a:rPr lang="de-DE" b="1" dirty="0" err="1">
                <a:solidFill>
                  <a:srgbClr val="000000"/>
                </a:solidFill>
                <a:latin typeface="Arial"/>
                <a:ea typeface="Arial"/>
                <a:cs typeface="Arial"/>
                <a:sym typeface="Arial"/>
              </a:rPr>
              <a:t>strategy</a:t>
            </a:r>
            <a:r>
              <a:rPr lang="de-DE" b="1" dirty="0">
                <a:solidFill>
                  <a:srgbClr val="000000"/>
                </a:solidFill>
                <a:latin typeface="Arial"/>
                <a:ea typeface="Arial"/>
                <a:cs typeface="Arial"/>
                <a:sym typeface="Arial"/>
              </a:rPr>
              <a:t> </a:t>
            </a:r>
            <a:r>
              <a:rPr lang="de-DE" b="1" dirty="0" err="1">
                <a:solidFill>
                  <a:srgbClr val="000000"/>
                </a:solidFill>
                <a:latin typeface="Arial"/>
                <a:ea typeface="Arial"/>
                <a:cs typeface="Arial"/>
                <a:sym typeface="Arial"/>
              </a:rPr>
              <a:t>of</a:t>
            </a:r>
            <a:r>
              <a:rPr lang="de-DE" b="1" dirty="0">
                <a:solidFill>
                  <a:srgbClr val="000000"/>
                </a:solidFill>
                <a:latin typeface="Arial"/>
                <a:ea typeface="Arial"/>
                <a:cs typeface="Arial"/>
                <a:sym typeface="Arial"/>
              </a:rPr>
              <a:t> European </a:t>
            </a:r>
            <a:r>
              <a:rPr lang="de-DE" b="1" dirty="0" err="1">
                <a:solidFill>
                  <a:srgbClr val="000000"/>
                </a:solidFill>
                <a:latin typeface="Arial"/>
                <a:ea typeface="Arial"/>
                <a:cs typeface="Arial"/>
                <a:sym typeface="Arial"/>
              </a:rPr>
              <a:t>Universities</a:t>
            </a:r>
            <a:r>
              <a:rPr lang="de-DE" b="1" dirty="0">
                <a:solidFill>
                  <a:srgbClr val="000000"/>
                </a:solidFill>
                <a:latin typeface="Arial"/>
                <a:ea typeface="Arial"/>
                <a:cs typeface="Arial"/>
                <a:sym typeface="Arial"/>
              </a:rPr>
              <a:t> Alliance</a:t>
            </a:r>
            <a:endParaRPr b="1" dirty="0">
              <a:solidFill>
                <a:srgbClr val="C00000"/>
              </a:solidFill>
              <a:latin typeface="Arial"/>
              <a:ea typeface="Arial"/>
              <a:cs typeface="Arial"/>
              <a:sym typeface="Arial"/>
            </a:endParaRPr>
          </a:p>
        </p:txBody>
      </p:sp>
      <p:sp>
        <p:nvSpPr>
          <p:cNvPr id="456" name="Google Shape;456;p42"/>
          <p:cNvSpPr txBox="1">
            <a:spLocks noGrp="1"/>
          </p:cNvSpPr>
          <p:nvPr>
            <p:ph type="title"/>
          </p:nvPr>
        </p:nvSpPr>
        <p:spPr>
          <a:xfrm>
            <a:off x="499717" y="2607550"/>
            <a:ext cx="1991813" cy="1255497"/>
          </a:xfrm>
          <a:prstGeom prst="rect">
            <a:avLst/>
          </a:prstGeom>
          <a:noFill/>
          <a:ln>
            <a:noFill/>
          </a:ln>
        </p:spPr>
        <p:txBody>
          <a:bodyPr spcFirstLastPara="1" wrap="square" lIns="121833" tIns="60900" rIns="121833" bIns="60900" anchor="ctr" anchorCtr="0">
            <a:noAutofit/>
          </a:bodyPr>
          <a:lstStyle/>
          <a:p>
            <a:pPr algn="l"/>
            <a:r>
              <a:rPr lang="de-DE" sz="1800" b="1" dirty="0">
                <a:solidFill>
                  <a:schemeClr val="lt1"/>
                </a:solidFill>
                <a:latin typeface="+mn-lt"/>
              </a:rPr>
              <a:t>Alliance</a:t>
            </a:r>
            <a:br>
              <a:rPr lang="de-DE" sz="1800" b="1" dirty="0">
                <a:solidFill>
                  <a:schemeClr val="lt1"/>
                </a:solidFill>
                <a:latin typeface="+mn-lt"/>
              </a:rPr>
            </a:br>
            <a:r>
              <a:rPr lang="de-DE" sz="1800" b="1" dirty="0" err="1">
                <a:solidFill>
                  <a:schemeClr val="lt1"/>
                </a:solidFill>
                <a:latin typeface="+mn-lt"/>
              </a:rPr>
              <a:t>Strategy</a:t>
            </a:r>
            <a:endParaRPr sz="1800" dirty="0">
              <a:solidFill>
                <a:schemeClr val="lt1"/>
              </a:solidFill>
              <a:latin typeface="+mn-lt"/>
            </a:endParaRPr>
          </a:p>
        </p:txBody>
      </p:sp>
      <p:sp>
        <p:nvSpPr>
          <p:cNvPr id="457" name="Google Shape;457;p42"/>
          <p:cNvSpPr txBox="1"/>
          <p:nvPr/>
        </p:nvSpPr>
        <p:spPr>
          <a:xfrm>
            <a:off x="540809" y="913013"/>
            <a:ext cx="10725587" cy="533489"/>
          </a:xfrm>
          <a:prstGeom prst="rect">
            <a:avLst/>
          </a:prstGeom>
          <a:noFill/>
          <a:ln>
            <a:noFill/>
          </a:ln>
        </p:spPr>
        <p:txBody>
          <a:bodyPr spcFirstLastPara="1" wrap="square" lIns="121900" tIns="60933" rIns="121900" bIns="60933" anchor="t" anchorCtr="0">
            <a:spAutoFit/>
          </a:bodyPr>
          <a:lstStyle/>
          <a:p>
            <a:r>
              <a:rPr lang="de-DE" sz="2667" b="1">
                <a:solidFill>
                  <a:srgbClr val="0070C0"/>
                </a:solidFill>
                <a:latin typeface="Arial"/>
                <a:ea typeface="Arial"/>
                <a:cs typeface="Arial"/>
                <a:sym typeface="Arial"/>
              </a:rPr>
              <a:t>What can we learn from the Fiche – European Universities 2022?</a:t>
            </a:r>
            <a:endParaRPr sz="2400"/>
          </a:p>
        </p:txBody>
      </p:sp>
      <p:sp>
        <p:nvSpPr>
          <p:cNvPr id="458" name="Google Shape;458;p42"/>
          <p:cNvSpPr txBox="1">
            <a:spLocks noGrp="1"/>
          </p:cNvSpPr>
          <p:nvPr>
            <p:ph type="sldNum" idx="12"/>
          </p:nvPr>
        </p:nvSpPr>
        <p:spPr>
          <a:xfrm>
            <a:off x="8737600" y="6356351"/>
            <a:ext cx="28448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de-DE"/>
              <a:pPr/>
              <a:t>24</a:t>
            </a:fld>
            <a:endParaRPr/>
          </a:p>
        </p:txBody>
      </p:sp>
      <p:sp>
        <p:nvSpPr>
          <p:cNvPr id="459" name="Google Shape;459;p42"/>
          <p:cNvSpPr/>
          <p:nvPr/>
        </p:nvSpPr>
        <p:spPr>
          <a:xfrm>
            <a:off x="499717" y="3955600"/>
            <a:ext cx="2428664" cy="984885"/>
          </a:xfrm>
          <a:prstGeom prst="rect">
            <a:avLst/>
          </a:prstGeom>
          <a:noFill/>
          <a:ln>
            <a:noFill/>
          </a:ln>
        </p:spPr>
        <p:txBody>
          <a:bodyPr spcFirstLastPara="1" wrap="square" lIns="121900" tIns="60933" rIns="121900" bIns="60933" anchor="t" anchorCtr="0">
            <a:noAutofit/>
          </a:bodyPr>
          <a:lstStyle/>
          <a:p>
            <a:r>
              <a:rPr lang="de-DE" sz="1200" b="1" i="1" dirty="0">
                <a:solidFill>
                  <a:schemeClr val="lt1"/>
                </a:solidFill>
                <a:ea typeface="Arial"/>
                <a:cs typeface="Arial"/>
                <a:sym typeface="Arial"/>
              </a:rPr>
              <a:t>Erasmus+  </a:t>
            </a:r>
            <a:r>
              <a:rPr lang="de-DE" sz="1200" b="1" i="1" dirty="0" err="1">
                <a:solidFill>
                  <a:schemeClr val="lt1"/>
                </a:solidFill>
                <a:ea typeface="Arial"/>
                <a:cs typeface="Arial"/>
                <a:sym typeface="Arial"/>
              </a:rPr>
              <a:t>Program</a:t>
            </a:r>
            <a:r>
              <a:rPr lang="de-DE" sz="1200" b="1" i="1" dirty="0">
                <a:solidFill>
                  <a:schemeClr val="lt1"/>
                </a:solidFill>
                <a:ea typeface="Arial"/>
                <a:cs typeface="Arial"/>
                <a:sym typeface="Arial"/>
              </a:rPr>
              <a:t> Fiche </a:t>
            </a:r>
            <a:endParaRPr sz="1200" dirty="0"/>
          </a:p>
          <a:p>
            <a:r>
              <a:rPr lang="de-DE" sz="1200" b="1" i="1" dirty="0">
                <a:solidFill>
                  <a:schemeClr val="lt1"/>
                </a:solidFill>
                <a:ea typeface="Arial"/>
                <a:cs typeface="Arial"/>
                <a:sym typeface="Arial"/>
              </a:rPr>
              <a:t>European </a:t>
            </a:r>
            <a:r>
              <a:rPr lang="de-DE" sz="1200" b="1" i="1" dirty="0" err="1">
                <a:solidFill>
                  <a:schemeClr val="lt1"/>
                </a:solidFill>
                <a:ea typeface="Arial"/>
                <a:cs typeface="Arial"/>
                <a:sym typeface="Arial"/>
              </a:rPr>
              <a:t>Universities</a:t>
            </a:r>
            <a:br>
              <a:rPr lang="de-DE" sz="1200" b="1" i="1" dirty="0">
                <a:solidFill>
                  <a:schemeClr val="lt1"/>
                </a:solidFill>
                <a:ea typeface="Arial"/>
                <a:cs typeface="Arial"/>
                <a:sym typeface="Arial"/>
              </a:rPr>
            </a:br>
            <a:r>
              <a:rPr lang="de-DE" sz="1200" b="1" i="1" dirty="0">
                <a:solidFill>
                  <a:schemeClr val="lt1"/>
                </a:solidFill>
                <a:ea typeface="Arial"/>
                <a:cs typeface="Arial"/>
                <a:sym typeface="Arial"/>
              </a:rPr>
              <a:t>30. Nov.2021</a:t>
            </a:r>
            <a:endParaRPr sz="1200" b="1" i="1" dirty="0">
              <a:solidFill>
                <a:schemeClr val="lt1"/>
              </a:solidFill>
              <a:ea typeface="Arial"/>
              <a:cs typeface="Arial"/>
              <a:sym typeface="Arial"/>
            </a:endParaRPr>
          </a:p>
        </p:txBody>
      </p:sp>
      <p:pic>
        <p:nvPicPr>
          <p:cNvPr id="11" name="Google Shape;29;p3" descr="European Universities Initiative - EU-CONEXUS">
            <a:extLst>
              <a:ext uri="{FF2B5EF4-FFF2-40B4-BE49-F238E27FC236}">
                <a16:creationId xmlns:a16="http://schemas.microsoft.com/office/drawing/2014/main" id="{5793627B-1CA1-249C-8632-9FE54A383DF6}"/>
              </a:ext>
            </a:extLst>
          </p:cNvPr>
          <p:cNvPicPr preferRelativeResize="0"/>
          <p:nvPr/>
        </p:nvPicPr>
        <p:blipFill rotWithShape="1">
          <a:blip r:embed="rId4">
            <a:alphaModFix/>
          </a:blip>
          <a:srcRect/>
          <a:stretch/>
        </p:blipFill>
        <p:spPr>
          <a:xfrm>
            <a:off x="10724197" y="4707256"/>
            <a:ext cx="1467803" cy="1533525"/>
          </a:xfrm>
          <a:prstGeom prst="rect">
            <a:avLst/>
          </a:prstGeom>
          <a:noFill/>
          <a:ln>
            <a:noFill/>
          </a:ln>
        </p:spPr>
      </p:pic>
      <p:sp>
        <p:nvSpPr>
          <p:cNvPr id="2" name="Fußzeilenplatzhalter 1">
            <a:extLst>
              <a:ext uri="{FF2B5EF4-FFF2-40B4-BE49-F238E27FC236}">
                <a16:creationId xmlns:a16="http://schemas.microsoft.com/office/drawing/2014/main" id="{0909176E-763E-DCCD-6969-8A68008DA907}"/>
              </a:ext>
            </a:extLst>
          </p:cNvPr>
          <p:cNvSpPr>
            <a:spLocks noGrp="1"/>
          </p:cNvSpPr>
          <p:nvPr>
            <p:ph type="ftr" idx="11"/>
          </p:nvPr>
        </p:nvSpPr>
        <p:spPr>
          <a:xfrm>
            <a:off x="2928381" y="6356351"/>
            <a:ext cx="6938428" cy="365125"/>
          </a:xfrm>
        </p:spPr>
        <p:txBody>
          <a:bodyPr/>
          <a:lstStyle/>
          <a:p>
            <a:r>
              <a:rPr lang="de-AT" dirty="0"/>
              <a:t>© maja.dragan@fh-joanneum.at , hagen.hochrinner@fh-joanneum.at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10" name="Grafik 9">
            <a:extLst>
              <a:ext uri="{FF2B5EF4-FFF2-40B4-BE49-F238E27FC236}">
                <a16:creationId xmlns:a16="http://schemas.microsoft.com/office/drawing/2014/main" id="{F466764A-5487-BE01-EF21-B59B97E83713}"/>
              </a:ext>
            </a:extLst>
          </p:cNvPr>
          <p:cNvPicPr>
            <a:picLocks noChangeAspect="1"/>
          </p:cNvPicPr>
          <p:nvPr/>
        </p:nvPicPr>
        <p:blipFill>
          <a:blip r:embed="rId3"/>
          <a:stretch>
            <a:fillRect/>
          </a:stretch>
        </p:blipFill>
        <p:spPr>
          <a:xfrm>
            <a:off x="462172" y="2347398"/>
            <a:ext cx="2054530" cy="3548180"/>
          </a:xfrm>
          <a:prstGeom prst="rect">
            <a:avLst/>
          </a:prstGeom>
        </p:spPr>
      </p:pic>
      <p:sp>
        <p:nvSpPr>
          <p:cNvPr id="465" name="Google Shape;465;p43"/>
          <p:cNvSpPr/>
          <p:nvPr/>
        </p:nvSpPr>
        <p:spPr>
          <a:xfrm>
            <a:off x="3545319" y="1341252"/>
            <a:ext cx="8434420" cy="5183376"/>
          </a:xfrm>
          <a:prstGeom prst="rect">
            <a:avLst/>
          </a:prstGeom>
          <a:noFill/>
          <a:ln>
            <a:noFill/>
          </a:ln>
        </p:spPr>
        <p:txBody>
          <a:bodyPr spcFirstLastPara="1" wrap="square" lIns="121900" tIns="121900" rIns="121900" bIns="121900" anchor="ctr" anchorCtr="0">
            <a:noAutofit/>
          </a:bodyPr>
          <a:lstStyle/>
          <a:p>
            <a:endParaRPr sz="2400"/>
          </a:p>
        </p:txBody>
      </p:sp>
      <p:sp>
        <p:nvSpPr>
          <p:cNvPr id="466" name="Google Shape;466;p43"/>
          <p:cNvSpPr/>
          <p:nvPr/>
        </p:nvSpPr>
        <p:spPr>
          <a:xfrm>
            <a:off x="2944287" y="2347398"/>
            <a:ext cx="7105404" cy="3548180"/>
          </a:xfrm>
          <a:custGeom>
            <a:avLst/>
            <a:gdLst/>
            <a:ahLst/>
            <a:cxnLst/>
            <a:rect l="l" t="t" r="r" b="b"/>
            <a:pathLst>
              <a:path w="1561863" h="7505172" extrusionOk="0">
                <a:moveTo>
                  <a:pt x="1561863" y="1250890"/>
                </a:moveTo>
                <a:lnTo>
                  <a:pt x="1561863" y="6254282"/>
                </a:lnTo>
                <a:cubicBezTo>
                  <a:pt x="1561863" y="6945130"/>
                  <a:pt x="1537609" y="7505170"/>
                  <a:pt x="1507690" y="7505170"/>
                </a:cubicBezTo>
                <a:lnTo>
                  <a:pt x="0" y="7505170"/>
                </a:lnTo>
                <a:lnTo>
                  <a:pt x="0" y="7505170"/>
                </a:lnTo>
                <a:lnTo>
                  <a:pt x="0" y="2"/>
                </a:lnTo>
                <a:lnTo>
                  <a:pt x="0" y="2"/>
                </a:lnTo>
                <a:lnTo>
                  <a:pt x="1507690" y="2"/>
                </a:lnTo>
                <a:cubicBezTo>
                  <a:pt x="1537609" y="2"/>
                  <a:pt x="1561863" y="560042"/>
                  <a:pt x="1561863" y="1250890"/>
                </a:cubicBezTo>
                <a:close/>
              </a:path>
            </a:pathLst>
          </a:custGeom>
          <a:solidFill>
            <a:schemeClr val="lt1">
              <a:alpha val="89803"/>
            </a:schemeClr>
          </a:solidFill>
          <a:ln w="25400" cap="flat" cmpd="sng">
            <a:solidFill>
              <a:srgbClr val="11A7A1"/>
            </a:solidFill>
            <a:prstDash val="solid"/>
            <a:round/>
            <a:headEnd type="none" w="sm" len="sm"/>
            <a:tailEnd type="none" w="sm" len="sm"/>
          </a:ln>
        </p:spPr>
        <p:txBody>
          <a:bodyPr spcFirstLastPara="1" wrap="square" lIns="99533" tIns="85100" rIns="85100" bIns="85100" anchor="ctr" anchorCtr="0">
            <a:noAutofit/>
          </a:bodyPr>
          <a:lstStyle/>
          <a:p>
            <a:endParaRPr sz="1867" dirty="0">
              <a:solidFill>
                <a:schemeClr val="dk1"/>
              </a:solidFill>
              <a:latin typeface="Arial"/>
              <a:ea typeface="Arial"/>
              <a:cs typeface="Arial"/>
              <a:sym typeface="Arial"/>
            </a:endParaRPr>
          </a:p>
          <a:p>
            <a:endParaRPr sz="1867" dirty="0">
              <a:solidFill>
                <a:schemeClr val="dk1"/>
              </a:solidFill>
              <a:latin typeface="Arial"/>
              <a:ea typeface="Arial"/>
              <a:cs typeface="Arial"/>
              <a:sym typeface="Arial"/>
            </a:endParaRPr>
          </a:p>
          <a:p>
            <a:pPr marL="380990" indent="-380990">
              <a:buClr>
                <a:srgbClr val="000000"/>
              </a:buClr>
              <a:buSzPts val="1400"/>
              <a:buFont typeface="Arial"/>
              <a:buChar char="•"/>
            </a:pPr>
            <a:r>
              <a:rPr lang="de-DE" sz="1400" dirty="0" err="1">
                <a:solidFill>
                  <a:schemeClr val="dk1"/>
                </a:solidFill>
                <a:latin typeface="Arial" panose="020B0604020202020204" pitchFamily="34" charset="0"/>
                <a:ea typeface="Arial"/>
                <a:cs typeface="Arial" panose="020B0604020202020204" pitchFamily="34" charset="0"/>
                <a:sym typeface="Arial"/>
              </a:rPr>
              <a:t>Students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doctoral</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candidates</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staff</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benefit</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from</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seamless</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mobility</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opportunities</a:t>
            </a:r>
            <a:r>
              <a:rPr lang="de-DE" sz="1400" b="1" dirty="0">
                <a:solidFill>
                  <a:schemeClr val="dk1"/>
                </a:solidFill>
                <a:latin typeface="Arial" panose="020B0604020202020204" pitchFamily="34" charset="0"/>
                <a:ea typeface="Arial"/>
                <a:cs typeface="Arial" panose="020B0604020202020204" pitchFamily="34" charset="0"/>
                <a:sym typeface="Arial"/>
              </a:rPr>
              <a:t> </a:t>
            </a:r>
            <a:endParaRPr sz="1400" b="1" dirty="0">
              <a:solidFill>
                <a:schemeClr val="dk1"/>
              </a:solidFill>
              <a:latin typeface="Arial" panose="020B0604020202020204" pitchFamily="34" charset="0"/>
              <a:ea typeface="Arial"/>
              <a:cs typeface="Arial" panose="020B0604020202020204" pitchFamily="34" charset="0"/>
              <a:sym typeface="Arial"/>
            </a:endParaRPr>
          </a:p>
          <a:p>
            <a:pPr marL="0" lvl="2"/>
            <a:r>
              <a:rPr lang="de-DE" sz="1400" dirty="0">
                <a:solidFill>
                  <a:schemeClr val="dk1"/>
                </a:solidFill>
                <a:latin typeface="Arial" panose="020B0604020202020204" pitchFamily="34" charset="0"/>
                <a:ea typeface="Arial"/>
                <a:cs typeface="Arial" panose="020B0604020202020204" pitchFamily="34" charset="0"/>
                <a:sym typeface="Arial"/>
              </a:rPr>
              <a:t>	- At least 50% </a:t>
            </a:r>
            <a:r>
              <a:rPr lang="de-DE" sz="1400" dirty="0" err="1">
                <a:solidFill>
                  <a:schemeClr val="dk1"/>
                </a:solidFill>
                <a:latin typeface="Arial" panose="020B0604020202020204" pitchFamily="34" charset="0"/>
                <a:ea typeface="Arial"/>
                <a:cs typeface="Arial" panose="020B0604020202020204" pitchFamily="34" charset="0"/>
                <a:sym typeface="Arial"/>
              </a:rPr>
              <a:t>of</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students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within</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alliance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should</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benefit</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from</a:t>
            </a:r>
            <a:r>
              <a:rPr lang="de-DE" sz="1400" dirty="0">
                <a:solidFill>
                  <a:schemeClr val="dk1"/>
                </a:solidFill>
                <a:latin typeface="Arial" panose="020B0604020202020204" pitchFamily="34" charset="0"/>
                <a:ea typeface="Arial"/>
                <a:cs typeface="Arial" panose="020B0604020202020204" pitchFamily="34" charset="0"/>
                <a:sym typeface="Arial"/>
              </a:rPr>
              <a:t> such 	</a:t>
            </a:r>
            <a:r>
              <a:rPr lang="de-DE" sz="1400" dirty="0" err="1">
                <a:solidFill>
                  <a:schemeClr val="dk1"/>
                </a:solidFill>
                <a:latin typeface="Arial" panose="020B0604020202020204" pitchFamily="34" charset="0"/>
                <a:ea typeface="Arial"/>
                <a:cs typeface="Arial" panose="020B0604020202020204" pitchFamily="34" charset="0"/>
                <a:sym typeface="Arial"/>
              </a:rPr>
              <a:t>mobility</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be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it</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physical</a:t>
            </a:r>
            <a:r>
              <a:rPr lang="de-DE" sz="1400" dirty="0">
                <a:solidFill>
                  <a:schemeClr val="dk1"/>
                </a:solidFill>
                <a:latin typeface="Arial" panose="020B0604020202020204" pitchFamily="34" charset="0"/>
                <a:ea typeface="Arial"/>
                <a:cs typeface="Arial" panose="020B0604020202020204" pitchFamily="34" charset="0"/>
                <a:sym typeface="Arial"/>
              </a:rPr>
              <a:t>, virtual </a:t>
            </a:r>
            <a:r>
              <a:rPr lang="de-DE" sz="1400" dirty="0" err="1">
                <a:solidFill>
                  <a:schemeClr val="dk1"/>
                </a:solidFill>
                <a:latin typeface="Arial" panose="020B0604020202020204" pitchFamily="34" charset="0"/>
                <a:ea typeface="Arial"/>
                <a:cs typeface="Arial" panose="020B0604020202020204" pitchFamily="34" charset="0"/>
                <a:sym typeface="Arial"/>
              </a:rPr>
              <a:t>or</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blended</a:t>
            </a:r>
            <a:r>
              <a:rPr lang="de-DE" sz="1400" dirty="0">
                <a:solidFill>
                  <a:schemeClr val="dk1"/>
                </a:solidFill>
                <a:latin typeface="Arial" panose="020B0604020202020204" pitchFamily="34" charset="0"/>
                <a:ea typeface="Arial"/>
                <a:cs typeface="Arial" panose="020B0604020202020204" pitchFamily="34" charset="0"/>
                <a:sym typeface="Arial"/>
              </a:rPr>
              <a:t>.</a:t>
            </a:r>
          </a:p>
          <a:p>
            <a:pPr marL="0" lvl="2"/>
            <a:r>
              <a:rPr lang="de-DE" sz="1400" dirty="0">
                <a:solidFill>
                  <a:schemeClr val="dk1"/>
                </a:solidFill>
                <a:latin typeface="Arial" panose="020B0604020202020204" pitchFamily="34" charset="0"/>
                <a:ea typeface="Arial"/>
                <a:cs typeface="Arial" panose="020B0604020202020204" pitchFamily="34" charset="0"/>
                <a:sym typeface="Arial"/>
              </a:rPr>
              <a:t> </a:t>
            </a:r>
            <a:endParaRPr sz="1400" dirty="0">
              <a:solidFill>
                <a:schemeClr val="dk1"/>
              </a:solidFill>
              <a:latin typeface="Arial" panose="020B0604020202020204" pitchFamily="34" charset="0"/>
              <a:ea typeface="Arial"/>
              <a:cs typeface="Arial" panose="020B0604020202020204" pitchFamily="34" charset="0"/>
              <a:sym typeface="Arial"/>
            </a:endParaRPr>
          </a:p>
          <a:p>
            <a:pPr marL="380990" indent="-380990">
              <a:buClr>
                <a:srgbClr val="000000"/>
              </a:buClr>
              <a:buSzPts val="1400"/>
              <a:buFont typeface="Arial"/>
              <a:buChar char="•"/>
            </a:pPr>
            <a:r>
              <a:rPr lang="de-DE" sz="1400" b="1" dirty="0">
                <a:solidFill>
                  <a:schemeClr val="dk1"/>
                </a:solidFill>
                <a:latin typeface="Arial" panose="020B0604020202020204" pitchFamily="34" charset="0"/>
                <a:ea typeface="Arial"/>
                <a:cs typeface="Arial" panose="020B0604020202020204" pitchFamily="34" charset="0"/>
                <a:sym typeface="Arial"/>
              </a:rPr>
              <a:t>New </a:t>
            </a:r>
            <a:r>
              <a:rPr lang="de-DE" sz="1400" b="1" dirty="0" err="1">
                <a:solidFill>
                  <a:schemeClr val="dk1"/>
                </a:solidFill>
                <a:latin typeface="Arial" panose="020B0604020202020204" pitchFamily="34" charset="0"/>
                <a:ea typeface="Arial"/>
                <a:cs typeface="Arial" panose="020B0604020202020204" pitchFamily="34" charset="0"/>
                <a:sym typeface="Arial"/>
              </a:rPr>
              <a:t>joint</a:t>
            </a:r>
            <a:r>
              <a:rPr lang="de-DE" sz="1400" b="1" dirty="0">
                <a:solidFill>
                  <a:schemeClr val="dk1"/>
                </a:solidFill>
                <a:latin typeface="Arial" panose="020B0604020202020204" pitchFamily="34" charset="0"/>
                <a:ea typeface="Arial"/>
                <a:cs typeface="Arial" panose="020B0604020202020204" pitchFamily="34" charset="0"/>
                <a:sym typeface="Arial"/>
              </a:rPr>
              <a:t>, flexible and innovative </a:t>
            </a:r>
            <a:r>
              <a:rPr lang="de-DE" sz="1400" b="1" dirty="0" err="1">
                <a:solidFill>
                  <a:schemeClr val="dk1"/>
                </a:solidFill>
                <a:latin typeface="Arial" panose="020B0604020202020204" pitchFamily="34" charset="0"/>
                <a:ea typeface="Arial"/>
                <a:cs typeface="Arial" panose="020B0604020202020204" pitchFamily="34" charset="0"/>
                <a:sym typeface="Arial"/>
              </a:rPr>
              <a:t>curricula</a:t>
            </a:r>
            <a:r>
              <a:rPr lang="de-DE" sz="1400" b="1" dirty="0">
                <a:solidFill>
                  <a:schemeClr val="dk1"/>
                </a:solidFill>
                <a:latin typeface="Arial" panose="020B0604020202020204" pitchFamily="34" charset="0"/>
                <a:ea typeface="Arial"/>
                <a:cs typeface="Arial" panose="020B0604020202020204" pitchFamily="34" charset="0"/>
                <a:sym typeface="Arial"/>
              </a:rPr>
              <a:t> </a:t>
            </a:r>
            <a:endParaRPr sz="1400" b="1" dirty="0">
              <a:solidFill>
                <a:schemeClr val="dk1"/>
              </a:solidFill>
              <a:latin typeface="Arial" panose="020B0604020202020204" pitchFamily="34" charset="0"/>
              <a:ea typeface="Arial"/>
              <a:cs typeface="Arial" panose="020B0604020202020204" pitchFamily="34" charset="0"/>
              <a:sym typeface="Arial"/>
            </a:endParaRPr>
          </a:p>
          <a:p>
            <a:r>
              <a:rPr lang="de-DE" sz="1400" b="1" dirty="0">
                <a:solidFill>
                  <a:schemeClr val="dk1"/>
                </a:solidFill>
                <a:latin typeface="Arial" panose="020B0604020202020204" pitchFamily="34" charset="0"/>
                <a:ea typeface="Arial"/>
                <a:cs typeface="Arial" panose="020B0604020202020204" pitchFamily="34" charset="0"/>
                <a:sym typeface="Arial"/>
              </a:rPr>
              <a:t>	- </a:t>
            </a:r>
            <a:r>
              <a:rPr lang="de-DE" sz="1400" b="1" dirty="0" err="1">
                <a:solidFill>
                  <a:schemeClr val="dk1"/>
                </a:solidFill>
                <a:latin typeface="Arial" panose="020B0604020202020204" pitchFamily="34" charset="0"/>
                <a:ea typeface="Arial"/>
                <a:cs typeface="Arial" panose="020B0604020202020204" pitchFamily="34" charset="0"/>
                <a:sym typeface="Arial"/>
              </a:rPr>
              <a:t>Students</a:t>
            </a:r>
            <a:r>
              <a:rPr lang="de-DE" sz="1400" b="1" dirty="0">
                <a:solidFill>
                  <a:schemeClr val="dk1"/>
                </a:solidFill>
                <a:latin typeface="Arial" panose="020B0604020202020204" pitchFamily="34" charset="0"/>
                <a:ea typeface="Arial"/>
                <a:cs typeface="Arial" panose="020B0604020202020204" pitchFamily="34" charset="0"/>
                <a:sym typeface="Arial"/>
              </a:rPr>
              <a:t> at all </a:t>
            </a:r>
            <a:r>
              <a:rPr lang="de-DE" sz="1400" b="1" dirty="0" err="1">
                <a:solidFill>
                  <a:schemeClr val="dk1"/>
                </a:solidFill>
                <a:latin typeface="Arial" panose="020B0604020202020204" pitchFamily="34" charset="0"/>
                <a:ea typeface="Arial"/>
                <a:cs typeface="Arial" panose="020B0604020202020204" pitchFamily="34" charset="0"/>
                <a:sym typeface="Arial"/>
              </a:rPr>
              <a:t>levels</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are</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empowered</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to</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customise</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their</a:t>
            </a:r>
            <a:r>
              <a:rPr lang="de-DE" sz="1400" b="1" dirty="0">
                <a:solidFill>
                  <a:schemeClr val="dk1"/>
                </a:solidFill>
                <a:latin typeface="Arial" panose="020B0604020202020204" pitchFamily="34" charset="0"/>
                <a:ea typeface="Arial"/>
                <a:cs typeface="Arial" panose="020B0604020202020204" pitchFamily="34" charset="0"/>
                <a:sym typeface="Arial"/>
              </a:rPr>
              <a:t> own flexible 	</a:t>
            </a:r>
            <a:r>
              <a:rPr lang="de-DE" sz="1400" b="1" dirty="0" err="1">
                <a:solidFill>
                  <a:schemeClr val="dk1"/>
                </a:solidFill>
                <a:latin typeface="Arial" panose="020B0604020202020204" pitchFamily="34" charset="0"/>
                <a:ea typeface="Arial"/>
                <a:cs typeface="Arial" panose="020B0604020202020204" pitchFamily="34" charset="0"/>
                <a:sym typeface="Arial"/>
              </a:rPr>
              <a:t>curricula</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choosing</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where</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what</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study</a:t>
            </a:r>
            <a:endParaRPr sz="1400" dirty="0">
              <a:solidFill>
                <a:schemeClr val="dk1"/>
              </a:solidFill>
              <a:latin typeface="Arial" panose="020B0604020202020204" pitchFamily="34" charset="0"/>
              <a:ea typeface="Arial"/>
              <a:cs typeface="Arial" panose="020B0604020202020204" pitchFamily="34" charset="0"/>
              <a:sym typeface="Arial"/>
            </a:endParaRPr>
          </a:p>
          <a:p>
            <a:r>
              <a:rPr lang="de-DE" sz="1400" dirty="0">
                <a:solidFill>
                  <a:schemeClr val="dk1"/>
                </a:solidFill>
                <a:latin typeface="Arial" panose="020B0604020202020204" pitchFamily="34" charset="0"/>
                <a:ea typeface="Arial"/>
                <a:cs typeface="Arial" panose="020B0604020202020204" pitchFamily="34" charset="0"/>
                <a:sym typeface="Arial"/>
              </a:rPr>
              <a:t>	- </a:t>
            </a:r>
            <a:r>
              <a:rPr lang="de-DE" sz="1400" dirty="0" err="1">
                <a:solidFill>
                  <a:schemeClr val="dk1"/>
                </a:solidFill>
                <a:latin typeface="Arial" panose="020B0604020202020204" pitchFamily="34" charset="0"/>
                <a:ea typeface="Arial"/>
                <a:cs typeface="Arial" panose="020B0604020202020204" pitchFamily="34" charset="0"/>
                <a:sym typeface="Arial"/>
              </a:rPr>
              <a:t>setting</a:t>
            </a:r>
            <a:r>
              <a:rPr lang="de-DE" sz="1400" dirty="0">
                <a:solidFill>
                  <a:schemeClr val="dk1"/>
                </a:solidFill>
                <a:latin typeface="Arial" panose="020B0604020202020204" pitchFamily="34" charset="0"/>
                <a:ea typeface="Arial"/>
                <a:cs typeface="Arial" panose="020B0604020202020204" pitchFamily="34" charset="0"/>
                <a:sym typeface="Arial"/>
              </a:rPr>
              <a:t> a solid </a:t>
            </a:r>
            <a:r>
              <a:rPr lang="de-DE" sz="1400" dirty="0" err="1">
                <a:solidFill>
                  <a:schemeClr val="dk1"/>
                </a:solidFill>
                <a:latin typeface="Arial" panose="020B0604020202020204" pitchFamily="34" charset="0"/>
                <a:ea typeface="Arial"/>
                <a:cs typeface="Arial" panose="020B0604020202020204" pitchFamily="34" charset="0"/>
                <a:sym typeface="Arial"/>
              </a:rPr>
              <a:t>ground</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for</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development</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of</a:t>
            </a:r>
            <a:r>
              <a:rPr lang="de-DE" sz="1400" dirty="0">
                <a:solidFill>
                  <a:schemeClr val="dk1"/>
                </a:solidFill>
                <a:latin typeface="Arial" panose="020B0604020202020204" pitchFamily="34" charset="0"/>
                <a:ea typeface="Arial"/>
                <a:cs typeface="Arial" panose="020B0604020202020204" pitchFamily="34" charset="0"/>
                <a:sym typeface="Arial"/>
              </a:rPr>
              <a:t> a </a:t>
            </a:r>
            <a:r>
              <a:rPr lang="de-DE" sz="1400" b="1" dirty="0">
                <a:solidFill>
                  <a:schemeClr val="dk1"/>
                </a:solidFill>
                <a:latin typeface="Arial" panose="020B0604020202020204" pitchFamily="34" charset="0"/>
                <a:ea typeface="Arial"/>
                <a:cs typeface="Arial" panose="020B0604020202020204" pitchFamily="34" charset="0"/>
                <a:sym typeface="Arial"/>
              </a:rPr>
              <a:t>European </a:t>
            </a:r>
            <a:r>
              <a:rPr lang="de-DE" sz="1400" b="1" dirty="0" err="1">
                <a:solidFill>
                  <a:schemeClr val="dk1"/>
                </a:solidFill>
                <a:latin typeface="Arial" panose="020B0604020202020204" pitchFamily="34" charset="0"/>
                <a:ea typeface="Arial"/>
                <a:cs typeface="Arial" panose="020B0604020202020204" pitchFamily="34" charset="0"/>
                <a:sym typeface="Arial"/>
              </a:rPr>
              <a:t>degree</a:t>
            </a:r>
            <a:r>
              <a:rPr lang="de-DE" sz="1400" b="1" dirty="0">
                <a:solidFill>
                  <a:schemeClr val="dk1"/>
                </a:solidFill>
                <a:latin typeface="Arial" panose="020B0604020202020204" pitchFamily="34" charset="0"/>
                <a:ea typeface="Arial"/>
                <a:cs typeface="Arial" panose="020B0604020202020204" pitchFamily="34" charset="0"/>
                <a:sym typeface="Arial"/>
              </a:rPr>
              <a:t> </a:t>
            </a:r>
          </a:p>
          <a:p>
            <a:endParaRPr sz="1400" b="1" dirty="0">
              <a:solidFill>
                <a:schemeClr val="dk1"/>
              </a:solidFill>
              <a:latin typeface="Arial" panose="020B0604020202020204" pitchFamily="34" charset="0"/>
              <a:ea typeface="Arial"/>
              <a:cs typeface="Arial" panose="020B0604020202020204" pitchFamily="34" charset="0"/>
              <a:sym typeface="Arial"/>
            </a:endParaRPr>
          </a:p>
          <a:p>
            <a:pPr marL="380990" indent="-380990">
              <a:buClr>
                <a:srgbClr val="000000"/>
              </a:buClr>
              <a:buSzPts val="1400"/>
              <a:buFont typeface="Arial"/>
              <a:buChar char="•"/>
            </a:pPr>
            <a:r>
              <a:rPr lang="de-DE" sz="1400" b="1" dirty="0" err="1">
                <a:solidFill>
                  <a:schemeClr val="dk1"/>
                </a:solidFill>
                <a:latin typeface="Arial" panose="020B0604020202020204" pitchFamily="34" charset="0"/>
                <a:ea typeface="Arial"/>
                <a:cs typeface="Arial" panose="020B0604020202020204" pitchFamily="34" charset="0"/>
                <a:sym typeface="Arial"/>
              </a:rPr>
              <a:t>Practical</a:t>
            </a:r>
            <a:r>
              <a:rPr lang="de-DE" sz="1400" b="1" dirty="0">
                <a:solidFill>
                  <a:schemeClr val="dk1"/>
                </a:solidFill>
                <a:latin typeface="Arial" panose="020B0604020202020204" pitchFamily="34" charset="0"/>
                <a:ea typeface="Arial"/>
                <a:cs typeface="Arial" panose="020B0604020202020204" pitchFamily="34" charset="0"/>
                <a:sym typeface="Arial"/>
              </a:rPr>
              <a:t> and </a:t>
            </a:r>
            <a:r>
              <a:rPr lang="de-DE" sz="1400" b="1" dirty="0" err="1">
                <a:solidFill>
                  <a:schemeClr val="dk1"/>
                </a:solidFill>
                <a:latin typeface="Arial" panose="020B0604020202020204" pitchFamily="34" charset="0"/>
                <a:ea typeface="Arial"/>
                <a:cs typeface="Arial" panose="020B0604020202020204" pitchFamily="34" charset="0"/>
                <a:sym typeface="Arial"/>
              </a:rPr>
              <a:t>work-based</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experience</a:t>
            </a:r>
            <a:r>
              <a:rPr lang="de-DE" sz="1400" b="1" dirty="0">
                <a:solidFill>
                  <a:schemeClr val="dk1"/>
                </a:solidFill>
                <a:latin typeface="Arial" panose="020B0604020202020204" pitchFamily="34" charset="0"/>
                <a:ea typeface="Arial"/>
                <a:cs typeface="Arial" panose="020B0604020202020204" pitchFamily="34" charset="0"/>
                <a:sym typeface="Arial"/>
              </a:rPr>
              <a:t> and </a:t>
            </a:r>
            <a:r>
              <a:rPr lang="de-DE" sz="1400" b="1" dirty="0" err="1">
                <a:solidFill>
                  <a:schemeClr val="dk1"/>
                </a:solidFill>
                <a:latin typeface="Arial" panose="020B0604020202020204" pitchFamily="34" charset="0"/>
                <a:ea typeface="Arial"/>
                <a:cs typeface="Arial" panose="020B0604020202020204" pitchFamily="34" charset="0"/>
                <a:sym typeface="Arial"/>
              </a:rPr>
              <a:t>traineeships</a:t>
            </a:r>
            <a:r>
              <a:rPr lang="de-DE" sz="1400" b="1" dirty="0">
                <a:solidFill>
                  <a:schemeClr val="dk1"/>
                </a:solidFill>
                <a:latin typeface="Arial" panose="020B0604020202020204" pitchFamily="34" charset="0"/>
                <a:ea typeface="Arial"/>
                <a:cs typeface="Arial" panose="020B0604020202020204" pitchFamily="34" charset="0"/>
                <a:sym typeface="Arial"/>
              </a:rPr>
              <a:t> </a:t>
            </a:r>
            <a:endParaRPr sz="1400" b="1" dirty="0">
              <a:solidFill>
                <a:schemeClr val="dk1"/>
              </a:solidFill>
              <a:latin typeface="Arial" panose="020B0604020202020204" pitchFamily="34" charset="0"/>
              <a:ea typeface="Arial"/>
              <a:cs typeface="Arial" panose="020B0604020202020204" pitchFamily="34" charset="0"/>
              <a:sym typeface="Arial"/>
            </a:endParaRPr>
          </a:p>
          <a:p>
            <a:r>
              <a:rPr lang="de-DE" sz="1400" b="1" dirty="0">
                <a:solidFill>
                  <a:schemeClr val="dk1"/>
                </a:solidFill>
                <a:latin typeface="Arial" panose="020B0604020202020204" pitchFamily="34" charset="0"/>
                <a:ea typeface="Arial"/>
                <a:cs typeface="Arial" panose="020B0604020202020204" pitchFamily="34" charset="0"/>
                <a:sym typeface="Arial"/>
              </a:rPr>
              <a:t>	- </a:t>
            </a:r>
            <a:r>
              <a:rPr lang="de-DE" sz="1400" dirty="0" err="1">
                <a:solidFill>
                  <a:schemeClr val="dk1"/>
                </a:solidFill>
                <a:latin typeface="Arial" panose="020B0604020202020204" pitchFamily="34" charset="0"/>
                <a:ea typeface="Arial"/>
                <a:cs typeface="Arial" panose="020B0604020202020204" pitchFamily="34" charset="0"/>
                <a:sym typeface="Arial"/>
              </a:rPr>
              <a:t>supported</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by</a:t>
            </a:r>
            <a:r>
              <a:rPr lang="de-DE" sz="1400" dirty="0">
                <a:solidFill>
                  <a:schemeClr val="dk1"/>
                </a:solidFill>
                <a:latin typeface="Arial" panose="020B0604020202020204" pitchFamily="34" charset="0"/>
                <a:ea typeface="Arial"/>
                <a:cs typeface="Arial" panose="020B0604020202020204" pitchFamily="34" charset="0"/>
                <a:sym typeface="Arial"/>
              </a:rPr>
              <a:t> external </a:t>
            </a:r>
            <a:r>
              <a:rPr lang="de-DE" sz="1400" dirty="0" err="1">
                <a:solidFill>
                  <a:schemeClr val="dk1"/>
                </a:solidFill>
                <a:latin typeface="Arial" panose="020B0604020202020204" pitchFamily="34" charset="0"/>
                <a:ea typeface="Arial"/>
                <a:cs typeface="Arial" panose="020B0604020202020204" pitchFamily="34" charset="0"/>
                <a:sym typeface="Arial"/>
              </a:rPr>
              <a:t>mentors</a:t>
            </a:r>
            <a:r>
              <a:rPr lang="de-DE" sz="1400" dirty="0">
                <a:solidFill>
                  <a:schemeClr val="dk1"/>
                </a:solidFill>
                <a:latin typeface="Arial" panose="020B0604020202020204" pitchFamily="34" charset="0"/>
                <a:ea typeface="Arial"/>
                <a:cs typeface="Arial" panose="020B0604020202020204" pitchFamily="34" charset="0"/>
                <a:sym typeface="Arial"/>
              </a:rPr>
              <a:t> </a:t>
            </a:r>
            <a:endParaRPr sz="1400" dirty="0">
              <a:solidFill>
                <a:schemeClr val="dk1"/>
              </a:solidFill>
              <a:latin typeface="Arial" panose="020B0604020202020204" pitchFamily="34" charset="0"/>
              <a:ea typeface="Arial"/>
              <a:cs typeface="Arial" panose="020B0604020202020204" pitchFamily="34" charset="0"/>
              <a:sym typeface="Arial"/>
            </a:endParaRPr>
          </a:p>
          <a:p>
            <a:r>
              <a:rPr lang="de-DE" sz="1400" dirty="0">
                <a:solidFill>
                  <a:schemeClr val="dk1"/>
                </a:solidFill>
                <a:latin typeface="Arial" panose="020B0604020202020204" pitchFamily="34" charset="0"/>
                <a:ea typeface="Arial"/>
                <a:cs typeface="Arial" panose="020B0604020202020204" pitchFamily="34" charset="0"/>
                <a:sym typeface="Arial"/>
              </a:rPr>
              <a:t>	- promote </a:t>
            </a:r>
            <a:r>
              <a:rPr lang="de-DE" sz="1400" dirty="0" err="1">
                <a:solidFill>
                  <a:schemeClr val="dk1"/>
                </a:solidFill>
                <a:latin typeface="Arial" panose="020B0604020202020204" pitchFamily="34" charset="0"/>
                <a:ea typeface="Arial"/>
                <a:cs typeface="Arial" panose="020B0604020202020204" pitchFamily="34" charset="0"/>
                <a:sym typeface="Arial"/>
              </a:rPr>
              <a:t>knowledge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transfer</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with</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surrounding</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ecosystems</a:t>
            </a:r>
            <a:endParaRPr lang="de-DE" sz="1400" b="1" dirty="0">
              <a:solidFill>
                <a:schemeClr val="dk1"/>
              </a:solidFill>
              <a:latin typeface="Arial" panose="020B0604020202020204" pitchFamily="34" charset="0"/>
              <a:ea typeface="Arial"/>
              <a:cs typeface="Arial" panose="020B0604020202020204" pitchFamily="34" charset="0"/>
              <a:sym typeface="Arial"/>
            </a:endParaRPr>
          </a:p>
          <a:p>
            <a:endParaRPr sz="1400" dirty="0">
              <a:latin typeface="Arial" panose="020B0604020202020204" pitchFamily="34" charset="0"/>
              <a:cs typeface="Arial" panose="020B0604020202020204" pitchFamily="34" charset="0"/>
            </a:endParaRPr>
          </a:p>
          <a:p>
            <a:pPr marL="380990" indent="-380990">
              <a:buClr>
                <a:srgbClr val="000000"/>
              </a:buClr>
              <a:buSzPts val="1400"/>
              <a:buFont typeface="Arial"/>
              <a:buChar char="•"/>
            </a:pPr>
            <a:r>
              <a:rPr lang="de-DE" sz="1400" dirty="0">
                <a:solidFill>
                  <a:schemeClr val="dk1"/>
                </a:solidFill>
                <a:latin typeface="Arial" panose="020B0604020202020204" pitchFamily="34" charset="0"/>
                <a:ea typeface="Arial"/>
                <a:cs typeface="Arial" panose="020B0604020202020204" pitchFamily="34" charset="0"/>
                <a:sym typeface="Arial"/>
              </a:rPr>
              <a:t>European </a:t>
            </a:r>
            <a:r>
              <a:rPr lang="de-DE" sz="1400" dirty="0" err="1">
                <a:solidFill>
                  <a:schemeClr val="dk1"/>
                </a:solidFill>
                <a:latin typeface="Arial" panose="020B0604020202020204" pitchFamily="34" charset="0"/>
                <a:ea typeface="Arial"/>
                <a:cs typeface="Arial" panose="020B0604020202020204" pitchFamily="34" charset="0"/>
                <a:sym typeface="Arial"/>
              </a:rPr>
              <a:t>Universities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are</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expected</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work</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towards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b="1" dirty="0">
                <a:solidFill>
                  <a:schemeClr val="dk1"/>
                </a:solidFill>
                <a:latin typeface="Arial" panose="020B0604020202020204" pitchFamily="34" charset="0"/>
                <a:ea typeface="Arial"/>
                <a:cs typeface="Arial" panose="020B0604020202020204" pitchFamily="34" charset="0"/>
                <a:sym typeface="Arial"/>
              </a:rPr>
              <a:t>open </a:t>
            </a:r>
            <a:r>
              <a:rPr lang="de-DE" sz="1400" b="1" dirty="0" err="1">
                <a:solidFill>
                  <a:schemeClr val="dk1"/>
                </a:solidFill>
                <a:latin typeface="Arial" panose="020B0604020202020204" pitchFamily="34" charset="0"/>
                <a:ea typeface="Arial"/>
                <a:cs typeface="Arial" panose="020B0604020202020204" pitchFamily="34" charset="0"/>
                <a:sym typeface="Arial"/>
              </a:rPr>
              <a:t>science</a:t>
            </a:r>
            <a:r>
              <a:rPr lang="de-DE" sz="1400" b="1" dirty="0">
                <a:solidFill>
                  <a:schemeClr val="dk1"/>
                </a:solidFill>
                <a:latin typeface="Arial" panose="020B0604020202020204" pitchFamily="34" charset="0"/>
                <a:ea typeface="Arial"/>
                <a:cs typeface="Arial" panose="020B0604020202020204" pitchFamily="34" charset="0"/>
                <a:sym typeface="Arial"/>
              </a:rPr>
              <a:t>, open </a:t>
            </a:r>
            <a:r>
              <a:rPr lang="de-DE" sz="1400" b="1" dirty="0" err="1">
                <a:solidFill>
                  <a:schemeClr val="dk1"/>
                </a:solidFill>
                <a:latin typeface="Arial" panose="020B0604020202020204" pitchFamily="34" charset="0"/>
                <a:ea typeface="Arial"/>
                <a:cs typeface="Arial" panose="020B0604020202020204" pitchFamily="34" charset="0"/>
                <a:sym typeface="Arial"/>
              </a:rPr>
              <a:t>education</a:t>
            </a:r>
            <a:r>
              <a:rPr lang="de-DE" sz="1400" b="1" dirty="0">
                <a:solidFill>
                  <a:schemeClr val="dk1"/>
                </a:solidFill>
                <a:latin typeface="Arial" panose="020B0604020202020204" pitchFamily="34" charset="0"/>
                <a:ea typeface="Arial"/>
                <a:cs typeface="Arial" panose="020B0604020202020204" pitchFamily="34" charset="0"/>
                <a:sym typeface="Arial"/>
              </a:rPr>
              <a:t> and open </a:t>
            </a:r>
            <a:r>
              <a:rPr lang="de-DE" sz="1400" b="1" dirty="0" err="1">
                <a:solidFill>
                  <a:schemeClr val="dk1"/>
                </a:solidFill>
                <a:latin typeface="Arial" panose="020B0604020202020204" pitchFamily="34" charset="0"/>
                <a:ea typeface="Arial"/>
                <a:cs typeface="Arial" panose="020B0604020202020204" pitchFamily="34" charset="0"/>
                <a:sym typeface="Arial"/>
              </a:rPr>
              <a:t>data</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practices</a:t>
            </a:r>
            <a:r>
              <a:rPr lang="de-DE" sz="1400" b="1" dirty="0">
                <a:solidFill>
                  <a:schemeClr val="dk1"/>
                </a:solidFill>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cs typeface="Arial" panose="020B0604020202020204" pitchFamily="34" charset="0"/>
            </a:endParaRPr>
          </a:p>
          <a:p>
            <a:endParaRPr sz="1400" dirty="0">
              <a:solidFill>
                <a:schemeClr val="dk1"/>
              </a:solidFill>
              <a:latin typeface="Arial" panose="020B0604020202020204" pitchFamily="34" charset="0"/>
              <a:ea typeface="Arial"/>
              <a:cs typeface="Arial" panose="020B0604020202020204" pitchFamily="34" charset="0"/>
              <a:sym typeface="Arial"/>
            </a:endParaRPr>
          </a:p>
          <a:p>
            <a:pPr marL="0" lvl="3">
              <a:lnSpc>
                <a:spcPct val="90000"/>
              </a:lnSpc>
            </a:pPr>
            <a:endParaRPr sz="1867" dirty="0">
              <a:solidFill>
                <a:schemeClr val="dk1"/>
              </a:solidFill>
              <a:latin typeface="Arial"/>
              <a:ea typeface="Arial"/>
              <a:cs typeface="Arial"/>
              <a:sym typeface="Arial"/>
            </a:endParaRPr>
          </a:p>
        </p:txBody>
      </p:sp>
      <p:sp>
        <p:nvSpPr>
          <p:cNvPr id="468" name="Google Shape;468;p43"/>
          <p:cNvSpPr txBox="1"/>
          <p:nvPr/>
        </p:nvSpPr>
        <p:spPr>
          <a:xfrm>
            <a:off x="2928381" y="1803282"/>
            <a:ext cx="7182270" cy="467439"/>
          </a:xfrm>
          <a:prstGeom prst="rect">
            <a:avLst/>
          </a:prstGeom>
          <a:solidFill>
            <a:srgbClr val="F7DC72"/>
          </a:solidFill>
          <a:ln>
            <a:noFill/>
          </a:ln>
        </p:spPr>
        <p:txBody>
          <a:bodyPr spcFirstLastPara="1" wrap="square" lIns="81633" tIns="40800" rIns="81633" bIns="40800" anchor="t" anchorCtr="0">
            <a:spAutoFit/>
          </a:bodyPr>
          <a:lstStyle/>
          <a:p>
            <a:pPr algn="ctr">
              <a:lnSpc>
                <a:spcPct val="139000"/>
              </a:lnSpc>
            </a:pPr>
            <a:r>
              <a:rPr lang="de-DE" b="1" dirty="0">
                <a:solidFill>
                  <a:srgbClr val="000000"/>
                </a:solidFill>
                <a:latin typeface="Arial"/>
                <a:ea typeface="Arial"/>
                <a:cs typeface="Arial"/>
                <a:sym typeface="Arial"/>
              </a:rPr>
              <a:t>Inter-university ‘</a:t>
            </a:r>
            <a:r>
              <a:rPr lang="de-DE" b="1" dirty="0" err="1">
                <a:solidFill>
                  <a:srgbClr val="000000"/>
                </a:solidFill>
                <a:latin typeface="Arial"/>
                <a:ea typeface="Arial"/>
                <a:cs typeface="Arial"/>
                <a:sym typeface="Arial"/>
              </a:rPr>
              <a:t>campus</a:t>
            </a:r>
            <a:r>
              <a:rPr lang="de-DE" b="1" dirty="0">
                <a:solidFill>
                  <a:srgbClr val="000000"/>
                </a:solidFill>
                <a:latin typeface="Arial"/>
                <a:ea typeface="Arial"/>
                <a:cs typeface="Arial"/>
                <a:sym typeface="Arial"/>
              </a:rPr>
              <a:t>’ at European </a:t>
            </a:r>
            <a:r>
              <a:rPr lang="de-DE" b="1" dirty="0" err="1">
                <a:solidFill>
                  <a:srgbClr val="000000"/>
                </a:solidFill>
                <a:latin typeface="Arial"/>
                <a:ea typeface="Arial"/>
                <a:cs typeface="Arial"/>
                <a:sym typeface="Arial"/>
              </a:rPr>
              <a:t>Universities</a:t>
            </a:r>
            <a:r>
              <a:rPr lang="de-DE" b="1" dirty="0">
                <a:solidFill>
                  <a:srgbClr val="000000"/>
                </a:solidFill>
                <a:latin typeface="Arial"/>
                <a:ea typeface="Arial"/>
                <a:cs typeface="Arial"/>
                <a:sym typeface="Arial"/>
              </a:rPr>
              <a:t> Alliance</a:t>
            </a:r>
            <a:endParaRPr b="1" dirty="0">
              <a:solidFill>
                <a:srgbClr val="C00000"/>
              </a:solidFill>
              <a:latin typeface="Arial"/>
              <a:ea typeface="Arial"/>
              <a:cs typeface="Arial"/>
              <a:sym typeface="Arial"/>
            </a:endParaRPr>
          </a:p>
        </p:txBody>
      </p:sp>
      <p:sp>
        <p:nvSpPr>
          <p:cNvPr id="469" name="Google Shape;469;p43"/>
          <p:cNvSpPr txBox="1">
            <a:spLocks noGrp="1"/>
          </p:cNvSpPr>
          <p:nvPr>
            <p:ph type="title"/>
          </p:nvPr>
        </p:nvSpPr>
        <p:spPr>
          <a:xfrm>
            <a:off x="372275" y="2607550"/>
            <a:ext cx="2326717" cy="1255497"/>
          </a:xfrm>
          <a:prstGeom prst="rect">
            <a:avLst/>
          </a:prstGeom>
          <a:noFill/>
          <a:ln>
            <a:noFill/>
          </a:ln>
        </p:spPr>
        <p:txBody>
          <a:bodyPr spcFirstLastPara="1" wrap="square" lIns="121833" tIns="60900" rIns="121833" bIns="60900" anchor="ctr" anchorCtr="0">
            <a:noAutofit/>
          </a:bodyPr>
          <a:lstStyle/>
          <a:p>
            <a:pPr algn="l"/>
            <a:r>
              <a:rPr lang="de-DE" sz="1800" b="1" dirty="0">
                <a:solidFill>
                  <a:schemeClr val="lt1"/>
                </a:solidFill>
                <a:latin typeface="+mn-lt"/>
              </a:rPr>
              <a:t>Alliance Organisation,</a:t>
            </a:r>
            <a:br>
              <a:rPr lang="de-DE" sz="1800" b="1" dirty="0">
                <a:solidFill>
                  <a:schemeClr val="lt1"/>
                </a:solidFill>
                <a:latin typeface="+mn-lt"/>
              </a:rPr>
            </a:br>
            <a:r>
              <a:rPr lang="de-DE" sz="1800" b="1" dirty="0" err="1">
                <a:solidFill>
                  <a:schemeClr val="lt1"/>
                </a:solidFill>
                <a:latin typeface="+mn-lt"/>
              </a:rPr>
              <a:t>Structure</a:t>
            </a:r>
            <a:br>
              <a:rPr lang="de-DE" sz="1800" b="1" dirty="0">
                <a:solidFill>
                  <a:schemeClr val="lt1"/>
                </a:solidFill>
                <a:latin typeface="+mn-lt"/>
              </a:rPr>
            </a:br>
            <a:r>
              <a:rPr lang="de-DE" sz="1800" b="1" dirty="0">
                <a:solidFill>
                  <a:schemeClr val="lt1"/>
                </a:solidFill>
                <a:latin typeface="+mn-lt"/>
              </a:rPr>
              <a:t>&amp; Core </a:t>
            </a:r>
            <a:r>
              <a:rPr lang="de-DE" sz="1800" b="1" dirty="0" err="1">
                <a:solidFill>
                  <a:schemeClr val="lt1"/>
                </a:solidFill>
                <a:latin typeface="+mn-lt"/>
              </a:rPr>
              <a:t>Processes</a:t>
            </a:r>
            <a:endParaRPr sz="1800" dirty="0">
              <a:solidFill>
                <a:schemeClr val="lt1"/>
              </a:solidFill>
              <a:latin typeface="+mn-lt"/>
            </a:endParaRPr>
          </a:p>
        </p:txBody>
      </p:sp>
      <p:sp>
        <p:nvSpPr>
          <p:cNvPr id="470" name="Google Shape;470;p43"/>
          <p:cNvSpPr txBox="1"/>
          <p:nvPr/>
        </p:nvSpPr>
        <p:spPr>
          <a:xfrm>
            <a:off x="540809" y="1156850"/>
            <a:ext cx="10725587" cy="533489"/>
          </a:xfrm>
          <a:prstGeom prst="rect">
            <a:avLst/>
          </a:prstGeom>
          <a:noFill/>
          <a:ln>
            <a:noFill/>
          </a:ln>
        </p:spPr>
        <p:txBody>
          <a:bodyPr spcFirstLastPara="1" wrap="square" lIns="121900" tIns="60933" rIns="121900" bIns="60933" anchor="t" anchorCtr="0">
            <a:spAutoFit/>
          </a:bodyPr>
          <a:lstStyle/>
          <a:p>
            <a:r>
              <a:rPr lang="de-DE" sz="2667" b="1" dirty="0" err="1">
                <a:solidFill>
                  <a:srgbClr val="0070C0"/>
                </a:solidFill>
                <a:latin typeface="Arial"/>
                <a:ea typeface="Arial"/>
                <a:cs typeface="Arial"/>
                <a:sym typeface="Arial"/>
              </a:rPr>
              <a:t>What</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can</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we</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learn</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from</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the</a:t>
            </a:r>
            <a:r>
              <a:rPr lang="de-DE" sz="2667" b="1" dirty="0">
                <a:solidFill>
                  <a:srgbClr val="0070C0"/>
                </a:solidFill>
                <a:latin typeface="Arial"/>
                <a:ea typeface="Arial"/>
                <a:cs typeface="Arial"/>
                <a:sym typeface="Arial"/>
              </a:rPr>
              <a:t> Fiche – European </a:t>
            </a:r>
            <a:r>
              <a:rPr lang="de-DE" sz="2667" b="1" dirty="0" err="1">
                <a:solidFill>
                  <a:srgbClr val="0070C0"/>
                </a:solidFill>
                <a:latin typeface="Arial"/>
                <a:ea typeface="Arial"/>
                <a:cs typeface="Arial"/>
                <a:sym typeface="Arial"/>
              </a:rPr>
              <a:t>Universities</a:t>
            </a:r>
            <a:r>
              <a:rPr lang="de-DE" sz="2667" b="1" dirty="0">
                <a:solidFill>
                  <a:srgbClr val="0070C0"/>
                </a:solidFill>
                <a:latin typeface="Arial"/>
                <a:ea typeface="Arial"/>
                <a:cs typeface="Arial"/>
                <a:sym typeface="Arial"/>
              </a:rPr>
              <a:t> 2022?</a:t>
            </a:r>
            <a:endParaRPr sz="2400" dirty="0"/>
          </a:p>
        </p:txBody>
      </p:sp>
      <p:sp>
        <p:nvSpPr>
          <p:cNvPr id="471" name="Google Shape;471;p43"/>
          <p:cNvSpPr txBox="1">
            <a:spLocks noGrp="1"/>
          </p:cNvSpPr>
          <p:nvPr>
            <p:ph type="sldNum" idx="12"/>
          </p:nvPr>
        </p:nvSpPr>
        <p:spPr>
          <a:xfrm>
            <a:off x="8737600" y="6356351"/>
            <a:ext cx="28448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de-DE"/>
              <a:pPr/>
              <a:t>25</a:t>
            </a:fld>
            <a:endParaRPr/>
          </a:p>
        </p:txBody>
      </p:sp>
      <p:sp>
        <p:nvSpPr>
          <p:cNvPr id="472" name="Google Shape;472;p43"/>
          <p:cNvSpPr/>
          <p:nvPr/>
        </p:nvSpPr>
        <p:spPr>
          <a:xfrm>
            <a:off x="368523" y="4798516"/>
            <a:ext cx="2428664" cy="984885"/>
          </a:xfrm>
          <a:prstGeom prst="rect">
            <a:avLst/>
          </a:prstGeom>
          <a:noFill/>
          <a:ln>
            <a:noFill/>
          </a:ln>
        </p:spPr>
        <p:txBody>
          <a:bodyPr spcFirstLastPara="1" wrap="square" lIns="121900" tIns="60933" rIns="121900" bIns="60933" anchor="t" anchorCtr="0">
            <a:noAutofit/>
          </a:bodyPr>
          <a:lstStyle/>
          <a:p>
            <a:r>
              <a:rPr lang="de-DE" sz="1200" b="1" i="1" dirty="0">
                <a:solidFill>
                  <a:schemeClr val="lt1"/>
                </a:solidFill>
                <a:ea typeface="Arial"/>
                <a:cs typeface="Arial"/>
                <a:sym typeface="Arial"/>
              </a:rPr>
              <a:t>Erasmus+  </a:t>
            </a:r>
            <a:r>
              <a:rPr lang="de-DE" sz="1200" b="1" i="1" dirty="0" err="1">
                <a:solidFill>
                  <a:schemeClr val="lt1"/>
                </a:solidFill>
                <a:ea typeface="Arial"/>
                <a:cs typeface="Arial"/>
                <a:sym typeface="Arial"/>
              </a:rPr>
              <a:t>Program</a:t>
            </a:r>
            <a:r>
              <a:rPr lang="de-DE" sz="1200" b="1" i="1" dirty="0">
                <a:solidFill>
                  <a:schemeClr val="lt1"/>
                </a:solidFill>
                <a:ea typeface="Arial"/>
                <a:cs typeface="Arial"/>
                <a:sym typeface="Arial"/>
              </a:rPr>
              <a:t> Fiche </a:t>
            </a:r>
            <a:endParaRPr sz="1200" dirty="0"/>
          </a:p>
          <a:p>
            <a:r>
              <a:rPr lang="de-DE" sz="1200" b="1" i="1" dirty="0">
                <a:solidFill>
                  <a:schemeClr val="lt1"/>
                </a:solidFill>
                <a:ea typeface="Arial"/>
                <a:cs typeface="Arial"/>
                <a:sym typeface="Arial"/>
              </a:rPr>
              <a:t>European </a:t>
            </a:r>
            <a:r>
              <a:rPr lang="de-DE" sz="1200" b="1" i="1" dirty="0" err="1">
                <a:solidFill>
                  <a:schemeClr val="lt1"/>
                </a:solidFill>
                <a:ea typeface="Arial"/>
                <a:cs typeface="Arial"/>
                <a:sym typeface="Arial"/>
              </a:rPr>
              <a:t>Universities</a:t>
            </a:r>
            <a:br>
              <a:rPr lang="de-DE" sz="1200" b="1" i="1" dirty="0">
                <a:solidFill>
                  <a:schemeClr val="lt1"/>
                </a:solidFill>
                <a:ea typeface="Arial"/>
                <a:cs typeface="Arial"/>
                <a:sym typeface="Arial"/>
              </a:rPr>
            </a:br>
            <a:r>
              <a:rPr lang="de-DE" sz="1200" b="1" i="1" dirty="0">
                <a:solidFill>
                  <a:schemeClr val="lt1"/>
                </a:solidFill>
                <a:ea typeface="Arial"/>
                <a:cs typeface="Arial"/>
                <a:sym typeface="Arial"/>
              </a:rPr>
              <a:t>30. Nov.2021</a:t>
            </a:r>
            <a:endParaRPr sz="1200" b="1" i="1" dirty="0">
              <a:solidFill>
                <a:schemeClr val="lt1"/>
              </a:solidFill>
              <a:ea typeface="Arial"/>
              <a:cs typeface="Arial"/>
              <a:sym typeface="Arial"/>
            </a:endParaRPr>
          </a:p>
        </p:txBody>
      </p:sp>
      <p:pic>
        <p:nvPicPr>
          <p:cNvPr id="11" name="Google Shape;29;p3" descr="European Universities Initiative - EU-CONEXUS">
            <a:extLst>
              <a:ext uri="{FF2B5EF4-FFF2-40B4-BE49-F238E27FC236}">
                <a16:creationId xmlns:a16="http://schemas.microsoft.com/office/drawing/2014/main" id="{4530EC29-87D2-AE94-2F9F-79C44E0693BE}"/>
              </a:ext>
            </a:extLst>
          </p:cNvPr>
          <p:cNvPicPr preferRelativeResize="0"/>
          <p:nvPr/>
        </p:nvPicPr>
        <p:blipFill rotWithShape="1">
          <a:blip r:embed="rId4">
            <a:alphaModFix/>
          </a:blip>
          <a:srcRect/>
          <a:stretch/>
        </p:blipFill>
        <p:spPr>
          <a:xfrm>
            <a:off x="10724197" y="4707256"/>
            <a:ext cx="1467803" cy="1533525"/>
          </a:xfrm>
          <a:prstGeom prst="rect">
            <a:avLst/>
          </a:prstGeom>
          <a:noFill/>
          <a:ln>
            <a:noFill/>
          </a:ln>
        </p:spPr>
      </p:pic>
      <p:sp>
        <p:nvSpPr>
          <p:cNvPr id="2" name="Fußzeilenplatzhalter 1">
            <a:extLst>
              <a:ext uri="{FF2B5EF4-FFF2-40B4-BE49-F238E27FC236}">
                <a16:creationId xmlns:a16="http://schemas.microsoft.com/office/drawing/2014/main" id="{C0E91CC0-745A-88C7-C940-6D274271C672}"/>
              </a:ext>
            </a:extLst>
          </p:cNvPr>
          <p:cNvSpPr>
            <a:spLocks noGrp="1"/>
          </p:cNvSpPr>
          <p:nvPr>
            <p:ph type="ftr" idx="11"/>
          </p:nvPr>
        </p:nvSpPr>
        <p:spPr>
          <a:xfrm>
            <a:off x="2928381" y="6356351"/>
            <a:ext cx="7121310" cy="365125"/>
          </a:xfrm>
        </p:spPr>
        <p:txBody>
          <a:bodyPr/>
          <a:lstStyle/>
          <a:p>
            <a:r>
              <a:rPr lang="de-AT" dirty="0"/>
              <a:t>© maja.dragan@fh-joanneum.at , hagen.hochrinner@fh-joanneum.at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10" name="Grafik 9">
            <a:extLst>
              <a:ext uri="{FF2B5EF4-FFF2-40B4-BE49-F238E27FC236}">
                <a16:creationId xmlns:a16="http://schemas.microsoft.com/office/drawing/2014/main" id="{5B590100-DB9D-CC66-9EFD-BF8AB12B6756}"/>
              </a:ext>
            </a:extLst>
          </p:cNvPr>
          <p:cNvPicPr>
            <a:picLocks noChangeAspect="1"/>
          </p:cNvPicPr>
          <p:nvPr/>
        </p:nvPicPr>
        <p:blipFill>
          <a:blip r:embed="rId3"/>
          <a:stretch>
            <a:fillRect/>
          </a:stretch>
        </p:blipFill>
        <p:spPr>
          <a:xfrm>
            <a:off x="462172" y="2347398"/>
            <a:ext cx="2054530" cy="3548180"/>
          </a:xfrm>
          <a:prstGeom prst="rect">
            <a:avLst/>
          </a:prstGeom>
        </p:spPr>
      </p:pic>
      <p:sp>
        <p:nvSpPr>
          <p:cNvPr id="478" name="Google Shape;478;p44"/>
          <p:cNvSpPr/>
          <p:nvPr/>
        </p:nvSpPr>
        <p:spPr>
          <a:xfrm>
            <a:off x="3545319" y="1341252"/>
            <a:ext cx="8434420" cy="5183376"/>
          </a:xfrm>
          <a:prstGeom prst="rect">
            <a:avLst/>
          </a:prstGeom>
          <a:noFill/>
          <a:ln>
            <a:noFill/>
          </a:ln>
        </p:spPr>
        <p:txBody>
          <a:bodyPr spcFirstLastPara="1" wrap="square" lIns="121900" tIns="121900" rIns="121900" bIns="121900" anchor="ctr" anchorCtr="0">
            <a:noAutofit/>
          </a:bodyPr>
          <a:lstStyle/>
          <a:p>
            <a:endParaRPr sz="2400"/>
          </a:p>
        </p:txBody>
      </p:sp>
      <p:sp>
        <p:nvSpPr>
          <p:cNvPr id="479" name="Google Shape;479;p44"/>
          <p:cNvSpPr/>
          <p:nvPr/>
        </p:nvSpPr>
        <p:spPr>
          <a:xfrm>
            <a:off x="2944287" y="2356107"/>
            <a:ext cx="7244742" cy="3548180"/>
          </a:xfrm>
          <a:custGeom>
            <a:avLst/>
            <a:gdLst/>
            <a:ahLst/>
            <a:cxnLst/>
            <a:rect l="l" t="t" r="r" b="b"/>
            <a:pathLst>
              <a:path w="1561863" h="7505172" extrusionOk="0">
                <a:moveTo>
                  <a:pt x="1561863" y="1250890"/>
                </a:moveTo>
                <a:lnTo>
                  <a:pt x="1561863" y="6254282"/>
                </a:lnTo>
                <a:cubicBezTo>
                  <a:pt x="1561863" y="6945130"/>
                  <a:pt x="1537609" y="7505170"/>
                  <a:pt x="1507690" y="7505170"/>
                </a:cubicBezTo>
                <a:lnTo>
                  <a:pt x="0" y="7505170"/>
                </a:lnTo>
                <a:lnTo>
                  <a:pt x="0" y="7505170"/>
                </a:lnTo>
                <a:lnTo>
                  <a:pt x="0" y="2"/>
                </a:lnTo>
                <a:lnTo>
                  <a:pt x="0" y="2"/>
                </a:lnTo>
                <a:lnTo>
                  <a:pt x="1507690" y="2"/>
                </a:lnTo>
                <a:cubicBezTo>
                  <a:pt x="1537609" y="2"/>
                  <a:pt x="1561863" y="560042"/>
                  <a:pt x="1561863" y="1250890"/>
                </a:cubicBezTo>
                <a:close/>
              </a:path>
            </a:pathLst>
          </a:custGeom>
          <a:solidFill>
            <a:schemeClr val="lt1">
              <a:alpha val="89803"/>
            </a:schemeClr>
          </a:solidFill>
          <a:ln w="25400" cap="flat" cmpd="sng">
            <a:solidFill>
              <a:srgbClr val="11A7A1"/>
            </a:solidFill>
            <a:prstDash val="solid"/>
            <a:round/>
            <a:headEnd type="none" w="sm" len="sm"/>
            <a:tailEnd type="none" w="sm" len="sm"/>
          </a:ln>
        </p:spPr>
        <p:txBody>
          <a:bodyPr spcFirstLastPara="1" wrap="square" lIns="99533" tIns="85100" rIns="85100" bIns="85100" anchor="ctr" anchorCtr="0">
            <a:noAutofit/>
          </a:bodyPr>
          <a:lstStyle/>
          <a:p>
            <a:endParaRPr sz="1400" dirty="0">
              <a:solidFill>
                <a:schemeClr val="dk1"/>
              </a:solidFill>
              <a:latin typeface="Arial" panose="020B0604020202020204" pitchFamily="34" charset="0"/>
              <a:ea typeface="Arial"/>
              <a:cs typeface="Arial" panose="020B0604020202020204" pitchFamily="34" charset="0"/>
              <a:sym typeface="Arial"/>
            </a:endParaRPr>
          </a:p>
          <a:p>
            <a:endParaRPr sz="1400" dirty="0">
              <a:solidFill>
                <a:schemeClr val="dk1"/>
              </a:solidFill>
              <a:latin typeface="Arial" panose="020B0604020202020204" pitchFamily="34" charset="0"/>
              <a:ea typeface="Arial"/>
              <a:cs typeface="Arial" panose="020B0604020202020204" pitchFamily="34" charset="0"/>
              <a:sym typeface="Arial"/>
            </a:endParaRPr>
          </a:p>
          <a:p>
            <a:endParaRPr sz="1400" dirty="0">
              <a:solidFill>
                <a:schemeClr val="dk1"/>
              </a:solidFill>
              <a:latin typeface="Arial" panose="020B0604020202020204" pitchFamily="34" charset="0"/>
              <a:ea typeface="Arial"/>
              <a:cs typeface="Arial" panose="020B0604020202020204" pitchFamily="34" charset="0"/>
              <a:sym typeface="Arial"/>
            </a:endParaRPr>
          </a:p>
          <a:p>
            <a:pPr marL="380990" indent="-380990">
              <a:buClr>
                <a:srgbClr val="000000"/>
              </a:buClr>
              <a:buSzPts val="1400"/>
              <a:buFont typeface="Arial"/>
              <a:buChar char="•"/>
            </a:pPr>
            <a:r>
              <a:rPr lang="de-DE" sz="1400" b="1" dirty="0" err="1">
                <a:solidFill>
                  <a:schemeClr val="dk1"/>
                </a:solidFill>
                <a:latin typeface="Arial" panose="020B0604020202020204" pitchFamily="34" charset="0"/>
                <a:ea typeface="Arial"/>
                <a:cs typeface="Arial" panose="020B0604020202020204" pitchFamily="34" charset="0"/>
                <a:sym typeface="Arial"/>
              </a:rPr>
              <a:t>Build</a:t>
            </a:r>
            <a:r>
              <a:rPr lang="de-DE" sz="1400" b="1" dirty="0">
                <a:solidFill>
                  <a:schemeClr val="dk1"/>
                </a:solidFill>
                <a:latin typeface="Arial" panose="020B0604020202020204" pitchFamily="34" charset="0"/>
                <a:ea typeface="Arial"/>
                <a:cs typeface="Arial" panose="020B0604020202020204" pitchFamily="34" charset="0"/>
                <a:sym typeface="Arial"/>
              </a:rPr>
              <a:t> European </a:t>
            </a:r>
            <a:r>
              <a:rPr lang="de-DE" sz="1400" b="1" dirty="0" err="1">
                <a:solidFill>
                  <a:schemeClr val="dk1"/>
                </a:solidFill>
                <a:latin typeface="Arial" panose="020B0604020202020204" pitchFamily="34" charset="0"/>
                <a:ea typeface="Arial"/>
                <a:cs typeface="Arial" panose="020B0604020202020204" pitchFamily="34" charset="0"/>
                <a:sym typeface="Arial"/>
              </a:rPr>
              <a:t>knowledge-creating</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teams</a:t>
            </a:r>
            <a:r>
              <a:rPr lang="de-DE" sz="1400" b="1" dirty="0">
                <a:solidFill>
                  <a:schemeClr val="dk1"/>
                </a:solidFill>
                <a:latin typeface="Arial" panose="020B0604020202020204" pitchFamily="34" charset="0"/>
                <a:ea typeface="Arial"/>
                <a:cs typeface="Arial" panose="020B0604020202020204" pitchFamily="34" charset="0"/>
                <a:sym typeface="Arial"/>
              </a:rPr>
              <a:t> (“challenge-</a:t>
            </a:r>
            <a:r>
              <a:rPr lang="de-DE" sz="1400" b="1" dirty="0" err="1">
                <a:solidFill>
                  <a:schemeClr val="dk1"/>
                </a:solidFill>
                <a:latin typeface="Arial" panose="020B0604020202020204" pitchFamily="34" charset="0"/>
                <a:ea typeface="Arial"/>
                <a:cs typeface="Arial" panose="020B0604020202020204" pitchFamily="34" charset="0"/>
                <a:sym typeface="Arial"/>
              </a:rPr>
              <a:t>based</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approach</a:t>
            </a:r>
            <a:r>
              <a:rPr lang="de-DE" sz="1400" dirty="0">
                <a:solidFill>
                  <a:schemeClr val="dk1"/>
                </a:solidFill>
                <a:latin typeface="Arial" panose="020B0604020202020204" pitchFamily="34" charset="0"/>
                <a:ea typeface="Arial"/>
                <a:cs typeface="Arial" panose="020B0604020202020204" pitchFamily="34" charset="0"/>
                <a:sym typeface="Arial"/>
              </a:rPr>
              <a:t>”)</a:t>
            </a:r>
            <a:endParaRPr sz="1400" dirty="0">
              <a:solidFill>
                <a:schemeClr val="dk1"/>
              </a:solidFill>
              <a:latin typeface="Arial" panose="020B0604020202020204" pitchFamily="34" charset="0"/>
              <a:ea typeface="Arial"/>
              <a:cs typeface="Arial" panose="020B0604020202020204" pitchFamily="34" charset="0"/>
              <a:sym typeface="Arial"/>
            </a:endParaRPr>
          </a:p>
          <a:p>
            <a:pPr marL="0" lvl="1"/>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students</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academics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possibly</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together</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with</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researchers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entrepreneurs</a:t>
            </a:r>
            <a:r>
              <a:rPr lang="de-DE" sz="1400" dirty="0">
                <a:solidFill>
                  <a:schemeClr val="dk1"/>
                </a:solidFill>
                <a:latin typeface="Arial" panose="020B0604020202020204" pitchFamily="34" charset="0"/>
                <a:ea typeface="Arial"/>
                <a:cs typeface="Arial" panose="020B0604020202020204" pitchFamily="34" charset="0"/>
                <a:sym typeface="Arial"/>
              </a:rPr>
              <a:t>,       </a:t>
            </a:r>
            <a:br>
              <a:rPr lang="de-DE" sz="1400" dirty="0">
                <a:solidFill>
                  <a:schemeClr val="dk1"/>
                </a:solidFill>
                <a:latin typeface="Arial" panose="020B0604020202020204" pitchFamily="34" charset="0"/>
                <a:ea typeface="Arial"/>
                <a:cs typeface="Arial" panose="020B0604020202020204" pitchFamily="34" charset="0"/>
                <a:sym typeface="Arial"/>
              </a:rPr>
            </a:b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companies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local</a:t>
            </a:r>
            <a:r>
              <a:rPr lang="de-DE" sz="1400" dirty="0">
                <a:solidFill>
                  <a:schemeClr val="dk1"/>
                </a:solidFill>
                <a:latin typeface="Arial" panose="020B0604020202020204" pitchFamily="34" charset="0"/>
                <a:ea typeface="Arial"/>
                <a:cs typeface="Arial" panose="020B0604020202020204" pitchFamily="34" charset="0"/>
                <a:sym typeface="Arial"/>
              </a:rPr>
              <a:t> and regional </a:t>
            </a:r>
            <a:r>
              <a:rPr lang="de-DE" sz="1400" dirty="0" err="1">
                <a:solidFill>
                  <a:schemeClr val="dk1"/>
                </a:solidFill>
                <a:latin typeface="Arial" panose="020B0604020202020204" pitchFamily="34" charset="0"/>
                <a:ea typeface="Arial"/>
                <a:cs typeface="Arial" panose="020B0604020202020204" pitchFamily="34" charset="0"/>
                <a:sym typeface="Arial"/>
              </a:rPr>
              <a:t>actors</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civil</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society</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actors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working</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together</a:t>
            </a:r>
            <a:r>
              <a:rPr lang="de-DE" sz="1400" dirty="0">
                <a:solidFill>
                  <a:schemeClr val="dk1"/>
                </a:solidFill>
                <a:latin typeface="Arial" panose="020B0604020202020204" pitchFamily="34" charset="0"/>
                <a:ea typeface="Arial"/>
                <a:cs typeface="Arial" panose="020B0604020202020204" pitchFamily="34" charset="0"/>
                <a:sym typeface="Arial"/>
              </a:rPr>
              <a:t> </a:t>
            </a:r>
            <a:br>
              <a:rPr lang="de-DE" sz="1400" dirty="0">
                <a:solidFill>
                  <a:schemeClr val="dk1"/>
                </a:solidFill>
                <a:latin typeface="Arial" panose="020B0604020202020204" pitchFamily="34" charset="0"/>
                <a:ea typeface="Arial"/>
                <a:cs typeface="Arial" panose="020B0604020202020204" pitchFamily="34" charset="0"/>
                <a:sym typeface="Arial"/>
              </a:rPr>
            </a:b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to</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address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societal</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other</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challenges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of</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their</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choice</a:t>
            </a:r>
            <a:r>
              <a:rPr lang="de-DE" sz="1400" dirty="0">
                <a:solidFill>
                  <a:schemeClr val="dk1"/>
                </a:solidFill>
                <a:latin typeface="Arial" panose="020B0604020202020204" pitchFamily="34" charset="0"/>
                <a:ea typeface="Arial"/>
                <a:cs typeface="Arial" panose="020B0604020202020204" pitchFamily="34" charset="0"/>
                <a:sym typeface="Arial"/>
              </a:rPr>
              <a:t> in an inter-</a:t>
            </a:r>
            <a:r>
              <a:rPr lang="de-DE" sz="1400" dirty="0" err="1">
                <a:solidFill>
                  <a:schemeClr val="dk1"/>
                </a:solidFill>
                <a:latin typeface="Arial" panose="020B0604020202020204" pitchFamily="34" charset="0"/>
                <a:ea typeface="Arial"/>
                <a:cs typeface="Arial" panose="020B0604020202020204" pitchFamily="34" charset="0"/>
                <a:sym typeface="Arial"/>
              </a:rPr>
              <a:t>disciplinary</a:t>
            </a:r>
            <a:r>
              <a:rPr lang="de-DE" sz="1400" dirty="0">
                <a:solidFill>
                  <a:schemeClr val="dk1"/>
                </a:solidFill>
                <a:latin typeface="Arial" panose="020B0604020202020204" pitchFamily="34" charset="0"/>
                <a:ea typeface="Arial"/>
                <a:cs typeface="Arial" panose="020B0604020202020204" pitchFamily="34" charset="0"/>
                <a:sym typeface="Arial"/>
              </a:rPr>
              <a:t> </a:t>
            </a:r>
            <a:br>
              <a:rPr lang="de-DE" sz="1400" dirty="0">
                <a:solidFill>
                  <a:schemeClr val="dk1"/>
                </a:solidFill>
                <a:latin typeface="Arial" panose="020B0604020202020204" pitchFamily="34" charset="0"/>
                <a:ea typeface="Arial"/>
                <a:cs typeface="Arial" panose="020B0604020202020204" pitchFamily="34" charset="0"/>
                <a:sym typeface="Arial"/>
              </a:rPr>
            </a:b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approach</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through</a:t>
            </a:r>
            <a:r>
              <a:rPr lang="de-DE" sz="1400" dirty="0">
                <a:solidFill>
                  <a:schemeClr val="dk1"/>
                </a:solidFill>
                <a:latin typeface="Arial" panose="020B0604020202020204" pitchFamily="34" charset="0"/>
                <a:ea typeface="Arial"/>
                <a:cs typeface="Arial" panose="020B0604020202020204" pitchFamily="34" charset="0"/>
                <a:sym typeface="Arial"/>
              </a:rPr>
              <a:t>: </a:t>
            </a:r>
            <a:endParaRPr sz="1400" dirty="0">
              <a:solidFill>
                <a:schemeClr val="dk1"/>
              </a:solidFill>
              <a:latin typeface="Arial" panose="020B0604020202020204" pitchFamily="34" charset="0"/>
              <a:ea typeface="Arial"/>
              <a:cs typeface="Arial" panose="020B0604020202020204" pitchFamily="34" charset="0"/>
              <a:sym typeface="Arial"/>
            </a:endParaRPr>
          </a:p>
          <a:p>
            <a:r>
              <a:rPr lang="de-DE" sz="1400" dirty="0">
                <a:solidFill>
                  <a:schemeClr val="dk1"/>
                </a:solidFill>
                <a:latin typeface="Arial" panose="020B0604020202020204" pitchFamily="34" charset="0"/>
                <a:ea typeface="Arial"/>
                <a:cs typeface="Arial" panose="020B0604020202020204" pitchFamily="34" charset="0"/>
                <a:sym typeface="Arial"/>
              </a:rPr>
              <a:t>	- </a:t>
            </a:r>
            <a:r>
              <a:rPr lang="de-DE" sz="1400" b="1" dirty="0">
                <a:solidFill>
                  <a:schemeClr val="dk1"/>
                </a:solidFill>
                <a:latin typeface="Arial" panose="020B0604020202020204" pitchFamily="34" charset="0"/>
                <a:ea typeface="Arial"/>
                <a:cs typeface="Arial" panose="020B0604020202020204" pitchFamily="34" charset="0"/>
                <a:sym typeface="Arial"/>
              </a:rPr>
              <a:t>Challenge-</a:t>
            </a:r>
            <a:r>
              <a:rPr lang="de-DE" sz="1400" b="1" dirty="0" err="1">
                <a:solidFill>
                  <a:schemeClr val="dk1"/>
                </a:solidFill>
                <a:latin typeface="Arial" panose="020B0604020202020204" pitchFamily="34" charset="0"/>
                <a:ea typeface="Arial"/>
                <a:cs typeface="Arial" panose="020B0604020202020204" pitchFamily="34" charset="0"/>
                <a:sym typeface="Arial"/>
              </a:rPr>
              <a:t>based</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approaches</a:t>
            </a:r>
            <a:endParaRPr sz="1400" b="1" dirty="0">
              <a:solidFill>
                <a:schemeClr val="dk1"/>
              </a:solidFill>
              <a:latin typeface="Arial" panose="020B0604020202020204" pitchFamily="34" charset="0"/>
              <a:ea typeface="Arial"/>
              <a:cs typeface="Arial" panose="020B0604020202020204" pitchFamily="34" charset="0"/>
              <a:sym typeface="Arial"/>
            </a:endParaRPr>
          </a:p>
          <a:p>
            <a:pPr marL="357188" lvl="2"/>
            <a:r>
              <a:rPr lang="de-DE" sz="1400" b="1" dirty="0">
                <a:solidFill>
                  <a:schemeClr val="dk1"/>
                </a:solidFill>
                <a:latin typeface="Arial" panose="020B0604020202020204" pitchFamily="34" charset="0"/>
                <a:ea typeface="Arial"/>
                <a:cs typeface="Arial" panose="020B0604020202020204" pitchFamily="34" charset="0"/>
                <a:sym typeface="Arial"/>
              </a:rPr>
              <a:t>	- Work </a:t>
            </a:r>
            <a:r>
              <a:rPr lang="de-DE" sz="1400" b="1" dirty="0" err="1">
                <a:solidFill>
                  <a:schemeClr val="dk1"/>
                </a:solidFill>
                <a:latin typeface="Arial" panose="020B0604020202020204" pitchFamily="34" charset="0"/>
                <a:ea typeface="Arial"/>
                <a:cs typeface="Arial" panose="020B0604020202020204" pitchFamily="34" charset="0"/>
                <a:sym typeface="Arial"/>
              </a:rPr>
              <a:t>jointly</a:t>
            </a:r>
            <a:r>
              <a:rPr lang="de-DE" sz="1400" b="1" dirty="0">
                <a:solidFill>
                  <a:schemeClr val="dk1"/>
                </a:solidFill>
                <a:latin typeface="Arial" panose="020B0604020202020204" pitchFamily="34" charset="0"/>
                <a:ea typeface="Arial"/>
                <a:cs typeface="Arial" panose="020B0604020202020204" pitchFamily="34" charset="0"/>
                <a:sym typeface="Arial"/>
              </a:rPr>
              <a:t> and </a:t>
            </a:r>
            <a:r>
              <a:rPr lang="de-DE" sz="1400" b="1" dirty="0" err="1">
                <a:solidFill>
                  <a:schemeClr val="dk1"/>
                </a:solidFill>
                <a:latin typeface="Arial" panose="020B0604020202020204" pitchFamily="34" charset="0"/>
                <a:ea typeface="Arial"/>
                <a:cs typeface="Arial" panose="020B0604020202020204" pitchFamily="34" charset="0"/>
                <a:sym typeface="Arial"/>
              </a:rPr>
              <a:t>across</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disciplines</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through</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investigation</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invention</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thus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reinforcing</a:t>
            </a:r>
            <a:r>
              <a:rPr lang="de-DE" sz="1400" dirty="0">
                <a:solidFill>
                  <a:schemeClr val="dk1"/>
                </a:solidFill>
                <a:latin typeface="Arial" panose="020B0604020202020204" pitchFamily="34" charset="0"/>
                <a:ea typeface="Arial"/>
                <a:cs typeface="Arial" panose="020B0604020202020204" pitchFamily="34" charset="0"/>
                <a:sym typeface="Arial"/>
              </a:rPr>
              <a:t> excellence in </a:t>
            </a:r>
            <a:r>
              <a:rPr lang="de-DE" sz="1400" dirty="0" err="1">
                <a:solidFill>
                  <a:schemeClr val="dk1"/>
                </a:solidFill>
                <a:latin typeface="Arial" panose="020B0604020202020204" pitchFamily="34" charset="0"/>
                <a:ea typeface="Arial"/>
                <a:cs typeface="Arial" panose="020B0604020202020204" pitchFamily="34" charset="0"/>
                <a:sym typeface="Arial"/>
              </a:rPr>
              <a:t>education</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research</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engagement</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with</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citizens</a:t>
            </a:r>
            <a:r>
              <a:rPr lang="de-DE" sz="1400" dirty="0">
                <a:solidFill>
                  <a:schemeClr val="dk1"/>
                </a:solidFill>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cs typeface="Arial" panose="020B0604020202020204" pitchFamily="34" charset="0"/>
            </a:endParaRPr>
          </a:p>
          <a:p>
            <a:r>
              <a:rPr lang="de-DE" sz="1400" b="1" dirty="0">
                <a:solidFill>
                  <a:schemeClr val="dk1"/>
                </a:solidFill>
                <a:latin typeface="Arial" panose="020B0604020202020204" pitchFamily="34" charset="0"/>
                <a:ea typeface="Arial"/>
                <a:cs typeface="Arial" panose="020B0604020202020204" pitchFamily="34" charset="0"/>
                <a:sym typeface="Arial"/>
              </a:rPr>
              <a:t> </a:t>
            </a:r>
            <a:endParaRPr sz="1400" dirty="0">
              <a:solidFill>
                <a:schemeClr val="dk1"/>
              </a:solidFill>
              <a:latin typeface="Arial" panose="020B0604020202020204" pitchFamily="34" charset="0"/>
              <a:ea typeface="Arial"/>
              <a:cs typeface="Arial" panose="020B0604020202020204" pitchFamily="34" charset="0"/>
              <a:sym typeface="Arial"/>
            </a:endParaRPr>
          </a:p>
          <a:p>
            <a:endParaRPr sz="1400" dirty="0">
              <a:solidFill>
                <a:schemeClr val="dk1"/>
              </a:solidFill>
              <a:latin typeface="Arial" panose="020B0604020202020204" pitchFamily="34" charset="0"/>
              <a:ea typeface="Arial"/>
              <a:cs typeface="Arial" panose="020B0604020202020204" pitchFamily="34" charset="0"/>
              <a:sym typeface="Arial"/>
            </a:endParaRPr>
          </a:p>
          <a:p>
            <a:pPr marL="380990" indent="-380990">
              <a:buClr>
                <a:srgbClr val="000000"/>
              </a:buClr>
              <a:buSzPts val="1400"/>
              <a:buFont typeface="Arial"/>
              <a:buChar char="•"/>
            </a:pPr>
            <a:r>
              <a:rPr lang="de-DE" sz="1400" b="1" dirty="0">
                <a:solidFill>
                  <a:schemeClr val="dk1"/>
                </a:solidFill>
                <a:latin typeface="Arial" panose="020B0604020202020204" pitchFamily="34" charset="0"/>
                <a:ea typeface="Arial"/>
                <a:cs typeface="Arial" panose="020B0604020202020204" pitchFamily="34" charset="0"/>
                <a:sym typeface="Arial"/>
              </a:rPr>
              <a:t>Innovative </a:t>
            </a:r>
            <a:r>
              <a:rPr lang="de-DE" sz="1400" b="1" dirty="0" err="1">
                <a:solidFill>
                  <a:schemeClr val="dk1"/>
                </a:solidFill>
                <a:latin typeface="Arial" panose="020B0604020202020204" pitchFamily="34" charset="0"/>
                <a:ea typeface="Arial"/>
                <a:cs typeface="Arial" panose="020B0604020202020204" pitchFamily="34" charset="0"/>
                <a:sym typeface="Arial"/>
              </a:rPr>
              <a:t>learning</a:t>
            </a:r>
            <a:r>
              <a:rPr lang="de-DE" sz="1400" b="1" dirty="0">
                <a:solidFill>
                  <a:schemeClr val="dk1"/>
                </a:solidFill>
                <a:latin typeface="Arial" panose="020B0604020202020204" pitchFamily="34" charset="0"/>
                <a:ea typeface="Arial"/>
                <a:cs typeface="Arial" panose="020B0604020202020204" pitchFamily="34" charset="0"/>
                <a:sym typeface="Arial"/>
              </a:rPr>
              <a:t> and </a:t>
            </a:r>
            <a:r>
              <a:rPr lang="de-DE" sz="1400" b="1" dirty="0" err="1">
                <a:solidFill>
                  <a:schemeClr val="dk1"/>
                </a:solidFill>
                <a:latin typeface="Arial" panose="020B0604020202020204" pitchFamily="34" charset="0"/>
                <a:ea typeface="Arial"/>
                <a:cs typeface="Arial" panose="020B0604020202020204" pitchFamily="34" charset="0"/>
                <a:sym typeface="Arial"/>
              </a:rPr>
              <a:t>training</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that</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develop</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b="1" dirty="0" err="1">
                <a:solidFill>
                  <a:schemeClr val="dk1"/>
                </a:solidFill>
                <a:latin typeface="Arial" panose="020B0604020202020204" pitchFamily="34" charset="0"/>
                <a:ea typeface="Arial"/>
                <a:cs typeface="Arial" panose="020B0604020202020204" pitchFamily="34" charset="0"/>
                <a:sym typeface="Arial"/>
              </a:rPr>
              <a:t>knowledge</a:t>
            </a:r>
            <a:r>
              <a:rPr lang="de-DE" sz="1400" b="1" dirty="0">
                <a:solidFill>
                  <a:schemeClr val="dk1"/>
                </a:solidFill>
                <a:latin typeface="Arial" panose="020B0604020202020204" pitchFamily="34" charset="0"/>
                <a:ea typeface="Arial"/>
                <a:cs typeface="Arial" panose="020B0604020202020204" pitchFamily="34" charset="0"/>
                <a:sym typeface="Arial"/>
              </a:rPr>
              <a:t> </a:t>
            </a:r>
            <a:r>
              <a:rPr lang="de-DE" sz="1400" dirty="0">
                <a:solidFill>
                  <a:schemeClr val="dk1"/>
                </a:solidFill>
                <a:latin typeface="Arial" panose="020B0604020202020204" pitchFamily="34" charset="0"/>
                <a:ea typeface="Arial"/>
                <a:cs typeface="Arial" panose="020B0604020202020204" pitchFamily="34" charset="0"/>
                <a:sym typeface="Arial"/>
              </a:rPr>
              <a:t>and </a:t>
            </a:r>
            <a:r>
              <a:rPr lang="de-DE" sz="1400" dirty="0" err="1">
                <a:solidFill>
                  <a:schemeClr val="dk1"/>
                </a:solidFill>
                <a:latin typeface="Arial" panose="020B0604020202020204" pitchFamily="34" charset="0"/>
                <a:ea typeface="Arial"/>
                <a:cs typeface="Arial" panose="020B0604020202020204" pitchFamily="34" charset="0"/>
                <a:sym typeface="Arial"/>
              </a:rPr>
              <a:t>equip</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students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lifelong</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learners</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researchers</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with</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critical</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thinking</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entrepreneurial</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creative</a:t>
            </a:r>
            <a:r>
              <a:rPr lang="de-DE" sz="1400" dirty="0">
                <a:solidFill>
                  <a:schemeClr val="dk1"/>
                </a:solidFill>
                <a:latin typeface="Arial" panose="020B0604020202020204" pitchFamily="34" charset="0"/>
                <a:ea typeface="Arial"/>
                <a:cs typeface="Arial" panose="020B0604020202020204" pitchFamily="34" charset="0"/>
                <a:sym typeface="Arial"/>
              </a:rPr>
              <a:t> and transversal </a:t>
            </a:r>
            <a:r>
              <a:rPr lang="de-DE" sz="1400" dirty="0" err="1">
                <a:solidFill>
                  <a:schemeClr val="dk1"/>
                </a:solidFill>
                <a:latin typeface="Arial" panose="020B0604020202020204" pitchFamily="34" charset="0"/>
                <a:ea typeface="Arial"/>
                <a:cs typeface="Arial" panose="020B0604020202020204" pitchFamily="34" charset="0"/>
                <a:sym typeface="Arial"/>
              </a:rPr>
              <a:t>skills</a:t>
            </a:r>
            <a:r>
              <a:rPr lang="de-DE" sz="1400" dirty="0">
                <a:solidFill>
                  <a:schemeClr val="dk1"/>
                </a:solidFill>
                <a:latin typeface="Arial" panose="020B0604020202020204" pitchFamily="34" charset="0"/>
                <a:ea typeface="Arial"/>
                <a:cs typeface="Arial" panose="020B0604020202020204" pitchFamily="34" charset="0"/>
                <a:sym typeface="Arial"/>
              </a:rPr>
              <a:t>, and innovative </a:t>
            </a:r>
            <a:r>
              <a:rPr lang="de-DE" sz="1400" dirty="0" err="1">
                <a:solidFill>
                  <a:schemeClr val="dk1"/>
                </a:solidFill>
                <a:latin typeface="Arial" panose="020B0604020202020204" pitchFamily="34" charset="0"/>
                <a:ea typeface="Arial"/>
                <a:cs typeface="Arial" panose="020B0604020202020204" pitchFamily="34" charset="0"/>
                <a:sym typeface="Arial"/>
              </a:rPr>
              <a:t>spirit</a:t>
            </a:r>
            <a:r>
              <a:rPr lang="de-DE" sz="1400" dirty="0">
                <a:solidFill>
                  <a:schemeClr val="dk1"/>
                </a:solidFill>
                <a:latin typeface="Arial" panose="020B0604020202020204" pitchFamily="34" charset="0"/>
                <a:ea typeface="Arial"/>
                <a:cs typeface="Arial" panose="020B0604020202020204" pitchFamily="34" charset="0"/>
                <a:sym typeface="Arial"/>
              </a:rPr>
              <a:t> relevant </a:t>
            </a:r>
            <a:r>
              <a:rPr lang="de-DE" sz="1400" dirty="0" err="1">
                <a:solidFill>
                  <a:schemeClr val="dk1"/>
                </a:solidFill>
                <a:latin typeface="Arial" panose="020B0604020202020204" pitchFamily="34" charset="0"/>
                <a:ea typeface="Arial"/>
                <a:cs typeface="Arial" panose="020B0604020202020204" pitchFamily="34" charset="0"/>
                <a:sym typeface="Arial"/>
              </a:rPr>
              <a:t>for</a:t>
            </a:r>
            <a:r>
              <a:rPr lang="de-DE" sz="1400" dirty="0">
                <a:solidFill>
                  <a:schemeClr val="dk1"/>
                </a:solidFill>
                <a:latin typeface="Arial" panose="020B0604020202020204" pitchFamily="34" charset="0"/>
                <a:ea typeface="Arial"/>
                <a:cs typeface="Arial" panose="020B0604020202020204" pitchFamily="34" charset="0"/>
                <a:sym typeface="Arial"/>
              </a:rPr>
              <a:t> a fast-</a:t>
            </a:r>
            <a:r>
              <a:rPr lang="de-DE" sz="1400" dirty="0" err="1">
                <a:solidFill>
                  <a:schemeClr val="dk1"/>
                </a:solidFill>
                <a:latin typeface="Arial" panose="020B0604020202020204" pitchFamily="34" charset="0"/>
                <a:ea typeface="Arial"/>
                <a:cs typeface="Arial" panose="020B0604020202020204" pitchFamily="34" charset="0"/>
                <a:sym typeface="Arial"/>
              </a:rPr>
              <a:t>changing</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labour</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market</a:t>
            </a:r>
            <a:r>
              <a:rPr lang="de-DE" sz="1400" dirty="0">
                <a:solidFill>
                  <a:schemeClr val="dk1"/>
                </a:solidFill>
                <a:latin typeface="Arial" panose="020B0604020202020204" pitchFamily="34" charset="0"/>
                <a:ea typeface="Arial"/>
                <a:cs typeface="Arial" panose="020B0604020202020204" pitchFamily="34" charset="0"/>
                <a:sym typeface="Arial"/>
              </a:rPr>
              <a:t> and </a:t>
            </a:r>
            <a:r>
              <a:rPr lang="de-DE" sz="1400" dirty="0" err="1">
                <a:solidFill>
                  <a:schemeClr val="dk1"/>
                </a:solidFill>
                <a:latin typeface="Arial" panose="020B0604020202020204" pitchFamily="34" charset="0"/>
                <a:ea typeface="Arial"/>
                <a:cs typeface="Arial" panose="020B0604020202020204" pitchFamily="34" charset="0"/>
                <a:sym typeface="Arial"/>
              </a:rPr>
              <a:t>profound</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structural</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transition-driven</a:t>
            </a:r>
            <a:r>
              <a:rPr lang="de-DE" sz="1400" dirty="0">
                <a:solidFill>
                  <a:schemeClr val="dk1"/>
                </a:solidFill>
                <a:latin typeface="Arial" panose="020B0604020202020204" pitchFamily="34" charset="0"/>
                <a:ea typeface="Arial"/>
                <a:cs typeface="Arial" panose="020B0604020202020204" pitchFamily="34" charset="0"/>
                <a:sym typeface="Arial"/>
              </a:rPr>
              <a:t> </a:t>
            </a:r>
            <a:r>
              <a:rPr lang="de-DE" sz="1400" dirty="0" err="1">
                <a:solidFill>
                  <a:schemeClr val="dk1"/>
                </a:solidFill>
                <a:latin typeface="Arial" panose="020B0604020202020204" pitchFamily="34" charset="0"/>
                <a:ea typeface="Arial"/>
                <a:cs typeface="Arial" panose="020B0604020202020204" pitchFamily="34" charset="0"/>
                <a:sym typeface="Arial"/>
              </a:rPr>
              <a:t>changes</a:t>
            </a:r>
            <a:r>
              <a:rPr lang="de-DE" sz="1400" dirty="0">
                <a:solidFill>
                  <a:schemeClr val="dk1"/>
                </a:solidFill>
                <a:latin typeface="Arial" panose="020B0604020202020204" pitchFamily="34" charset="0"/>
                <a:ea typeface="Arial"/>
                <a:cs typeface="Arial" panose="020B0604020202020204" pitchFamily="34" charset="0"/>
                <a:sym typeface="Arial"/>
              </a:rPr>
              <a:t> in </a:t>
            </a:r>
            <a:r>
              <a:rPr lang="de-DE" sz="1400" dirty="0" err="1">
                <a:solidFill>
                  <a:schemeClr val="dk1"/>
                </a:solidFill>
                <a:latin typeface="Arial" panose="020B0604020202020204" pitchFamily="34" charset="0"/>
                <a:ea typeface="Arial"/>
                <a:cs typeface="Arial" panose="020B0604020202020204" pitchFamily="34" charset="0"/>
                <a:sym typeface="Arial"/>
              </a:rPr>
              <a:t>markets</a:t>
            </a:r>
            <a:r>
              <a:rPr lang="de-DE" sz="1400" dirty="0">
                <a:solidFill>
                  <a:schemeClr val="dk1"/>
                </a:solidFill>
                <a:latin typeface="Arial" panose="020B0604020202020204" pitchFamily="34" charset="0"/>
                <a:ea typeface="Arial"/>
                <a:cs typeface="Arial" panose="020B0604020202020204" pitchFamily="34" charset="0"/>
                <a:sym typeface="Arial"/>
              </a:rPr>
              <a:t> </a:t>
            </a:r>
            <a:endParaRPr sz="1400" dirty="0">
              <a:latin typeface="Arial" panose="020B0604020202020204" pitchFamily="34" charset="0"/>
              <a:cs typeface="Arial" panose="020B0604020202020204" pitchFamily="34" charset="0"/>
            </a:endParaRPr>
          </a:p>
          <a:p>
            <a:pPr marL="0" lvl="1"/>
            <a:endParaRPr sz="1400" dirty="0">
              <a:solidFill>
                <a:schemeClr val="dk1"/>
              </a:solidFill>
              <a:latin typeface="Arial" panose="020B0604020202020204" pitchFamily="34" charset="0"/>
              <a:ea typeface="Arial"/>
              <a:cs typeface="Arial" panose="020B0604020202020204" pitchFamily="34" charset="0"/>
              <a:sym typeface="Arial"/>
            </a:endParaRPr>
          </a:p>
          <a:p>
            <a:pPr marL="0" lvl="2"/>
            <a:endParaRPr sz="1400" dirty="0">
              <a:solidFill>
                <a:schemeClr val="dk1"/>
              </a:solidFill>
              <a:latin typeface="Arial" panose="020B0604020202020204" pitchFamily="34" charset="0"/>
              <a:ea typeface="Arial"/>
              <a:cs typeface="Arial" panose="020B0604020202020204" pitchFamily="34" charset="0"/>
              <a:sym typeface="Arial"/>
            </a:endParaRPr>
          </a:p>
          <a:p>
            <a:pPr marL="380990" indent="-262460">
              <a:buClr>
                <a:srgbClr val="000000"/>
              </a:buClr>
              <a:buSzPts val="1400"/>
            </a:pPr>
            <a:endParaRPr sz="1400" b="1" dirty="0">
              <a:solidFill>
                <a:schemeClr val="dk1"/>
              </a:solidFill>
              <a:latin typeface="Arial" panose="020B0604020202020204" pitchFamily="34" charset="0"/>
              <a:ea typeface="Arial"/>
              <a:cs typeface="Arial" panose="020B0604020202020204" pitchFamily="34" charset="0"/>
              <a:sym typeface="Arial"/>
            </a:endParaRPr>
          </a:p>
          <a:p>
            <a:endParaRPr sz="1400" dirty="0">
              <a:solidFill>
                <a:schemeClr val="dk1"/>
              </a:solidFill>
              <a:latin typeface="Arial" panose="020B0604020202020204" pitchFamily="34" charset="0"/>
              <a:ea typeface="Arial"/>
              <a:cs typeface="Arial" panose="020B0604020202020204" pitchFamily="34" charset="0"/>
              <a:sym typeface="Arial"/>
            </a:endParaRPr>
          </a:p>
        </p:txBody>
      </p:sp>
      <p:sp>
        <p:nvSpPr>
          <p:cNvPr id="481" name="Google Shape;481;p44"/>
          <p:cNvSpPr txBox="1"/>
          <p:nvPr/>
        </p:nvSpPr>
        <p:spPr>
          <a:xfrm>
            <a:off x="2928381" y="1829410"/>
            <a:ext cx="7260648" cy="467439"/>
          </a:xfrm>
          <a:prstGeom prst="rect">
            <a:avLst/>
          </a:prstGeom>
          <a:solidFill>
            <a:srgbClr val="F7DC72"/>
          </a:solidFill>
          <a:ln>
            <a:noFill/>
          </a:ln>
        </p:spPr>
        <p:txBody>
          <a:bodyPr spcFirstLastPara="1" wrap="square" lIns="81633" tIns="40800" rIns="81633" bIns="40800" anchor="t" anchorCtr="0">
            <a:spAutoFit/>
          </a:bodyPr>
          <a:lstStyle/>
          <a:p>
            <a:pPr algn="ctr">
              <a:lnSpc>
                <a:spcPct val="139000"/>
              </a:lnSpc>
            </a:pPr>
            <a:r>
              <a:rPr lang="de-DE" b="1" dirty="0">
                <a:solidFill>
                  <a:srgbClr val="000000"/>
                </a:solidFill>
                <a:latin typeface="Arial"/>
                <a:ea typeface="Arial"/>
                <a:cs typeface="Arial"/>
                <a:sym typeface="Arial"/>
              </a:rPr>
              <a:t>Research &amp; Development </a:t>
            </a:r>
            <a:r>
              <a:rPr lang="de-DE" b="1" dirty="0" err="1">
                <a:solidFill>
                  <a:srgbClr val="000000"/>
                </a:solidFill>
                <a:latin typeface="Arial"/>
                <a:ea typeface="Arial"/>
                <a:cs typeface="Arial"/>
                <a:sym typeface="Arial"/>
              </a:rPr>
              <a:t>Ecosystem</a:t>
            </a:r>
            <a:endParaRPr b="1" dirty="0">
              <a:solidFill>
                <a:srgbClr val="C00000"/>
              </a:solidFill>
              <a:latin typeface="Arial"/>
              <a:ea typeface="Arial"/>
              <a:cs typeface="Arial"/>
              <a:sym typeface="Arial"/>
            </a:endParaRPr>
          </a:p>
        </p:txBody>
      </p:sp>
      <p:sp>
        <p:nvSpPr>
          <p:cNvPr id="482" name="Google Shape;482;p44"/>
          <p:cNvSpPr txBox="1">
            <a:spLocks noGrp="1"/>
          </p:cNvSpPr>
          <p:nvPr>
            <p:ph type="title"/>
          </p:nvPr>
        </p:nvSpPr>
        <p:spPr>
          <a:xfrm>
            <a:off x="372275" y="2607550"/>
            <a:ext cx="2326717" cy="1255497"/>
          </a:xfrm>
          <a:prstGeom prst="rect">
            <a:avLst/>
          </a:prstGeom>
          <a:noFill/>
          <a:ln>
            <a:noFill/>
          </a:ln>
        </p:spPr>
        <p:txBody>
          <a:bodyPr spcFirstLastPara="1" wrap="square" lIns="121833" tIns="60900" rIns="121833" bIns="60900" anchor="ctr" anchorCtr="0">
            <a:noAutofit/>
          </a:bodyPr>
          <a:lstStyle/>
          <a:p>
            <a:pPr algn="l"/>
            <a:r>
              <a:rPr lang="de-DE" sz="1800" b="1" dirty="0">
                <a:solidFill>
                  <a:schemeClr val="lt1"/>
                </a:solidFill>
                <a:latin typeface="+mn-lt"/>
              </a:rPr>
              <a:t>Research &amp; Development Projects</a:t>
            </a:r>
            <a:endParaRPr sz="1800" dirty="0">
              <a:solidFill>
                <a:schemeClr val="lt1"/>
              </a:solidFill>
              <a:latin typeface="+mn-lt"/>
            </a:endParaRPr>
          </a:p>
        </p:txBody>
      </p:sp>
      <p:sp>
        <p:nvSpPr>
          <p:cNvPr id="483" name="Google Shape;483;p44"/>
          <p:cNvSpPr txBox="1"/>
          <p:nvPr/>
        </p:nvSpPr>
        <p:spPr>
          <a:xfrm>
            <a:off x="540809" y="1148139"/>
            <a:ext cx="10725587" cy="533489"/>
          </a:xfrm>
          <a:prstGeom prst="rect">
            <a:avLst/>
          </a:prstGeom>
          <a:noFill/>
          <a:ln>
            <a:noFill/>
          </a:ln>
        </p:spPr>
        <p:txBody>
          <a:bodyPr spcFirstLastPara="1" wrap="square" lIns="121900" tIns="60933" rIns="121900" bIns="60933" anchor="t" anchorCtr="0">
            <a:spAutoFit/>
          </a:bodyPr>
          <a:lstStyle/>
          <a:p>
            <a:r>
              <a:rPr lang="de-DE" sz="2667" b="1" dirty="0" err="1">
                <a:solidFill>
                  <a:srgbClr val="0070C0"/>
                </a:solidFill>
                <a:latin typeface="Arial"/>
                <a:ea typeface="Arial"/>
                <a:cs typeface="Arial"/>
                <a:sym typeface="Arial"/>
              </a:rPr>
              <a:t>What</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can</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we</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learn</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from</a:t>
            </a:r>
            <a:r>
              <a:rPr lang="de-DE" sz="2667" b="1" dirty="0">
                <a:solidFill>
                  <a:srgbClr val="0070C0"/>
                </a:solidFill>
                <a:latin typeface="Arial"/>
                <a:ea typeface="Arial"/>
                <a:cs typeface="Arial"/>
                <a:sym typeface="Arial"/>
              </a:rPr>
              <a:t> </a:t>
            </a:r>
            <a:r>
              <a:rPr lang="de-DE" sz="2667" b="1" dirty="0" err="1">
                <a:solidFill>
                  <a:srgbClr val="0070C0"/>
                </a:solidFill>
                <a:latin typeface="Arial"/>
                <a:ea typeface="Arial"/>
                <a:cs typeface="Arial"/>
                <a:sym typeface="Arial"/>
              </a:rPr>
              <a:t>the</a:t>
            </a:r>
            <a:r>
              <a:rPr lang="de-DE" sz="2667" b="1" dirty="0">
                <a:solidFill>
                  <a:srgbClr val="0070C0"/>
                </a:solidFill>
                <a:latin typeface="Arial"/>
                <a:ea typeface="Arial"/>
                <a:cs typeface="Arial"/>
                <a:sym typeface="Arial"/>
              </a:rPr>
              <a:t> Fiche – European </a:t>
            </a:r>
            <a:r>
              <a:rPr lang="de-DE" sz="2667" b="1" dirty="0" err="1">
                <a:solidFill>
                  <a:srgbClr val="0070C0"/>
                </a:solidFill>
                <a:latin typeface="Arial"/>
                <a:ea typeface="Arial"/>
                <a:cs typeface="Arial"/>
                <a:sym typeface="Arial"/>
              </a:rPr>
              <a:t>Universities</a:t>
            </a:r>
            <a:r>
              <a:rPr lang="de-DE" sz="2667" b="1" dirty="0">
                <a:solidFill>
                  <a:srgbClr val="0070C0"/>
                </a:solidFill>
                <a:latin typeface="Arial"/>
                <a:ea typeface="Arial"/>
                <a:cs typeface="Arial"/>
                <a:sym typeface="Arial"/>
              </a:rPr>
              <a:t> 2022?</a:t>
            </a:r>
            <a:endParaRPr sz="2400" dirty="0"/>
          </a:p>
        </p:txBody>
      </p:sp>
      <p:sp>
        <p:nvSpPr>
          <p:cNvPr id="484" name="Google Shape;484;p44"/>
          <p:cNvSpPr txBox="1">
            <a:spLocks noGrp="1"/>
          </p:cNvSpPr>
          <p:nvPr>
            <p:ph type="sldNum" idx="12"/>
          </p:nvPr>
        </p:nvSpPr>
        <p:spPr>
          <a:xfrm>
            <a:off x="8737600" y="6356351"/>
            <a:ext cx="2844800" cy="365125"/>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de-DE"/>
              <a:pPr/>
              <a:t>26</a:t>
            </a:fld>
            <a:endParaRPr/>
          </a:p>
        </p:txBody>
      </p:sp>
      <p:sp>
        <p:nvSpPr>
          <p:cNvPr id="485" name="Google Shape;485;p44"/>
          <p:cNvSpPr/>
          <p:nvPr/>
        </p:nvSpPr>
        <p:spPr>
          <a:xfrm>
            <a:off x="368523" y="4798516"/>
            <a:ext cx="2428664" cy="984885"/>
          </a:xfrm>
          <a:prstGeom prst="rect">
            <a:avLst/>
          </a:prstGeom>
          <a:noFill/>
          <a:ln>
            <a:noFill/>
          </a:ln>
        </p:spPr>
        <p:txBody>
          <a:bodyPr spcFirstLastPara="1" wrap="square" lIns="121900" tIns="60933" rIns="121900" bIns="60933" anchor="t" anchorCtr="0">
            <a:noAutofit/>
          </a:bodyPr>
          <a:lstStyle/>
          <a:p>
            <a:r>
              <a:rPr lang="de-DE" sz="1200" b="1" i="1" dirty="0">
                <a:solidFill>
                  <a:schemeClr val="lt1"/>
                </a:solidFill>
                <a:ea typeface="Arial"/>
                <a:cs typeface="Arial"/>
                <a:sym typeface="Arial"/>
              </a:rPr>
              <a:t>Erasmus+  </a:t>
            </a:r>
            <a:r>
              <a:rPr lang="de-DE" sz="1200" b="1" i="1" dirty="0" err="1">
                <a:solidFill>
                  <a:schemeClr val="lt1"/>
                </a:solidFill>
                <a:ea typeface="Arial"/>
                <a:cs typeface="Arial"/>
                <a:sym typeface="Arial"/>
              </a:rPr>
              <a:t>Program</a:t>
            </a:r>
            <a:r>
              <a:rPr lang="de-DE" sz="1200" b="1" i="1" dirty="0">
                <a:solidFill>
                  <a:schemeClr val="lt1"/>
                </a:solidFill>
                <a:ea typeface="Arial"/>
                <a:cs typeface="Arial"/>
                <a:sym typeface="Arial"/>
              </a:rPr>
              <a:t> Fiche </a:t>
            </a:r>
            <a:endParaRPr sz="1200" dirty="0"/>
          </a:p>
          <a:p>
            <a:r>
              <a:rPr lang="de-DE" sz="1200" b="1" i="1" dirty="0">
                <a:solidFill>
                  <a:schemeClr val="lt1"/>
                </a:solidFill>
                <a:ea typeface="Arial"/>
                <a:cs typeface="Arial"/>
                <a:sym typeface="Arial"/>
              </a:rPr>
              <a:t>European </a:t>
            </a:r>
            <a:r>
              <a:rPr lang="de-DE" sz="1200" b="1" i="1" dirty="0" err="1">
                <a:solidFill>
                  <a:schemeClr val="lt1"/>
                </a:solidFill>
                <a:ea typeface="Arial"/>
                <a:cs typeface="Arial"/>
                <a:sym typeface="Arial"/>
              </a:rPr>
              <a:t>Universities</a:t>
            </a:r>
            <a:br>
              <a:rPr lang="de-DE" sz="1200" b="1" i="1" dirty="0">
                <a:solidFill>
                  <a:schemeClr val="lt1"/>
                </a:solidFill>
                <a:ea typeface="Arial"/>
                <a:cs typeface="Arial"/>
                <a:sym typeface="Arial"/>
              </a:rPr>
            </a:br>
            <a:r>
              <a:rPr lang="de-DE" sz="1200" b="1" i="1" dirty="0">
                <a:solidFill>
                  <a:schemeClr val="lt1"/>
                </a:solidFill>
                <a:ea typeface="Arial"/>
                <a:cs typeface="Arial"/>
                <a:sym typeface="Arial"/>
              </a:rPr>
              <a:t>30. Nov.2021</a:t>
            </a:r>
            <a:endParaRPr sz="1200" b="1" i="1" dirty="0">
              <a:solidFill>
                <a:schemeClr val="lt1"/>
              </a:solidFill>
              <a:ea typeface="Arial"/>
              <a:cs typeface="Arial"/>
              <a:sym typeface="Arial"/>
            </a:endParaRPr>
          </a:p>
        </p:txBody>
      </p:sp>
      <p:pic>
        <p:nvPicPr>
          <p:cNvPr id="11" name="Google Shape;29;p3" descr="European Universities Initiative - EU-CONEXUS">
            <a:extLst>
              <a:ext uri="{FF2B5EF4-FFF2-40B4-BE49-F238E27FC236}">
                <a16:creationId xmlns:a16="http://schemas.microsoft.com/office/drawing/2014/main" id="{31E268CC-E171-B1BB-294A-80B4111B6ADD}"/>
              </a:ext>
            </a:extLst>
          </p:cNvPr>
          <p:cNvPicPr preferRelativeResize="0"/>
          <p:nvPr/>
        </p:nvPicPr>
        <p:blipFill rotWithShape="1">
          <a:blip r:embed="rId4">
            <a:alphaModFix/>
          </a:blip>
          <a:srcRect/>
          <a:stretch/>
        </p:blipFill>
        <p:spPr>
          <a:xfrm>
            <a:off x="10724197" y="4707256"/>
            <a:ext cx="1467803" cy="1533525"/>
          </a:xfrm>
          <a:prstGeom prst="rect">
            <a:avLst/>
          </a:prstGeom>
          <a:noFill/>
          <a:ln>
            <a:noFill/>
          </a:ln>
        </p:spPr>
      </p:pic>
      <p:sp>
        <p:nvSpPr>
          <p:cNvPr id="2" name="Fußzeilenplatzhalter 1">
            <a:extLst>
              <a:ext uri="{FF2B5EF4-FFF2-40B4-BE49-F238E27FC236}">
                <a16:creationId xmlns:a16="http://schemas.microsoft.com/office/drawing/2014/main" id="{23CC89A2-7DE2-7B93-731E-A74B80A8B641}"/>
              </a:ext>
            </a:extLst>
          </p:cNvPr>
          <p:cNvSpPr>
            <a:spLocks noGrp="1"/>
          </p:cNvSpPr>
          <p:nvPr>
            <p:ph type="ftr" idx="11"/>
          </p:nvPr>
        </p:nvSpPr>
        <p:spPr>
          <a:xfrm>
            <a:off x="2944287" y="6356351"/>
            <a:ext cx="7244742" cy="365125"/>
          </a:xfrm>
        </p:spPr>
        <p:txBody>
          <a:bodyPr/>
          <a:lstStyle/>
          <a:p>
            <a:r>
              <a:rPr lang="de-AT" dirty="0"/>
              <a:t>© maja.dragan@fh-joanneum.at , hagen.hochrinner@fh-joanneum.at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2" name="Foliennummernplatzhalter 1"/>
          <p:cNvSpPr>
            <a:spLocks noGrp="1"/>
          </p:cNvSpPr>
          <p:nvPr>
            <p:ph type="sldNum" sz="quarter" idx="12"/>
          </p:nvPr>
        </p:nvSpPr>
        <p:spPr/>
        <p:txBody>
          <a:bodyPr/>
          <a:lstStyle/>
          <a:p>
            <a:fld id="{E68C68F6-CEB4-C040-B3A3-CADDD499EB7C}" type="slidenum">
              <a:rPr lang="de-DE" smtClean="0"/>
              <a:pPr/>
              <a:t>27</a:t>
            </a:fld>
            <a:endParaRPr lang="de-DE" dirty="0"/>
          </a:p>
        </p:txBody>
      </p:sp>
      <p:sp>
        <p:nvSpPr>
          <p:cNvPr id="18" name="Titel 1">
            <a:extLst>
              <a:ext uri="{FF2B5EF4-FFF2-40B4-BE49-F238E27FC236}">
                <a16:creationId xmlns:a16="http://schemas.microsoft.com/office/drawing/2014/main" id="{3435A70E-375D-E567-D461-364667272405}"/>
              </a:ext>
            </a:extLst>
          </p:cNvPr>
          <p:cNvSpPr txBox="1">
            <a:spLocks/>
          </p:cNvSpPr>
          <p:nvPr/>
        </p:nvSpPr>
        <p:spPr>
          <a:xfrm>
            <a:off x="1069975" y="1274578"/>
            <a:ext cx="8602280" cy="9999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3300" dirty="0" err="1">
                <a:latin typeface="+mn-lt"/>
              </a:rPr>
              <a:t>partner</a:t>
            </a:r>
            <a:r>
              <a:rPr lang="de-DE" dirty="0">
                <a:latin typeface="+mn-lt"/>
              </a:rPr>
              <a:t> </a:t>
            </a:r>
            <a:r>
              <a:rPr lang="de-DE" sz="4900" dirty="0">
                <a:latin typeface="+mn-lt"/>
              </a:rPr>
              <a:t>EU4Dual</a:t>
            </a:r>
            <a:endParaRPr lang="de-AT" sz="4900" dirty="0">
              <a:latin typeface="+mn-lt"/>
            </a:endParaRPr>
          </a:p>
        </p:txBody>
      </p:sp>
      <p:graphicFrame>
        <p:nvGraphicFramePr>
          <p:cNvPr id="30" name="Google Shape;200;p25">
            <a:extLst>
              <a:ext uri="{FF2B5EF4-FFF2-40B4-BE49-F238E27FC236}">
                <a16:creationId xmlns:a16="http://schemas.microsoft.com/office/drawing/2014/main" id="{AFD9931E-9657-DC3E-4DC1-CA79BFFEDB35}"/>
              </a:ext>
            </a:extLst>
          </p:cNvPr>
          <p:cNvGraphicFramePr/>
          <p:nvPr>
            <p:extLst>
              <p:ext uri="{D42A27DB-BD31-4B8C-83A1-F6EECF244321}">
                <p14:modId xmlns:p14="http://schemas.microsoft.com/office/powerpoint/2010/main" val="3624906129"/>
              </p:ext>
            </p:extLst>
          </p:nvPr>
        </p:nvGraphicFramePr>
        <p:xfrm>
          <a:off x="1431928" y="2670636"/>
          <a:ext cx="4156838" cy="2423260"/>
        </p:xfrm>
        <a:graphic>
          <a:graphicData uri="http://schemas.openxmlformats.org/drawingml/2006/table">
            <a:tbl>
              <a:tblPr>
                <a:noFill/>
              </a:tblPr>
              <a:tblGrid>
                <a:gridCol w="2775288">
                  <a:extLst>
                    <a:ext uri="{9D8B030D-6E8A-4147-A177-3AD203B41FA5}">
                      <a16:colId xmlns:a16="http://schemas.microsoft.com/office/drawing/2014/main" val="20000"/>
                    </a:ext>
                  </a:extLst>
                </a:gridCol>
                <a:gridCol w="651025">
                  <a:extLst>
                    <a:ext uri="{9D8B030D-6E8A-4147-A177-3AD203B41FA5}">
                      <a16:colId xmlns:a16="http://schemas.microsoft.com/office/drawing/2014/main" val="20001"/>
                    </a:ext>
                  </a:extLst>
                </a:gridCol>
                <a:gridCol w="730525">
                  <a:extLst>
                    <a:ext uri="{9D8B030D-6E8A-4147-A177-3AD203B41FA5}">
                      <a16:colId xmlns:a16="http://schemas.microsoft.com/office/drawing/2014/main" val="20002"/>
                    </a:ext>
                  </a:extLst>
                </a:gridCol>
              </a:tblGrid>
              <a:tr h="208950">
                <a:tc>
                  <a:txBody>
                    <a:bodyPr/>
                    <a:lstStyle/>
                    <a:p>
                      <a:pPr marL="0" marR="0" lvl="0" indent="0" algn="l" rtl="0">
                        <a:lnSpc>
                          <a:spcPct val="100000"/>
                        </a:lnSpc>
                        <a:spcBef>
                          <a:spcPts val="0"/>
                        </a:spcBef>
                        <a:spcAft>
                          <a:spcPts val="0"/>
                        </a:spcAft>
                        <a:buClr>
                          <a:schemeClr val="dk1"/>
                        </a:buClr>
                        <a:buSzPts val="1100"/>
                        <a:buFont typeface="Calibri"/>
                        <a:buNone/>
                      </a:pPr>
                      <a:r>
                        <a:rPr lang="de-DE" sz="900" b="1" u="none" strike="noStrike" cap="none" dirty="0"/>
                        <a:t>Partner Name</a:t>
                      </a:r>
                      <a:endParaRPr sz="900" b="1" u="none" strike="noStrike" cap="none" dirty="0"/>
                    </a:p>
                  </a:txBody>
                  <a:tcPr marL="91450" marR="91450" marT="45725" marB="45725">
                    <a:solidFill>
                      <a:schemeClr val="accent5"/>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de-DE" sz="900" b="1" u="none" strike="noStrike" cap="none"/>
                        <a:t>Country</a:t>
                      </a:r>
                      <a:endParaRPr sz="900" b="1" u="none" strike="noStrike" cap="none"/>
                    </a:p>
                  </a:txBody>
                  <a:tcPr marL="91450" marR="91450" marT="45725" marB="45725">
                    <a:solidFill>
                      <a:schemeClr val="accent5"/>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de-DE" sz="900" b="1" u="none" strike="noStrike" cap="none"/>
                        <a:t>Type of partner</a:t>
                      </a:r>
                      <a:endParaRPr sz="900" b="1" u="none" strike="noStrike" cap="none"/>
                    </a:p>
                  </a:txBody>
                  <a:tcPr marL="91450" marR="91450" marT="45725" marB="45725">
                    <a:solidFill>
                      <a:schemeClr val="accent5"/>
                    </a:solidFill>
                  </a:tcPr>
                </a:tc>
                <a:extLst>
                  <a:ext uri="{0D108BD9-81ED-4DB2-BD59-A6C34878D82A}">
                    <a16:rowId xmlns:a16="http://schemas.microsoft.com/office/drawing/2014/main" val="10000"/>
                  </a:ext>
                </a:extLst>
              </a:tr>
              <a:tr h="138375">
                <a:tc>
                  <a:txBody>
                    <a:bodyPr/>
                    <a:lstStyle/>
                    <a:p>
                      <a:pPr marL="0" marR="0" lvl="0" indent="0" algn="l"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Mondragon Unibertsitatea (MU)</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ES</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Full Partner</a:t>
                      </a:r>
                      <a:endParaRPr sz="900" b="0" i="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08950">
                <a:tc>
                  <a:txBody>
                    <a:bodyPr/>
                    <a:lstStyle/>
                    <a:p>
                      <a:pPr marL="0" marR="0" lvl="0" indent="0" algn="l"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Duale Hochschule Baden-Württemberg (DHBW)</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DE</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Full Partner</a:t>
                      </a:r>
                      <a:endParaRPr sz="900" b="0" i="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138375">
                <a:tc>
                  <a:txBody>
                    <a:bodyPr/>
                    <a:lstStyle/>
                    <a:p>
                      <a:pPr marL="0" marR="0" lvl="0" indent="0" algn="l" rtl="0">
                        <a:lnSpc>
                          <a:spcPct val="100000"/>
                        </a:lnSpc>
                        <a:spcBef>
                          <a:spcPts val="0"/>
                        </a:spcBef>
                        <a:spcAft>
                          <a:spcPts val="0"/>
                        </a:spcAft>
                        <a:buClr>
                          <a:schemeClr val="dk1"/>
                        </a:buClr>
                        <a:buSzPts val="1100"/>
                        <a:buFont typeface="Calibri"/>
                        <a:buNone/>
                      </a:pPr>
                      <a:r>
                        <a:rPr lang="de-DE" sz="900" b="0" i="0" u="none" strike="noStrike" cap="none" dirty="0">
                          <a:solidFill>
                            <a:schemeClr val="dk1"/>
                          </a:solidFill>
                          <a:latin typeface="Calibri"/>
                          <a:ea typeface="Calibri"/>
                          <a:cs typeface="Calibri"/>
                          <a:sym typeface="Calibri"/>
                        </a:rPr>
                        <a:t>FH JOANNEUM  (FHJ)</a:t>
                      </a:r>
                      <a:endParaRPr sz="9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AU</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dirty="0" err="1">
                          <a:solidFill>
                            <a:schemeClr val="dk1"/>
                          </a:solidFill>
                          <a:latin typeface="Calibri"/>
                          <a:ea typeface="Calibri"/>
                          <a:cs typeface="Calibri"/>
                          <a:sym typeface="Calibri"/>
                        </a:rPr>
                        <a:t>Full</a:t>
                      </a:r>
                      <a:r>
                        <a:rPr lang="de-DE" sz="900" b="0" i="0" u="none" strike="noStrike" cap="none" dirty="0">
                          <a:solidFill>
                            <a:schemeClr val="dk1"/>
                          </a:solidFill>
                          <a:latin typeface="Calibri"/>
                          <a:ea typeface="Calibri"/>
                          <a:cs typeface="Calibri"/>
                          <a:sym typeface="Calibri"/>
                        </a:rPr>
                        <a:t> Partner</a:t>
                      </a:r>
                      <a:endParaRPr sz="900" b="0" i="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138375">
                <a:tc>
                  <a:txBody>
                    <a:bodyPr/>
                    <a:lstStyle/>
                    <a:p>
                      <a:pPr marL="0" marR="0" lvl="0" indent="0" algn="l" rtl="0">
                        <a:lnSpc>
                          <a:spcPct val="100000"/>
                        </a:lnSpc>
                        <a:spcBef>
                          <a:spcPts val="0"/>
                        </a:spcBef>
                        <a:spcAft>
                          <a:spcPts val="0"/>
                        </a:spcAft>
                        <a:buClr>
                          <a:schemeClr val="dk1"/>
                        </a:buClr>
                        <a:buSzPts val="1100"/>
                        <a:buFont typeface="Calibri"/>
                        <a:buNone/>
                      </a:pPr>
                      <a:r>
                        <a:rPr lang="de-DE" sz="900" b="0" i="0" u="none" strike="noStrike" cap="none" dirty="0" err="1">
                          <a:solidFill>
                            <a:schemeClr val="dk1"/>
                          </a:solidFill>
                          <a:latin typeface="Calibri"/>
                          <a:ea typeface="Calibri"/>
                          <a:cs typeface="Calibri"/>
                          <a:sym typeface="Calibri"/>
                        </a:rPr>
                        <a:t>Savonia</a:t>
                      </a:r>
                      <a:r>
                        <a:rPr lang="de-DE" sz="900" b="0" i="0" u="none" strike="noStrike" cap="none" dirty="0">
                          <a:solidFill>
                            <a:schemeClr val="dk1"/>
                          </a:solidFill>
                          <a:latin typeface="Calibri"/>
                          <a:ea typeface="Calibri"/>
                          <a:cs typeface="Calibri"/>
                          <a:sym typeface="Calibri"/>
                        </a:rPr>
                        <a:t> UAS</a:t>
                      </a:r>
                      <a:endParaRPr sz="9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FI</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dirty="0" err="1">
                          <a:solidFill>
                            <a:schemeClr val="dk1"/>
                          </a:solidFill>
                          <a:latin typeface="Calibri"/>
                          <a:ea typeface="Calibri"/>
                          <a:cs typeface="Calibri"/>
                          <a:sym typeface="Calibri"/>
                        </a:rPr>
                        <a:t>Full</a:t>
                      </a:r>
                      <a:r>
                        <a:rPr lang="de-DE" sz="900" b="0" i="0" u="none" strike="noStrike" cap="none" dirty="0">
                          <a:solidFill>
                            <a:schemeClr val="dk1"/>
                          </a:solidFill>
                          <a:latin typeface="Calibri"/>
                          <a:ea typeface="Calibri"/>
                          <a:cs typeface="Calibri"/>
                          <a:sym typeface="Calibri"/>
                        </a:rPr>
                        <a:t> Partner</a:t>
                      </a:r>
                      <a:endParaRPr dirty="0"/>
                    </a:p>
                  </a:txBody>
                  <a:tcPr marL="91450" marR="91450" marT="45725" marB="45725"/>
                </a:tc>
                <a:extLst>
                  <a:ext uri="{0D108BD9-81ED-4DB2-BD59-A6C34878D82A}">
                    <a16:rowId xmlns:a16="http://schemas.microsoft.com/office/drawing/2014/main" val="10005"/>
                  </a:ext>
                </a:extLst>
              </a:tr>
              <a:tr h="138375">
                <a:tc>
                  <a:txBody>
                    <a:bodyPr/>
                    <a:lstStyle/>
                    <a:p>
                      <a:pPr marL="0" marR="0" lvl="0" indent="0" algn="l" rtl="0">
                        <a:lnSpc>
                          <a:spcPct val="100000"/>
                        </a:lnSpc>
                        <a:spcBef>
                          <a:spcPts val="0"/>
                        </a:spcBef>
                        <a:spcAft>
                          <a:spcPts val="0"/>
                        </a:spcAft>
                        <a:buClr>
                          <a:schemeClr val="dk1"/>
                        </a:buClr>
                        <a:buSzPts val="1100"/>
                        <a:buFont typeface="Calibri"/>
                        <a:buNone/>
                      </a:pPr>
                      <a:r>
                        <a:rPr lang="de-DE" sz="900" b="0" i="0" u="none" strike="noStrike" cap="none" dirty="0">
                          <a:solidFill>
                            <a:schemeClr val="dk1"/>
                          </a:solidFill>
                          <a:latin typeface="Calibri"/>
                          <a:ea typeface="Calibri"/>
                          <a:cs typeface="Calibri"/>
                          <a:sym typeface="Calibri"/>
                        </a:rPr>
                        <a:t>ESTIA Institute </a:t>
                      </a:r>
                      <a:r>
                        <a:rPr lang="de-DE" sz="900" b="0" i="0" u="none" strike="noStrike" cap="none" dirty="0" err="1">
                          <a:solidFill>
                            <a:schemeClr val="dk1"/>
                          </a:solidFill>
                          <a:latin typeface="Calibri"/>
                          <a:ea typeface="Calibri"/>
                          <a:cs typeface="Calibri"/>
                          <a:sym typeface="Calibri"/>
                        </a:rPr>
                        <a:t>of</a:t>
                      </a:r>
                      <a:r>
                        <a:rPr lang="de-DE" sz="900" b="0" i="0" u="none" strike="noStrike" cap="none" dirty="0">
                          <a:solidFill>
                            <a:schemeClr val="dk1"/>
                          </a:solidFill>
                          <a:latin typeface="Calibri"/>
                          <a:ea typeface="Calibri"/>
                          <a:cs typeface="Calibri"/>
                          <a:sym typeface="Calibri"/>
                        </a:rPr>
                        <a:t> Technology</a:t>
                      </a:r>
                      <a:endParaRPr sz="9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FR</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Full Partner</a:t>
                      </a:r>
                      <a:endParaRPr sz="900" b="0" i="0" u="none" strike="noStrike" cap="none">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138375">
                <a:tc>
                  <a:txBody>
                    <a:bodyPr/>
                    <a:lstStyle/>
                    <a:p>
                      <a:pPr marL="0" marR="0" lvl="0" indent="0" algn="l" rtl="0">
                        <a:lnSpc>
                          <a:spcPct val="100000"/>
                        </a:lnSpc>
                        <a:spcBef>
                          <a:spcPts val="0"/>
                        </a:spcBef>
                        <a:spcAft>
                          <a:spcPts val="0"/>
                        </a:spcAft>
                        <a:buClr>
                          <a:schemeClr val="dk1"/>
                        </a:buClr>
                        <a:buSzPts val="1100"/>
                        <a:buFont typeface="Calibri"/>
                        <a:buNone/>
                      </a:pPr>
                      <a:r>
                        <a:rPr lang="de-DE" sz="900" b="0" i="0" u="none" strike="noStrike" cap="none" dirty="0">
                          <a:solidFill>
                            <a:schemeClr val="dk1"/>
                          </a:solidFill>
                          <a:latin typeface="Calibri"/>
                          <a:ea typeface="Calibri"/>
                          <a:cs typeface="Calibri"/>
                          <a:sym typeface="Calibri"/>
                        </a:rPr>
                        <a:t>John von Neumann University (JNU)</a:t>
                      </a:r>
                      <a:endParaRPr sz="9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HU</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a:solidFill>
                            <a:schemeClr val="dk1"/>
                          </a:solidFill>
                          <a:latin typeface="Calibri"/>
                          <a:ea typeface="Calibri"/>
                          <a:cs typeface="Calibri"/>
                          <a:sym typeface="Calibri"/>
                        </a:rPr>
                        <a:t>Full Partner</a:t>
                      </a:r>
                      <a:endParaRPr/>
                    </a:p>
                  </a:txBody>
                  <a:tcPr marL="91450" marR="91450" marT="45725" marB="45725"/>
                </a:tc>
                <a:extLst>
                  <a:ext uri="{0D108BD9-81ED-4DB2-BD59-A6C34878D82A}">
                    <a16:rowId xmlns:a16="http://schemas.microsoft.com/office/drawing/2014/main" val="10007"/>
                  </a:ext>
                </a:extLst>
              </a:tr>
              <a:tr h="138375">
                <a:tc>
                  <a:txBody>
                    <a:bodyPr/>
                    <a:lstStyle/>
                    <a:p>
                      <a:pPr marL="0" marR="0" lvl="0" indent="0" algn="l" rtl="0">
                        <a:lnSpc>
                          <a:spcPct val="100000"/>
                        </a:lnSpc>
                        <a:spcBef>
                          <a:spcPts val="0"/>
                        </a:spcBef>
                        <a:spcAft>
                          <a:spcPts val="0"/>
                        </a:spcAft>
                        <a:buClr>
                          <a:schemeClr val="dk1"/>
                        </a:buClr>
                        <a:buSzPts val="1100"/>
                        <a:buFont typeface="Calibri"/>
                        <a:buNone/>
                      </a:pPr>
                      <a:r>
                        <a:rPr lang="de-DE" sz="900" dirty="0">
                          <a:solidFill>
                            <a:schemeClr val="dk1"/>
                          </a:solidFill>
                          <a:latin typeface="Calibri"/>
                          <a:ea typeface="Calibri"/>
                          <a:cs typeface="Calibri"/>
                          <a:sym typeface="Calibri"/>
                        </a:rPr>
                        <a:t>PAR University College</a:t>
                      </a:r>
                      <a:endParaRPr sz="9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a:solidFill>
                            <a:schemeClr val="dk1"/>
                          </a:solidFill>
                          <a:latin typeface="Calibri"/>
                          <a:ea typeface="Calibri"/>
                          <a:cs typeface="Calibri"/>
                          <a:sym typeface="Calibri"/>
                        </a:rPr>
                        <a:t>HR</a:t>
                      </a:r>
                      <a:endParaRPr sz="9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dirty="0" err="1">
                          <a:solidFill>
                            <a:schemeClr val="dk1"/>
                          </a:solidFill>
                          <a:latin typeface="Calibri"/>
                          <a:ea typeface="Calibri"/>
                          <a:cs typeface="Calibri"/>
                          <a:sym typeface="Calibri"/>
                        </a:rPr>
                        <a:t>Full</a:t>
                      </a:r>
                      <a:r>
                        <a:rPr lang="de-DE" sz="900" dirty="0">
                          <a:solidFill>
                            <a:schemeClr val="dk1"/>
                          </a:solidFill>
                          <a:latin typeface="Calibri"/>
                          <a:ea typeface="Calibri"/>
                          <a:cs typeface="Calibri"/>
                          <a:sym typeface="Calibri"/>
                        </a:rPr>
                        <a:t> Partner</a:t>
                      </a:r>
                      <a:endParaRPr sz="900" b="0" i="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138375">
                <a:tc>
                  <a:txBody>
                    <a:bodyPr/>
                    <a:lstStyle/>
                    <a:p>
                      <a:pPr marL="0" marR="0" lvl="0" indent="0" algn="l" rtl="0">
                        <a:lnSpc>
                          <a:spcPct val="100000"/>
                        </a:lnSpc>
                        <a:spcBef>
                          <a:spcPts val="0"/>
                        </a:spcBef>
                        <a:spcAft>
                          <a:spcPts val="0"/>
                        </a:spcAft>
                        <a:buClr>
                          <a:schemeClr val="dk1"/>
                        </a:buClr>
                        <a:buSzPts val="1100"/>
                        <a:buFont typeface="Calibri"/>
                        <a:buNone/>
                      </a:pPr>
                      <a:r>
                        <a:rPr lang="de-DE" sz="900" b="0" i="0" u="none" strike="noStrike" cap="none" dirty="0">
                          <a:solidFill>
                            <a:schemeClr val="dk1"/>
                          </a:solidFill>
                          <a:latin typeface="Calibri"/>
                          <a:ea typeface="Calibri"/>
                          <a:cs typeface="Calibri"/>
                          <a:sym typeface="Calibri"/>
                        </a:rPr>
                        <a:t>Malta College of Arts, Science and Technology (MCAST)</a:t>
                      </a:r>
                      <a:endParaRPr sz="9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dirty="0">
                          <a:solidFill>
                            <a:schemeClr val="dk1"/>
                          </a:solidFill>
                          <a:latin typeface="Calibri"/>
                          <a:ea typeface="Calibri"/>
                          <a:cs typeface="Calibri"/>
                          <a:sym typeface="Calibri"/>
                        </a:rPr>
                        <a:t>MT</a:t>
                      </a:r>
                      <a:endParaRPr sz="9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dirty="0">
                          <a:solidFill>
                            <a:schemeClr val="dk1"/>
                          </a:solidFill>
                          <a:latin typeface="Calibri"/>
                          <a:ea typeface="Calibri"/>
                          <a:cs typeface="Calibri"/>
                          <a:sym typeface="Calibri"/>
                        </a:rPr>
                        <a:t>Full Partner</a:t>
                      </a:r>
                      <a:endParaRPr sz="900" b="0" i="0" u="none" strike="noStrike" cap="none" dirty="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r h="138375">
                <a:tc>
                  <a:txBody>
                    <a:bodyPr/>
                    <a:lstStyle/>
                    <a:p>
                      <a:pPr marL="0" marR="0" lvl="0" indent="0" algn="l" rtl="0">
                        <a:lnSpc>
                          <a:spcPct val="100000"/>
                        </a:lnSpc>
                        <a:spcBef>
                          <a:spcPts val="0"/>
                        </a:spcBef>
                        <a:spcAft>
                          <a:spcPts val="0"/>
                        </a:spcAft>
                        <a:buClr>
                          <a:schemeClr val="dk1"/>
                        </a:buClr>
                        <a:buSzPts val="1100"/>
                        <a:buFont typeface="Calibri"/>
                        <a:buNone/>
                      </a:pPr>
                      <a:r>
                        <a:rPr lang="de-DE" sz="900" b="0" i="0" u="none" strike="noStrike" cap="none" dirty="0">
                          <a:solidFill>
                            <a:schemeClr val="dk1"/>
                          </a:solidFill>
                          <a:latin typeface="Calibri"/>
                          <a:ea typeface="Calibri"/>
                          <a:cs typeface="Calibri"/>
                          <a:sym typeface="Calibri"/>
                        </a:rPr>
                        <a:t>Koszalin Technological University (KTU)</a:t>
                      </a:r>
                      <a:endParaRPr sz="900" b="0" i="0" u="none" strike="noStrike" cap="none" dirty="0">
                        <a:solidFill>
                          <a:schemeClr val="dk1"/>
                        </a:solidFill>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100"/>
                        <a:buFont typeface="Calibri"/>
                        <a:buNone/>
                      </a:pPr>
                      <a:r>
                        <a:rPr lang="de-DE" sz="900" b="0" i="0" u="none" strike="noStrike" cap="none" dirty="0">
                          <a:solidFill>
                            <a:schemeClr val="dk1"/>
                          </a:solidFill>
                          <a:latin typeface="Calibri"/>
                          <a:ea typeface="Calibri"/>
                          <a:cs typeface="Calibri"/>
                          <a:sym typeface="Calibri"/>
                        </a:rPr>
                        <a:t>PL</a:t>
                      </a:r>
                    </a:p>
                  </a:txBody>
                  <a:tcPr marL="91450" marR="91450" marT="45725" marB="45725"/>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Calibri"/>
                        <a:buNone/>
                        <a:tabLst/>
                        <a:defRPr/>
                      </a:pPr>
                      <a:r>
                        <a:rPr lang="de-DE" sz="900" b="0" i="0" u="none" strike="noStrike" cap="none" dirty="0" err="1">
                          <a:solidFill>
                            <a:schemeClr val="dk1"/>
                          </a:solidFill>
                          <a:latin typeface="Calibri"/>
                          <a:ea typeface="Calibri"/>
                          <a:cs typeface="Calibri"/>
                          <a:sym typeface="Calibri"/>
                        </a:rPr>
                        <a:t>Full</a:t>
                      </a:r>
                      <a:r>
                        <a:rPr lang="de-DE" sz="900" b="0" i="0" u="none" strike="noStrike" cap="none" dirty="0">
                          <a:solidFill>
                            <a:schemeClr val="dk1"/>
                          </a:solidFill>
                          <a:latin typeface="Calibri"/>
                          <a:ea typeface="Calibri"/>
                          <a:cs typeface="Calibri"/>
                          <a:sym typeface="Calibri"/>
                        </a:rPr>
                        <a:t> Partner</a:t>
                      </a:r>
                    </a:p>
                  </a:txBody>
                  <a:tcPr marL="91450" marR="91450" marT="45725" marB="45725"/>
                </a:tc>
                <a:extLst>
                  <a:ext uri="{0D108BD9-81ED-4DB2-BD59-A6C34878D82A}">
                    <a16:rowId xmlns:a16="http://schemas.microsoft.com/office/drawing/2014/main" val="1775223850"/>
                  </a:ext>
                </a:extLst>
              </a:tr>
            </a:tbl>
          </a:graphicData>
        </a:graphic>
      </p:graphicFrame>
      <p:pic>
        <p:nvPicPr>
          <p:cNvPr id="31" name="Google Shape;181;p25">
            <a:extLst>
              <a:ext uri="{FF2B5EF4-FFF2-40B4-BE49-F238E27FC236}">
                <a16:creationId xmlns:a16="http://schemas.microsoft.com/office/drawing/2014/main" id="{3A6BC15E-DA71-191A-6B47-E12C48645088}"/>
              </a:ext>
            </a:extLst>
          </p:cNvPr>
          <p:cNvPicPr preferRelativeResize="0"/>
          <p:nvPr/>
        </p:nvPicPr>
        <p:blipFill rotWithShape="1">
          <a:blip r:embed="rId2">
            <a:alphaModFix/>
          </a:blip>
          <a:srcRect/>
          <a:stretch/>
        </p:blipFill>
        <p:spPr>
          <a:xfrm>
            <a:off x="5564785" y="2805888"/>
            <a:ext cx="1963594" cy="685390"/>
          </a:xfrm>
          <a:prstGeom prst="rect">
            <a:avLst/>
          </a:prstGeom>
          <a:noFill/>
          <a:ln>
            <a:noFill/>
          </a:ln>
        </p:spPr>
      </p:pic>
      <p:pic>
        <p:nvPicPr>
          <p:cNvPr id="32" name="Google Shape;184;p25" descr="Datei:DHBW-Logo.svg – Wikipedia">
            <a:extLst>
              <a:ext uri="{FF2B5EF4-FFF2-40B4-BE49-F238E27FC236}">
                <a16:creationId xmlns:a16="http://schemas.microsoft.com/office/drawing/2014/main" id="{7557A393-C9C2-866C-95E2-254E25B6F3DB}"/>
              </a:ext>
            </a:extLst>
          </p:cNvPr>
          <p:cNvPicPr preferRelativeResize="0"/>
          <p:nvPr/>
        </p:nvPicPr>
        <p:blipFill rotWithShape="1">
          <a:blip r:embed="rId3">
            <a:alphaModFix/>
          </a:blip>
          <a:srcRect/>
          <a:stretch/>
        </p:blipFill>
        <p:spPr>
          <a:xfrm>
            <a:off x="8186066" y="3028789"/>
            <a:ext cx="1476159" cy="683187"/>
          </a:xfrm>
          <a:prstGeom prst="rect">
            <a:avLst/>
          </a:prstGeom>
          <a:noFill/>
          <a:ln>
            <a:noFill/>
          </a:ln>
        </p:spPr>
      </p:pic>
      <p:pic>
        <p:nvPicPr>
          <p:cNvPr id="33" name="Google Shape;185;p25" descr="News | Observatorio ORACLE | Observatorio Regional de Calidad y Equidad de  la Educación Superior en Latinoamérica">
            <a:extLst>
              <a:ext uri="{FF2B5EF4-FFF2-40B4-BE49-F238E27FC236}">
                <a16:creationId xmlns:a16="http://schemas.microsoft.com/office/drawing/2014/main" id="{9BCF4ED1-4CE4-8133-FA2F-EC8535AC5372}"/>
              </a:ext>
            </a:extLst>
          </p:cNvPr>
          <p:cNvPicPr preferRelativeResize="0"/>
          <p:nvPr/>
        </p:nvPicPr>
        <p:blipFill rotWithShape="1">
          <a:blip r:embed="rId4">
            <a:alphaModFix/>
          </a:blip>
          <a:srcRect/>
          <a:stretch/>
        </p:blipFill>
        <p:spPr>
          <a:xfrm>
            <a:off x="6161698" y="3139394"/>
            <a:ext cx="1828399" cy="1131941"/>
          </a:xfrm>
          <a:prstGeom prst="rect">
            <a:avLst/>
          </a:prstGeom>
          <a:noFill/>
          <a:ln>
            <a:noFill/>
          </a:ln>
        </p:spPr>
      </p:pic>
      <p:pic>
        <p:nvPicPr>
          <p:cNvPr id="34" name="Google Shape;188;p25" descr="Savonia University of Applied Sciences en Kuopio, Finlandia">
            <a:extLst>
              <a:ext uri="{FF2B5EF4-FFF2-40B4-BE49-F238E27FC236}">
                <a16:creationId xmlns:a16="http://schemas.microsoft.com/office/drawing/2014/main" id="{20E5117F-0659-F04A-EF5C-7B4AAB2BD81E}"/>
              </a:ext>
            </a:extLst>
          </p:cNvPr>
          <p:cNvPicPr preferRelativeResize="0"/>
          <p:nvPr/>
        </p:nvPicPr>
        <p:blipFill rotWithShape="1">
          <a:blip r:embed="rId5">
            <a:alphaModFix/>
          </a:blip>
          <a:srcRect/>
          <a:stretch/>
        </p:blipFill>
        <p:spPr>
          <a:xfrm>
            <a:off x="10197499" y="3692701"/>
            <a:ext cx="1384594" cy="542962"/>
          </a:xfrm>
          <a:prstGeom prst="rect">
            <a:avLst/>
          </a:prstGeom>
          <a:noFill/>
          <a:ln>
            <a:noFill/>
          </a:ln>
        </p:spPr>
      </p:pic>
      <p:pic>
        <p:nvPicPr>
          <p:cNvPr id="35" name="Google Shape;197;p25" descr="WBL Accelerator - mcast">
            <a:extLst>
              <a:ext uri="{FF2B5EF4-FFF2-40B4-BE49-F238E27FC236}">
                <a16:creationId xmlns:a16="http://schemas.microsoft.com/office/drawing/2014/main" id="{1C544C58-8A59-44AD-A657-E22D4AFC8DB5}"/>
              </a:ext>
            </a:extLst>
          </p:cNvPr>
          <p:cNvPicPr preferRelativeResize="0"/>
          <p:nvPr/>
        </p:nvPicPr>
        <p:blipFill rotWithShape="1">
          <a:blip r:embed="rId6">
            <a:alphaModFix/>
          </a:blip>
          <a:srcRect/>
          <a:stretch/>
        </p:blipFill>
        <p:spPr>
          <a:xfrm>
            <a:off x="6548851" y="4749096"/>
            <a:ext cx="1238124" cy="413205"/>
          </a:xfrm>
          <a:prstGeom prst="rect">
            <a:avLst/>
          </a:prstGeom>
          <a:noFill/>
          <a:ln>
            <a:noFill/>
          </a:ln>
        </p:spPr>
      </p:pic>
      <p:pic>
        <p:nvPicPr>
          <p:cNvPr id="36" name="Google Shape;198;p25" descr="Ubicación y empleados actuales y anteriores de ESTIA | LinkedIn">
            <a:extLst>
              <a:ext uri="{FF2B5EF4-FFF2-40B4-BE49-F238E27FC236}">
                <a16:creationId xmlns:a16="http://schemas.microsoft.com/office/drawing/2014/main" id="{8EE8129F-6BC0-B3E4-B3A8-30E1A331D8F3}"/>
              </a:ext>
            </a:extLst>
          </p:cNvPr>
          <p:cNvPicPr preferRelativeResize="0"/>
          <p:nvPr/>
        </p:nvPicPr>
        <p:blipFill rotWithShape="1">
          <a:blip r:embed="rId7">
            <a:alphaModFix/>
          </a:blip>
          <a:srcRect/>
          <a:stretch/>
        </p:blipFill>
        <p:spPr>
          <a:xfrm>
            <a:off x="8616811" y="3832040"/>
            <a:ext cx="1110676" cy="764953"/>
          </a:xfrm>
          <a:prstGeom prst="rect">
            <a:avLst/>
          </a:prstGeom>
          <a:noFill/>
          <a:ln>
            <a:noFill/>
          </a:ln>
        </p:spPr>
      </p:pic>
      <p:pic>
        <p:nvPicPr>
          <p:cNvPr id="37" name="Google Shape;199;p25" descr="PAE">
            <a:extLst>
              <a:ext uri="{FF2B5EF4-FFF2-40B4-BE49-F238E27FC236}">
                <a16:creationId xmlns:a16="http://schemas.microsoft.com/office/drawing/2014/main" id="{74D5D4A1-46B3-D2CC-3F6F-47A68C24857C}"/>
              </a:ext>
            </a:extLst>
          </p:cNvPr>
          <p:cNvPicPr preferRelativeResize="0"/>
          <p:nvPr/>
        </p:nvPicPr>
        <p:blipFill rotWithShape="1">
          <a:blip r:embed="rId8">
            <a:alphaModFix/>
          </a:blip>
          <a:srcRect/>
          <a:stretch/>
        </p:blipFill>
        <p:spPr>
          <a:xfrm>
            <a:off x="5956661" y="4157678"/>
            <a:ext cx="1020757" cy="542962"/>
          </a:xfrm>
          <a:prstGeom prst="rect">
            <a:avLst/>
          </a:prstGeom>
          <a:noFill/>
          <a:ln>
            <a:noFill/>
          </a:ln>
        </p:spPr>
      </p:pic>
      <p:pic>
        <p:nvPicPr>
          <p:cNvPr id="38" name="Google Shape;201;p25">
            <a:extLst>
              <a:ext uri="{FF2B5EF4-FFF2-40B4-BE49-F238E27FC236}">
                <a16:creationId xmlns:a16="http://schemas.microsoft.com/office/drawing/2014/main" id="{59D9629C-91C4-367D-9083-234542C3031A}"/>
              </a:ext>
            </a:extLst>
          </p:cNvPr>
          <p:cNvPicPr preferRelativeResize="0"/>
          <p:nvPr/>
        </p:nvPicPr>
        <p:blipFill>
          <a:blip r:embed="rId9">
            <a:alphaModFix/>
          </a:blip>
          <a:stretch>
            <a:fillRect/>
          </a:stretch>
        </p:blipFill>
        <p:spPr>
          <a:xfrm>
            <a:off x="10238637" y="4482723"/>
            <a:ext cx="1099491" cy="296490"/>
          </a:xfrm>
          <a:prstGeom prst="rect">
            <a:avLst/>
          </a:prstGeom>
          <a:noFill/>
          <a:ln>
            <a:noFill/>
          </a:ln>
        </p:spPr>
      </p:pic>
      <p:pic>
        <p:nvPicPr>
          <p:cNvPr id="3" name="Grafik 2">
            <a:extLst>
              <a:ext uri="{FF2B5EF4-FFF2-40B4-BE49-F238E27FC236}">
                <a16:creationId xmlns:a16="http://schemas.microsoft.com/office/drawing/2014/main" id="{CD49F677-1609-B077-98A3-5BE021B56728}"/>
              </a:ext>
            </a:extLst>
          </p:cNvPr>
          <p:cNvPicPr>
            <a:picLocks noChangeAspect="1"/>
          </p:cNvPicPr>
          <p:nvPr/>
        </p:nvPicPr>
        <p:blipFill>
          <a:blip r:embed="rId10"/>
          <a:stretch>
            <a:fillRect/>
          </a:stretch>
        </p:blipFill>
        <p:spPr>
          <a:xfrm>
            <a:off x="8464738" y="4943261"/>
            <a:ext cx="727247" cy="727247"/>
          </a:xfrm>
          <a:prstGeom prst="rect">
            <a:avLst/>
          </a:prstGeom>
        </p:spPr>
      </p:pic>
    </p:spTree>
    <p:extLst>
      <p:ext uri="{BB962C8B-B14F-4D97-AF65-F5344CB8AC3E}">
        <p14:creationId xmlns:p14="http://schemas.microsoft.com/office/powerpoint/2010/main" val="122016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pPr algn="l" rtl="0"/>
            <a:r>
              <a:rPr lang="de-DE" dirty="0"/>
              <a:t>© maja.dragan@fh-joanneum.at , hagen.hochrinner@fh-joanneum.at</a:t>
            </a:r>
          </a:p>
        </p:txBody>
      </p:sp>
      <p:sp>
        <p:nvSpPr>
          <p:cNvPr id="8" name="Textfeld 7">
            <a:extLst>
              <a:ext uri="{FF2B5EF4-FFF2-40B4-BE49-F238E27FC236}">
                <a16:creationId xmlns:a16="http://schemas.microsoft.com/office/drawing/2014/main" id="{1618EEA9-A0EA-4A87-B88D-C9259018F588}"/>
              </a:ext>
            </a:extLst>
          </p:cNvPr>
          <p:cNvSpPr txBox="1"/>
          <p:nvPr/>
        </p:nvSpPr>
        <p:spPr>
          <a:xfrm>
            <a:off x="896983" y="1879163"/>
            <a:ext cx="10432868" cy="3693319"/>
          </a:xfrm>
          <a:prstGeom prst="rect">
            <a:avLst/>
          </a:prstGeom>
          <a:noFill/>
        </p:spPr>
        <p:txBody>
          <a:bodyPr wrap="square">
            <a:spAutoFit/>
          </a:bodyPr>
          <a:lstStyle/>
          <a:p>
            <a:pPr algn="l" rtl="0"/>
            <a:r>
              <a:rPr lang="de-AT" sz="1800" dirty="0">
                <a:effectLst/>
                <a:latin typeface="Calibri" panose="020F0502020204030204" pitchFamily="34" charset="0"/>
                <a:ea typeface="Calibri" panose="020F0502020204030204" pitchFamily="34" charset="0"/>
              </a:rPr>
              <a:t> </a:t>
            </a:r>
          </a:p>
          <a:p>
            <a:pPr algn="l" rtl="0"/>
            <a:r>
              <a:rPr lang="de-AT" sz="1800" u="sng" dirty="0">
                <a:solidFill>
                  <a:srgbClr val="0563C1"/>
                </a:solidFill>
                <a:effectLst/>
                <a:latin typeface="Calibri" panose="020F0502020204030204" pitchFamily="34" charset="0"/>
                <a:ea typeface="Calibri" panose="020F0502020204030204" pitchFamily="34" charset="0"/>
                <a:hlinkClick r:id="rId2"/>
              </a:rPr>
              <a:t>https://education.ec.europa.eu/education-levels/higher-education/european-universities</a:t>
            </a:r>
            <a:r>
              <a:rPr lang="de-AT" sz="1800" dirty="0">
                <a:effectLst/>
                <a:latin typeface="Calibri" panose="020F0502020204030204" pitchFamily="34" charset="0"/>
                <a:ea typeface="Calibri" panose="020F0502020204030204" pitchFamily="34" charset="0"/>
              </a:rPr>
              <a:t> </a:t>
            </a:r>
          </a:p>
          <a:p>
            <a:pPr algn="l" rtl="0"/>
            <a:r>
              <a:rPr lang="de-AT" sz="1800" dirty="0">
                <a:effectLst/>
                <a:latin typeface="Calibri" panose="020F0502020204030204" pitchFamily="34" charset="0"/>
                <a:ea typeface="Calibri" panose="020F0502020204030204" pitchFamily="34" charset="0"/>
              </a:rPr>
              <a:t> </a:t>
            </a:r>
          </a:p>
          <a:p>
            <a:pPr algn="l" rtl="0"/>
            <a:r>
              <a:rPr lang="de-AT" sz="1800" u="sng" dirty="0">
                <a:solidFill>
                  <a:srgbClr val="0563C1"/>
                </a:solidFill>
                <a:effectLst/>
                <a:latin typeface="Calibri" panose="020F0502020204030204" pitchFamily="34" charset="0"/>
                <a:ea typeface="Calibri" panose="020F0502020204030204" pitchFamily="34" charset="0"/>
                <a:hlinkClick r:id="rId3"/>
              </a:rPr>
              <a:t>Europäische Universitäten: Eben gestartet, schon erfolgreich (bmbwf.gv.at)</a:t>
            </a:r>
            <a:endParaRPr lang="de-AT" sz="1800" u="sng" dirty="0">
              <a:solidFill>
                <a:srgbClr val="0563C1"/>
              </a:solidFill>
              <a:effectLst/>
              <a:latin typeface="Calibri" panose="020F0502020204030204" pitchFamily="34" charset="0"/>
              <a:ea typeface="Calibri" panose="020F0502020204030204" pitchFamily="34" charset="0"/>
            </a:endParaRPr>
          </a:p>
          <a:p>
            <a:pPr algn="l" rtl="0"/>
            <a:endParaRPr lang="de-DE" u="sng" dirty="0">
              <a:solidFill>
                <a:srgbClr val="0563C1"/>
              </a:solidFill>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Camilleri, A. (2019). Micro Credentials 101: What are they and why should we care? </a:t>
            </a:r>
            <a:r>
              <a:rPr lang="en-US" dirty="0" err="1">
                <a:latin typeface="Calibri" panose="020F0502020204030204" pitchFamily="34" charset="0"/>
                <a:ea typeface="Calibri" panose="020F0502020204030204" pitchFamily="34" charset="0"/>
              </a:rPr>
              <a:t>MicroHE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MasterClass</a:t>
            </a:r>
            <a:r>
              <a:rPr lang="en-US" dirty="0">
                <a:latin typeface="Calibri" panose="020F0502020204030204" pitchFamily="34" charset="0"/>
                <a:ea typeface="Calibri" panose="020F0502020204030204" pitchFamily="34" charset="0"/>
              </a:rPr>
              <a:t>, Bled Slovenia, October 2019: </a:t>
            </a:r>
            <a:r>
              <a:rPr lang="en-US" dirty="0">
                <a:latin typeface="Calibri" panose="020F0502020204030204" pitchFamily="34" charset="0"/>
                <a:ea typeface="Calibri" panose="020F0502020204030204" pitchFamily="34" charset="0"/>
                <a:hlinkClick r:id="rId4"/>
              </a:rPr>
              <a:t>https://microcredentials.eu/wp-content/uploads/sites/20/2019/10/20191021- Policy-Roadmaps-for-MicroCredentials.pdf</a:t>
            </a:r>
            <a:r>
              <a:rPr lang="en-US" dirty="0">
                <a:latin typeface="Calibri" panose="020F0502020204030204" pitchFamily="34" charset="0"/>
                <a:ea typeface="Calibri" panose="020F0502020204030204" pitchFamily="34" charset="0"/>
              </a:rPr>
              <a:t> </a:t>
            </a:r>
          </a:p>
          <a:p>
            <a:pPr algn="l" rtl="0"/>
            <a:endParaRPr lang="en-US" dirty="0">
              <a:latin typeface="Calibri" panose="020F0502020204030204" pitchFamily="34" charset="0"/>
              <a:ea typeface="Calibri" panose="020F0502020204030204" pitchFamily="34" charset="0"/>
            </a:endParaRPr>
          </a:p>
          <a:p>
            <a:pPr algn="l" rtl="0"/>
            <a:r>
              <a:rPr lang="en-US" dirty="0" err="1">
                <a:latin typeface="Calibri" panose="020F0502020204030204" pitchFamily="34" charset="0"/>
                <a:ea typeface="Calibri" panose="020F0502020204030204" pitchFamily="34" charset="0"/>
              </a:rPr>
              <a:t>Projekt</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Webseite</a:t>
            </a:r>
            <a:r>
              <a:rPr lang="en-US"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hlinkClick r:id="rId5"/>
              </a:rPr>
              <a:t>https://microcredentials.eu/</a:t>
            </a:r>
            <a:r>
              <a:rPr lang="en-US" dirty="0">
                <a:latin typeface="Calibri" panose="020F0502020204030204" pitchFamily="34" charset="0"/>
                <a:ea typeface="Calibri" panose="020F0502020204030204" pitchFamily="34" charset="0"/>
              </a:rPr>
              <a:t> </a:t>
            </a:r>
          </a:p>
          <a:p>
            <a:pPr algn="l" rtl="0"/>
            <a:endParaRPr lang="en-US" dirty="0">
              <a:latin typeface="Calibri" panose="020F0502020204030204" pitchFamily="34" charset="0"/>
              <a:ea typeface="Calibri" panose="020F0502020204030204" pitchFamily="34" charset="0"/>
            </a:endParaRPr>
          </a:p>
          <a:p>
            <a:pPr algn="l" rtl="0"/>
            <a:r>
              <a:rPr lang="en-US" dirty="0">
                <a:hlinkClick r:id="rId6"/>
              </a:rPr>
              <a:t>Council recommends European approach to micro-credentials - </a:t>
            </a:r>
            <a:r>
              <a:rPr lang="en-US" dirty="0" err="1">
                <a:hlinkClick r:id="rId6"/>
              </a:rPr>
              <a:t>Consilium</a:t>
            </a:r>
            <a:r>
              <a:rPr lang="en-US" dirty="0">
                <a:hlinkClick r:id="rId6"/>
              </a:rPr>
              <a:t> (europa.eu)</a:t>
            </a:r>
            <a:endParaRPr lang="en-US" dirty="0">
              <a:latin typeface="Calibri" panose="020F0502020204030204" pitchFamily="34" charset="0"/>
              <a:ea typeface="Calibri" panose="020F0502020204030204" pitchFamily="34" charset="0"/>
            </a:endParaRPr>
          </a:p>
          <a:p>
            <a:pPr algn="l" rtl="0"/>
            <a:endParaRPr lang="de-AT" sz="1800" dirty="0">
              <a:effectLst/>
              <a:latin typeface="Calibri" panose="020F0502020204030204" pitchFamily="34" charset="0"/>
              <a:ea typeface="Calibri" panose="020F0502020204030204" pitchFamily="34" charset="0"/>
            </a:endParaRPr>
          </a:p>
        </p:txBody>
      </p:sp>
      <p:sp>
        <p:nvSpPr>
          <p:cNvPr id="7" name="Titel 1">
            <a:extLst>
              <a:ext uri="{FF2B5EF4-FFF2-40B4-BE49-F238E27FC236}">
                <a16:creationId xmlns:a16="http://schemas.microsoft.com/office/drawing/2014/main" id="{653ACA70-9A17-4F61-BB1E-DC6E2177F275}"/>
              </a:ext>
            </a:extLst>
          </p:cNvPr>
          <p:cNvSpPr txBox="1">
            <a:spLocks/>
          </p:cNvSpPr>
          <p:nvPr/>
        </p:nvSpPr>
        <p:spPr>
          <a:xfrm>
            <a:off x="1069975" y="1187491"/>
            <a:ext cx="8602280" cy="5339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de-AT" sz="3600" b="0" i="0" dirty="0">
                <a:solidFill>
                  <a:srgbClr val="202124"/>
                </a:solidFill>
                <a:effectLst/>
                <a:latin typeface="+mn-lt"/>
              </a:rPr>
              <a:t>Appendix and </a:t>
            </a:r>
            <a:r>
              <a:rPr lang="de-AT" sz="3600" b="0" i="0" dirty="0" err="1">
                <a:solidFill>
                  <a:srgbClr val="202124"/>
                </a:solidFill>
                <a:effectLst/>
                <a:latin typeface="+mn-lt"/>
              </a:rPr>
              <a:t>other</a:t>
            </a:r>
            <a:r>
              <a:rPr lang="de-AT" sz="3600" b="0" i="0" dirty="0">
                <a:solidFill>
                  <a:srgbClr val="202124"/>
                </a:solidFill>
                <a:effectLst/>
                <a:latin typeface="+mn-lt"/>
              </a:rPr>
              <a:t> </a:t>
            </a:r>
            <a:r>
              <a:rPr lang="de-AT" sz="3600" b="0" i="0" dirty="0" err="1">
                <a:solidFill>
                  <a:srgbClr val="202124"/>
                </a:solidFill>
                <a:effectLst/>
                <a:latin typeface="+mn-lt"/>
              </a:rPr>
              <a:t>sources</a:t>
            </a:r>
            <a:endParaRPr lang="de-AT" sz="3600" dirty="0">
              <a:latin typeface="+mn-lt"/>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28</a:t>
            </a:fld>
            <a:endParaRPr lang="de-DE" dirty="0"/>
          </a:p>
        </p:txBody>
      </p:sp>
    </p:spTree>
    <p:extLst>
      <p:ext uri="{BB962C8B-B14F-4D97-AF65-F5344CB8AC3E}">
        <p14:creationId xmlns:p14="http://schemas.microsoft.com/office/powerpoint/2010/main" val="165176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06EE8-CDD0-3AB0-5819-CF1271E8EBF5}"/>
              </a:ext>
            </a:extLst>
          </p:cNvPr>
          <p:cNvSpPr>
            <a:spLocks noGrp="1"/>
          </p:cNvSpPr>
          <p:nvPr>
            <p:ph type="title"/>
          </p:nvPr>
        </p:nvSpPr>
        <p:spPr>
          <a:xfrm>
            <a:off x="217712" y="1103721"/>
            <a:ext cx="8837568" cy="661281"/>
          </a:xfrm>
        </p:spPr>
        <p:txBody>
          <a:bodyPr>
            <a:normAutofit/>
          </a:bodyPr>
          <a:lstStyle/>
          <a:p>
            <a:r>
              <a:rPr lang="de-DE" sz="3600" dirty="0">
                <a:latin typeface="+mn-lt"/>
              </a:rPr>
              <a:t>Further </a:t>
            </a:r>
            <a:r>
              <a:rPr lang="de-DE" sz="3600" dirty="0" err="1">
                <a:latin typeface="+mn-lt"/>
              </a:rPr>
              <a:t>reading</a:t>
            </a:r>
            <a:r>
              <a:rPr lang="de-DE" sz="3600" dirty="0">
                <a:latin typeface="+mn-lt"/>
              </a:rPr>
              <a:t>:</a:t>
            </a:r>
            <a:endParaRPr lang="de-AT" sz="3600" dirty="0">
              <a:latin typeface="+mn-lt"/>
            </a:endParaRPr>
          </a:p>
        </p:txBody>
      </p:sp>
      <p:sp>
        <p:nvSpPr>
          <p:cNvPr id="3" name="Inhaltsplatzhalter 2">
            <a:extLst>
              <a:ext uri="{FF2B5EF4-FFF2-40B4-BE49-F238E27FC236}">
                <a16:creationId xmlns:a16="http://schemas.microsoft.com/office/drawing/2014/main" id="{3E1EA7BE-6490-0A34-3C4E-1379826C087C}"/>
              </a:ext>
            </a:extLst>
          </p:cNvPr>
          <p:cNvSpPr>
            <a:spLocks noGrp="1"/>
          </p:cNvSpPr>
          <p:nvPr>
            <p:ph idx="1"/>
          </p:nvPr>
        </p:nvSpPr>
        <p:spPr>
          <a:xfrm>
            <a:off x="879567" y="2365555"/>
            <a:ext cx="10450284" cy="2998926"/>
          </a:xfrm>
        </p:spPr>
        <p:txBody>
          <a:bodyPr>
            <a:noAutofit/>
          </a:bodyPr>
          <a:lstStyle/>
          <a:p>
            <a:pPr algn="l"/>
            <a:r>
              <a:rPr lang="en-US" sz="1200" dirty="0">
                <a:solidFill>
                  <a:srgbClr val="000000"/>
                </a:solidFill>
                <a:latin typeface="Arial" panose="020B0604020202020204" pitchFamily="34" charset="0"/>
                <a:cs typeface="Arial" panose="020B0604020202020204" pitchFamily="34" charset="0"/>
              </a:rPr>
              <a:t>Brown, M., Nic Giolla </a:t>
            </a:r>
            <a:r>
              <a:rPr lang="en-US" sz="1200" dirty="0" err="1">
                <a:solidFill>
                  <a:srgbClr val="000000"/>
                </a:solidFill>
                <a:latin typeface="Arial" panose="020B0604020202020204" pitchFamily="34" charset="0"/>
                <a:cs typeface="Arial" panose="020B0604020202020204" pitchFamily="34" charset="0"/>
              </a:rPr>
              <a:t>Mhichíl</a:t>
            </a:r>
            <a:r>
              <a:rPr lang="en-US" sz="1200" dirty="0">
                <a:solidFill>
                  <a:srgbClr val="000000"/>
                </a:solidFill>
                <a:latin typeface="Arial" panose="020B0604020202020204" pitchFamily="34" charset="0"/>
                <a:cs typeface="Arial" panose="020B0604020202020204" pitchFamily="34" charset="0"/>
              </a:rPr>
              <a:t>, M., </a:t>
            </a:r>
            <a:r>
              <a:rPr lang="en-US" sz="1200" dirty="0" err="1">
                <a:solidFill>
                  <a:srgbClr val="000000"/>
                </a:solidFill>
                <a:latin typeface="Arial" panose="020B0604020202020204" pitchFamily="34" charset="0"/>
                <a:cs typeface="Arial" panose="020B0604020202020204" pitchFamily="34" charset="0"/>
              </a:rPr>
              <a:t>Beirne</a:t>
            </a:r>
            <a:r>
              <a:rPr lang="en-US" sz="1200" dirty="0">
                <a:solidFill>
                  <a:srgbClr val="000000"/>
                </a:solidFill>
                <a:latin typeface="Arial" panose="020B0604020202020204" pitchFamily="34" charset="0"/>
                <a:cs typeface="Arial" panose="020B0604020202020204" pitchFamily="34" charset="0"/>
              </a:rPr>
              <a:t>, E., and Mac </a:t>
            </a:r>
            <a:r>
              <a:rPr lang="en-US" sz="1200" dirty="0" err="1">
                <a:solidFill>
                  <a:srgbClr val="000000"/>
                </a:solidFill>
                <a:latin typeface="Arial" panose="020B0604020202020204" pitchFamily="34" charset="0"/>
                <a:cs typeface="Arial" panose="020B0604020202020204" pitchFamily="34" charset="0"/>
              </a:rPr>
              <a:t>Lochlainn</a:t>
            </a:r>
            <a:r>
              <a:rPr lang="en-US" sz="1200" dirty="0">
                <a:solidFill>
                  <a:srgbClr val="000000"/>
                </a:solidFill>
                <a:latin typeface="Arial" panose="020B0604020202020204" pitchFamily="34" charset="0"/>
                <a:cs typeface="Arial" panose="020B0604020202020204" pitchFamily="34" charset="0"/>
              </a:rPr>
              <a:t>, C. (2021a) ‘The global micro-credential landscape: Charting a new credential ecology for lifelong learning’, </a:t>
            </a:r>
            <a:r>
              <a:rPr lang="en-US" sz="1200" i="1" dirty="0">
                <a:solidFill>
                  <a:srgbClr val="000000"/>
                </a:solidFill>
                <a:latin typeface="Arial" panose="020B0604020202020204" pitchFamily="34" charset="0"/>
                <a:cs typeface="Arial" panose="020B0604020202020204" pitchFamily="34" charset="0"/>
              </a:rPr>
              <a:t>Journal for Learning Development</a:t>
            </a:r>
            <a:r>
              <a:rPr lang="en-US" sz="1200" dirty="0">
                <a:solidFill>
                  <a:srgbClr val="000000"/>
                </a:solidFill>
                <a:latin typeface="Arial" panose="020B0604020202020204" pitchFamily="34" charset="0"/>
                <a:cs typeface="Arial" panose="020B0604020202020204" pitchFamily="34" charset="0"/>
              </a:rPr>
              <a:t>, 8(2), 228–254.</a:t>
            </a:r>
          </a:p>
          <a:p>
            <a:pPr algn="l"/>
            <a:r>
              <a:rPr lang="en-US" sz="1200" dirty="0">
                <a:solidFill>
                  <a:srgbClr val="000000"/>
                </a:solidFill>
                <a:latin typeface="Arial" panose="020B0604020202020204" pitchFamily="34" charset="0"/>
                <a:cs typeface="Arial" panose="020B0604020202020204" pitchFamily="34" charset="0"/>
              </a:rPr>
              <a:t>Brown, M., Nic Giolla </a:t>
            </a:r>
            <a:r>
              <a:rPr lang="en-US" sz="1200" dirty="0" err="1">
                <a:solidFill>
                  <a:srgbClr val="000000"/>
                </a:solidFill>
                <a:latin typeface="Arial" panose="020B0604020202020204" pitchFamily="34" charset="0"/>
                <a:cs typeface="Arial" panose="020B0604020202020204" pitchFamily="34" charset="0"/>
              </a:rPr>
              <a:t>Mhichíl</a:t>
            </a:r>
            <a:r>
              <a:rPr lang="en-US" sz="1200" dirty="0">
                <a:solidFill>
                  <a:srgbClr val="000000"/>
                </a:solidFill>
                <a:latin typeface="Arial" panose="020B0604020202020204" pitchFamily="34" charset="0"/>
                <a:cs typeface="Arial" panose="020B0604020202020204" pitchFamily="34" charset="0"/>
              </a:rPr>
              <a:t>, M., </a:t>
            </a:r>
            <a:r>
              <a:rPr lang="en-US" sz="1200" dirty="0" err="1">
                <a:solidFill>
                  <a:srgbClr val="000000"/>
                </a:solidFill>
                <a:latin typeface="Arial" panose="020B0604020202020204" pitchFamily="34" charset="0"/>
                <a:cs typeface="Arial" panose="020B0604020202020204" pitchFamily="34" charset="0"/>
              </a:rPr>
              <a:t>Beirne</a:t>
            </a:r>
            <a:r>
              <a:rPr lang="en-US" sz="1200" dirty="0">
                <a:solidFill>
                  <a:srgbClr val="000000"/>
                </a:solidFill>
                <a:latin typeface="Arial" panose="020B0604020202020204" pitchFamily="34" charset="0"/>
                <a:cs typeface="Arial" panose="020B0604020202020204" pitchFamily="34" charset="0"/>
              </a:rPr>
              <a:t>, E., and Mac </a:t>
            </a:r>
            <a:r>
              <a:rPr lang="en-US" sz="1200" dirty="0" err="1">
                <a:solidFill>
                  <a:srgbClr val="000000"/>
                </a:solidFill>
                <a:latin typeface="Arial" panose="020B0604020202020204" pitchFamily="34" charset="0"/>
                <a:cs typeface="Arial" panose="020B0604020202020204" pitchFamily="34" charset="0"/>
              </a:rPr>
              <a:t>Lochlainn</a:t>
            </a:r>
            <a:r>
              <a:rPr lang="en-US" sz="1200" dirty="0">
                <a:solidFill>
                  <a:srgbClr val="000000"/>
                </a:solidFill>
                <a:latin typeface="Arial" panose="020B0604020202020204" pitchFamily="34" charset="0"/>
                <a:cs typeface="Arial" panose="020B0604020202020204" pitchFamily="34" charset="0"/>
              </a:rPr>
              <a:t>, C. (2021b) State-of-</a:t>
            </a:r>
            <a:r>
              <a:rPr lang="en-US" sz="1200" dirty="0" err="1">
                <a:solidFill>
                  <a:srgbClr val="000000"/>
                </a:solidFill>
                <a:latin typeface="Arial" panose="020B0604020202020204" pitchFamily="34" charset="0"/>
                <a:cs typeface="Arial" panose="020B0604020202020204" pitchFamily="34" charset="0"/>
              </a:rPr>
              <a:t>theart</a:t>
            </a:r>
            <a:r>
              <a:rPr lang="en-US" sz="1200" dirty="0">
                <a:solidFill>
                  <a:srgbClr val="000000"/>
                </a:solidFill>
                <a:latin typeface="Arial" panose="020B0604020202020204" pitchFamily="34" charset="0"/>
                <a:cs typeface="Arial" panose="020B0604020202020204" pitchFamily="34" charset="0"/>
              </a:rPr>
              <a:t> literature review on micro-credentials: A report for the European Commission. In</a:t>
            </a:r>
            <a:r>
              <a:rPr lang="de-AT" sz="1200" dirty="0">
                <a:solidFill>
                  <a:srgbClr val="000000"/>
                </a:solidFill>
                <a:latin typeface="Arial" panose="020B0604020202020204" pitchFamily="34" charset="0"/>
                <a:cs typeface="Arial" panose="020B0604020202020204" pitchFamily="34" charset="0"/>
              </a:rPr>
              <a:t>press.</a:t>
            </a:r>
          </a:p>
          <a:p>
            <a:pPr algn="l"/>
            <a:r>
              <a:rPr lang="en-US" sz="1200" dirty="0">
                <a:solidFill>
                  <a:srgbClr val="000000"/>
                </a:solidFill>
                <a:latin typeface="Arial" panose="020B0604020202020204" pitchFamily="34" charset="0"/>
                <a:cs typeface="Arial" panose="020B0604020202020204" pitchFamily="34" charset="0"/>
              </a:rPr>
              <a:t>Cote, A. and White, A. (2020) ‘Higher education for lifelong learners: A roadmap for Ontario post-secondary leaders and policymakers’, </a:t>
            </a:r>
            <a:r>
              <a:rPr lang="en-US" sz="1200" i="1" dirty="0">
                <a:solidFill>
                  <a:srgbClr val="000000"/>
                </a:solidFill>
                <a:latin typeface="Arial" panose="020B0604020202020204" pitchFamily="34" charset="0"/>
                <a:cs typeface="Arial" panose="020B0604020202020204" pitchFamily="34" charset="0"/>
              </a:rPr>
              <a:t>Ontario 360</a:t>
            </a:r>
            <a:r>
              <a:rPr lang="en-US" sz="1200" dirty="0">
                <a:solidFill>
                  <a:srgbClr val="000000"/>
                </a:solidFill>
                <a:latin typeface="Arial" panose="020B0604020202020204" pitchFamily="34" charset="0"/>
                <a:cs typeface="Arial" panose="020B0604020202020204" pitchFamily="34" charset="0"/>
              </a:rPr>
              <a:t>, 17 December. https://</a:t>
            </a:r>
            <a:r>
              <a:rPr lang="de-AT" sz="1200" dirty="0">
                <a:solidFill>
                  <a:srgbClr val="000000"/>
                </a:solidFill>
                <a:latin typeface="Arial" panose="020B0604020202020204" pitchFamily="34" charset="0"/>
                <a:cs typeface="Arial" panose="020B0604020202020204" pitchFamily="34" charset="0"/>
              </a:rPr>
              <a:t>on360.ca/</a:t>
            </a:r>
            <a:r>
              <a:rPr lang="de-AT" sz="1200" dirty="0" err="1">
                <a:solidFill>
                  <a:srgbClr val="000000"/>
                </a:solidFill>
                <a:latin typeface="Arial" panose="020B0604020202020204" pitchFamily="34" charset="0"/>
                <a:cs typeface="Arial" panose="020B0604020202020204" pitchFamily="34" charset="0"/>
              </a:rPr>
              <a:t>policy</a:t>
            </a:r>
            <a:r>
              <a:rPr lang="de-AT" sz="1200" dirty="0">
                <a:solidFill>
                  <a:srgbClr val="000000"/>
                </a:solidFill>
                <a:latin typeface="Arial" panose="020B0604020202020204" pitchFamily="34" charset="0"/>
                <a:cs typeface="Arial" panose="020B0604020202020204" pitchFamily="34" charset="0"/>
              </a:rPr>
              <a:t>-papers/higher-education-for-lifelong-learners-a-roadmap-for-ontariopost-secondary-leaders-and-policymakers/.</a:t>
            </a:r>
          </a:p>
          <a:p>
            <a:pPr algn="l"/>
            <a:r>
              <a:rPr lang="en-US" sz="1200" dirty="0">
                <a:solidFill>
                  <a:srgbClr val="000000"/>
                </a:solidFill>
                <a:latin typeface="Arial" panose="020B0604020202020204" pitchFamily="34" charset="0"/>
                <a:cs typeface="Arial" panose="020B0604020202020204" pitchFamily="34" charset="0"/>
              </a:rPr>
              <a:t>Deloitte (2019) Premium skills: The wage premium associated with human skills.</a:t>
            </a:r>
            <a:r>
              <a:rPr lang="de-AT" sz="1200" dirty="0">
                <a:solidFill>
                  <a:srgbClr val="000000"/>
                </a:solidFill>
                <a:latin typeface="Arial" panose="020B0604020202020204" pitchFamily="34" charset="0"/>
                <a:cs typeface="Arial" panose="020B0604020202020204" pitchFamily="34" charset="0"/>
              </a:rPr>
              <a:t>www2.deloitte.com/content/dam/Deloitte/au/Documents/Economics/deloitte-aueconomics-premium-skills-deakinco-060120.pdf.</a:t>
            </a:r>
          </a:p>
          <a:p>
            <a:pPr algn="l"/>
            <a:r>
              <a:rPr lang="en-US" sz="1200" dirty="0">
                <a:solidFill>
                  <a:srgbClr val="000000"/>
                </a:solidFill>
                <a:latin typeface="Arial" panose="020B0604020202020204" pitchFamily="34" charset="0"/>
                <a:cs typeface="Arial" panose="020B0604020202020204" pitchFamily="34" charset="0"/>
              </a:rPr>
              <a:t>European Commission (2020) A European approach to micro-credentials: Output of the Higher Education Micro-credentials Consultation Group – Final report. https://</a:t>
            </a:r>
            <a:r>
              <a:rPr lang="de-AT" sz="1200" dirty="0">
                <a:solidFill>
                  <a:srgbClr val="000000"/>
                </a:solidFill>
                <a:latin typeface="Arial" panose="020B0604020202020204" pitchFamily="34" charset="0"/>
                <a:cs typeface="Arial" panose="020B0604020202020204" pitchFamily="34" charset="0"/>
              </a:rPr>
              <a:t>ec.europa.eu/</a:t>
            </a:r>
            <a:r>
              <a:rPr lang="de-AT" sz="1200" dirty="0" err="1">
                <a:solidFill>
                  <a:srgbClr val="000000"/>
                </a:solidFill>
                <a:latin typeface="Arial" panose="020B0604020202020204" pitchFamily="34" charset="0"/>
                <a:cs typeface="Arial" panose="020B0604020202020204" pitchFamily="34" charset="0"/>
              </a:rPr>
              <a:t>education</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sites</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default</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files</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document-library-docs</a:t>
            </a:r>
            <a:r>
              <a:rPr lang="de-AT" sz="1200" dirty="0">
                <a:solidFill>
                  <a:srgbClr val="000000"/>
                </a:solidFill>
                <a:latin typeface="Arial" panose="020B0604020202020204" pitchFamily="34" charset="0"/>
                <a:cs typeface="Arial" panose="020B0604020202020204" pitchFamily="34" charset="0"/>
              </a:rPr>
              <a:t>/europeanapproach-micro-credentials-higher-education-consultation-group-output-final-report.pdf.</a:t>
            </a:r>
          </a:p>
          <a:p>
            <a:pPr algn="l"/>
            <a:r>
              <a:rPr lang="en-US" sz="1200" dirty="0">
                <a:solidFill>
                  <a:srgbClr val="000000"/>
                </a:solidFill>
                <a:latin typeface="Arial" panose="020B0604020202020204" pitchFamily="34" charset="0"/>
                <a:cs typeface="Arial" panose="020B0604020202020204" pitchFamily="34" charset="0"/>
              </a:rPr>
              <a:t>Government of Ontario (2020) Ontario’s Action Plan: Protect, Support, Recover. Ontario</a:t>
            </a:r>
            <a:r>
              <a:rPr lang="de-AT" sz="1200" dirty="0">
                <a:solidFill>
                  <a:srgbClr val="000000"/>
                </a:solidFill>
                <a:latin typeface="Arial" panose="020B0604020202020204" pitchFamily="34" charset="0"/>
                <a:cs typeface="Arial" panose="020B0604020202020204" pitchFamily="34" charset="0"/>
              </a:rPr>
              <a:t>Budget, Ontario </a:t>
            </a:r>
            <a:r>
              <a:rPr lang="de-AT" sz="1200" dirty="0" err="1">
                <a:solidFill>
                  <a:srgbClr val="000000"/>
                </a:solidFill>
                <a:latin typeface="Arial" panose="020B0604020202020204" pitchFamily="34" charset="0"/>
                <a:cs typeface="Arial" panose="020B0604020202020204" pitchFamily="34" charset="0"/>
              </a:rPr>
              <a:t>Provincial</a:t>
            </a:r>
            <a:r>
              <a:rPr lang="de-AT" sz="1200" dirty="0">
                <a:solidFill>
                  <a:srgbClr val="000000"/>
                </a:solidFill>
                <a:latin typeface="Arial" panose="020B0604020202020204" pitchFamily="34" charset="0"/>
                <a:cs typeface="Arial" panose="020B0604020202020204" pitchFamily="34" charset="0"/>
              </a:rPr>
              <a:t> Government, Canada. https://budget.ontario.ca/2020/pdf/2020-ontario-budget-en.pdf.</a:t>
            </a:r>
            <a:endParaRPr lang="de-AT" sz="1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785FB9F-BC75-7C39-96D0-0DC70ACFCF5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CF9831D-B626-D743-22F3-7711367CED5F}"/>
              </a:ext>
            </a:extLst>
          </p:cNvPr>
          <p:cNvSpPr>
            <a:spLocks noGrp="1"/>
          </p:cNvSpPr>
          <p:nvPr>
            <p:ph type="sldNum" sz="quarter" idx="12"/>
          </p:nvPr>
        </p:nvSpPr>
        <p:spPr/>
        <p:txBody>
          <a:bodyPr/>
          <a:lstStyle/>
          <a:p>
            <a:fld id="{650AC60D-8CD0-4285-A7ED-BA5AA693047F}" type="slidenum">
              <a:rPr lang="de-AT" smtClean="0"/>
              <a:t>29</a:t>
            </a:fld>
            <a:endParaRPr lang="de-AT"/>
          </a:p>
        </p:txBody>
      </p:sp>
    </p:spTree>
    <p:extLst>
      <p:ext uri="{BB962C8B-B14F-4D97-AF65-F5344CB8AC3E}">
        <p14:creationId xmlns:p14="http://schemas.microsoft.com/office/powerpoint/2010/main" val="246272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uropean Universities Initiative | European Education 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928" y="3352804"/>
            <a:ext cx="4473944" cy="2515783"/>
          </a:xfrm>
          <a:prstGeom prst="rect">
            <a:avLst/>
          </a:prstGeom>
          <a:noFill/>
          <a:extLst>
            <a:ext uri="{909E8E84-426E-40DD-AFC4-6F175D3DCCD1}">
              <a14:hiddenFill xmlns:a14="http://schemas.microsoft.com/office/drawing/2010/main">
                <a:solidFill>
                  <a:srgbClr val="FFFFFF"/>
                </a:solidFill>
              </a14:hiddenFill>
            </a:ext>
          </a:extLst>
        </p:spPr>
      </p:pic>
      <p:sp>
        <p:nvSpPr>
          <p:cNvPr id="6" name="Fußzeilenplatzhalter 4">
            <a:extLst>
              <a:ext uri="{FF2B5EF4-FFF2-40B4-BE49-F238E27FC236}">
                <a16:creationId xmlns:a16="http://schemas.microsoft.com/office/drawing/2014/main" id="{438FAF4F-0729-4134-89FF-2298911CF96E}"/>
              </a:ext>
            </a:extLst>
          </p:cNvPr>
          <p:cNvSpPr txBox="1">
            <a:spLocks/>
          </p:cNvSpPr>
          <p:nvPr/>
        </p:nvSpPr>
        <p:spPr>
          <a:xfrm>
            <a:off x="3219061" y="6337688"/>
            <a:ext cx="5766319"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dirty="0"/>
              <a:t>© maja.dragan@fh-joanneum.at , hagen.hochrinner@fh-joanneum.at</a:t>
            </a:r>
            <a:endParaRPr lang="de-AT" dirty="0"/>
          </a:p>
        </p:txBody>
      </p:sp>
      <p:sp>
        <p:nvSpPr>
          <p:cNvPr id="7" name="Foliennummernplatzhalter 5">
            <a:extLst>
              <a:ext uri="{FF2B5EF4-FFF2-40B4-BE49-F238E27FC236}">
                <a16:creationId xmlns:a16="http://schemas.microsoft.com/office/drawing/2014/main" id="{9916B7B2-7A98-4D0B-9A24-A24D3D0BFC36}"/>
              </a:ext>
            </a:extLst>
          </p:cNvPr>
          <p:cNvSpPr txBox="1">
            <a:spLocks/>
          </p:cNvSpPr>
          <p:nvPr/>
        </p:nvSpPr>
        <p:spPr>
          <a:xfrm>
            <a:off x="11250175" y="6337689"/>
            <a:ext cx="60735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dirty="0"/>
          </a:p>
        </p:txBody>
      </p:sp>
      <p:sp>
        <p:nvSpPr>
          <p:cNvPr id="2" name="Fußzeilenplatzhalter 1"/>
          <p:cNvSpPr>
            <a:spLocks noGrp="1"/>
          </p:cNvSpPr>
          <p:nvPr>
            <p:ph type="ftr" sz="quarter" idx="3"/>
          </p:nvPr>
        </p:nvSpPr>
        <p:spPr/>
        <p:txBody>
          <a:bodyPr/>
          <a:lstStyle/>
          <a:p>
            <a:pPr algn="l" rtl="0"/>
            <a:r>
              <a:rPr lang="en-US"/>
              <a:t>© maja.dragan@fh-joanneum.at , hagen.hochrinner@fh-joanneum.at</a:t>
            </a:r>
            <a:endParaRPr lang="de-AT" dirty="0"/>
          </a:p>
        </p:txBody>
      </p:sp>
      <p:sp>
        <p:nvSpPr>
          <p:cNvPr id="9" name="Textfeld 8">
            <a:extLst>
              <a:ext uri="{FF2B5EF4-FFF2-40B4-BE49-F238E27FC236}">
                <a16:creationId xmlns:a16="http://schemas.microsoft.com/office/drawing/2014/main" id="{F18C2EF8-4B88-4F9C-A30D-87A0A6AAF9DC}"/>
              </a:ext>
            </a:extLst>
          </p:cNvPr>
          <p:cNvSpPr txBox="1"/>
          <p:nvPr/>
        </p:nvSpPr>
        <p:spPr>
          <a:xfrm>
            <a:off x="1069976" y="1994089"/>
            <a:ext cx="6227640" cy="3170099"/>
          </a:xfrm>
          <a:prstGeom prst="rect">
            <a:avLst/>
          </a:prstGeom>
          <a:noFill/>
        </p:spPr>
        <p:txBody>
          <a:bodyPr wrap="square">
            <a:spAutoFit/>
          </a:bodyPr>
          <a:lstStyle/>
          <a:p>
            <a:r>
              <a:rPr lang="en-US" sz="2000" dirty="0"/>
              <a:t>European universities are transnational alliances that are developing into the universities of the future, promoting European values and identity and also revolutionizing the quality and competitiveness of European higher education. </a:t>
            </a:r>
          </a:p>
          <a:p>
            <a:endParaRPr lang="en-US" sz="2000" dirty="0"/>
          </a:p>
          <a:p>
            <a:r>
              <a:rPr lang="en-US" sz="2000" dirty="0"/>
              <a:t>For this important step, the Commission is examining Two calls for submissions of proposals for the Erasmus+ program various Models of cooperation between European universities.</a:t>
            </a:r>
            <a:endParaRPr lang="de-AT" sz="2000" dirty="0"/>
          </a:p>
        </p:txBody>
      </p:sp>
      <p:sp>
        <p:nvSpPr>
          <p:cNvPr id="10" name="Titel 1">
            <a:extLst>
              <a:ext uri="{FF2B5EF4-FFF2-40B4-BE49-F238E27FC236}">
                <a16:creationId xmlns:a16="http://schemas.microsoft.com/office/drawing/2014/main" id="{39CAE424-890C-48D0-A830-24DA0A68664A}"/>
              </a:ext>
            </a:extLst>
          </p:cNvPr>
          <p:cNvSpPr txBox="1">
            <a:spLocks/>
          </p:cNvSpPr>
          <p:nvPr/>
        </p:nvSpPr>
        <p:spPr>
          <a:xfrm>
            <a:off x="1069975" y="1274578"/>
            <a:ext cx="8602280" cy="53390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b="1" dirty="0">
                <a:latin typeface="+mn-lt"/>
              </a:rPr>
              <a:t>The Alliances</a:t>
            </a:r>
            <a:endParaRPr lang="de-AT" b="1" dirty="0">
              <a:latin typeface="+mn-lt"/>
            </a:endParaRPr>
          </a:p>
        </p:txBody>
      </p:sp>
      <p:sp>
        <p:nvSpPr>
          <p:cNvPr id="3" name="Foliennummernplatzhalter 2"/>
          <p:cNvSpPr>
            <a:spLocks noGrp="1"/>
          </p:cNvSpPr>
          <p:nvPr>
            <p:ph type="sldNum" sz="quarter" idx="4"/>
          </p:nvPr>
        </p:nvSpPr>
        <p:spPr/>
        <p:txBody>
          <a:bodyPr/>
          <a:lstStyle/>
          <a:p>
            <a:fld id="{E68C68F6-CEB4-C040-B3A3-CADDD499EB7C}" type="slidenum">
              <a:rPr lang="de-DE" smtClean="0"/>
              <a:pPr/>
              <a:t>3</a:t>
            </a:fld>
            <a:endParaRPr lang="de-DE" dirty="0"/>
          </a:p>
        </p:txBody>
      </p:sp>
      <p:sp>
        <p:nvSpPr>
          <p:cNvPr id="11" name="Textfeld 10">
            <a:extLst>
              <a:ext uri="{FF2B5EF4-FFF2-40B4-BE49-F238E27FC236}">
                <a16:creationId xmlns:a16="http://schemas.microsoft.com/office/drawing/2014/main" id="{22F1BE87-62F8-406F-9703-5B6AEC6B4A35}"/>
              </a:ext>
            </a:extLst>
          </p:cNvPr>
          <p:cNvSpPr txBox="1"/>
          <p:nvPr/>
        </p:nvSpPr>
        <p:spPr>
          <a:xfrm>
            <a:off x="6395255" y="6031338"/>
            <a:ext cx="5460854" cy="276999"/>
          </a:xfrm>
          <a:prstGeom prst="rect">
            <a:avLst/>
          </a:prstGeom>
          <a:noFill/>
        </p:spPr>
        <p:txBody>
          <a:bodyPr wrap="none" rtlCol="0">
            <a:spAutoFit/>
          </a:bodyPr>
          <a:lstStyle/>
          <a:p>
            <a:r>
              <a:rPr lang="de-DE" sz="1200" u="sng" dirty="0"/>
              <a:t>Quelle:</a:t>
            </a:r>
            <a:r>
              <a:rPr lang="de-DE" sz="1200" dirty="0"/>
              <a:t> </a:t>
            </a:r>
            <a:r>
              <a:rPr lang="de-AT" sz="1200" dirty="0">
                <a:hlinkClick r:id="rId3"/>
              </a:rPr>
              <a:t>Initiative „Europäische Hochschulen“ | European Education Area (europa.eu)</a:t>
            </a:r>
            <a:endParaRPr lang="de-AT" sz="1200" dirty="0"/>
          </a:p>
        </p:txBody>
      </p:sp>
    </p:spTree>
    <p:extLst>
      <p:ext uri="{BB962C8B-B14F-4D97-AF65-F5344CB8AC3E}">
        <p14:creationId xmlns:p14="http://schemas.microsoft.com/office/powerpoint/2010/main" val="142487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E1EA7BE-6490-0A34-3C4E-1379826C087C}"/>
              </a:ext>
            </a:extLst>
          </p:cNvPr>
          <p:cNvSpPr>
            <a:spLocks noGrp="1"/>
          </p:cNvSpPr>
          <p:nvPr>
            <p:ph idx="1"/>
          </p:nvPr>
        </p:nvSpPr>
        <p:spPr>
          <a:xfrm>
            <a:off x="905691" y="2156549"/>
            <a:ext cx="10424160" cy="4583886"/>
          </a:xfrm>
        </p:spPr>
        <p:txBody>
          <a:bodyPr>
            <a:noAutofit/>
          </a:bodyPr>
          <a:lstStyle/>
          <a:p>
            <a:pPr algn="l"/>
            <a:r>
              <a:rPr lang="en-US" sz="1200" dirty="0">
                <a:solidFill>
                  <a:srgbClr val="000000"/>
                </a:solidFill>
                <a:latin typeface="Arial" panose="020B0604020202020204" pitchFamily="34" charset="0"/>
                <a:cs typeface="Arial" panose="020B0604020202020204" pitchFamily="34" charset="0"/>
              </a:rPr>
              <a:t>Hudak, R. and Camilleri, A. (2021). The micro-credential user guide. </a:t>
            </a:r>
            <a:r>
              <a:rPr lang="en-US" sz="1200" dirty="0" err="1">
                <a:solidFill>
                  <a:srgbClr val="000000"/>
                </a:solidFill>
                <a:latin typeface="Arial" panose="020B0604020202020204" pitchFamily="34" charset="0"/>
                <a:cs typeface="Arial" panose="020B0604020202020204" pitchFamily="34" charset="0"/>
              </a:rPr>
              <a:t>MicroHE</a:t>
            </a:r>
            <a:r>
              <a:rPr lang="en-US" sz="1200" dirty="0">
                <a:solidFill>
                  <a:srgbClr val="000000"/>
                </a:solidFill>
                <a:latin typeface="Arial" panose="020B0604020202020204" pitchFamily="34" charset="0"/>
                <a:cs typeface="Arial" panose="020B0604020202020204" pitchFamily="34" charset="0"/>
              </a:rPr>
              <a:t> </a:t>
            </a:r>
            <a:r>
              <a:rPr lang="de-AT" sz="1200" dirty="0" err="1">
                <a:solidFill>
                  <a:srgbClr val="000000"/>
                </a:solidFill>
                <a:latin typeface="Arial" panose="020B0604020202020204" pitchFamily="34" charset="0"/>
                <a:cs typeface="Arial" panose="020B0604020202020204" pitchFamily="34" charset="0"/>
              </a:rPr>
              <a:t>Consortium</a:t>
            </a:r>
            <a:r>
              <a:rPr lang="de-AT" sz="1200" dirty="0">
                <a:solidFill>
                  <a:srgbClr val="000000"/>
                </a:solidFill>
                <a:latin typeface="Arial" panose="020B0604020202020204" pitchFamily="34" charset="0"/>
                <a:cs typeface="Arial" panose="020B0604020202020204" pitchFamily="34" charset="0"/>
              </a:rPr>
              <a:t>. https://microcredentials.eu/publication/the-micro-credential-usersguide/.</a:t>
            </a:r>
          </a:p>
          <a:p>
            <a:pPr algn="l"/>
            <a:r>
              <a:rPr lang="en-US" sz="1200" dirty="0">
                <a:solidFill>
                  <a:srgbClr val="000000"/>
                </a:solidFill>
                <a:latin typeface="Arial" panose="020B0604020202020204" pitchFamily="34" charset="0"/>
                <a:cs typeface="Arial" panose="020B0604020202020204" pitchFamily="34" charset="0"/>
              </a:rPr>
              <a:t>Institute for the Future (2017) The next era of human machine partnerships: Emerging technologies’ impact on society and work by 2030. www.delltechnologies.com/content/</a:t>
            </a:r>
            <a:r>
              <a:rPr lang="de-AT" sz="1200" dirty="0" err="1">
                <a:solidFill>
                  <a:srgbClr val="000000"/>
                </a:solidFill>
                <a:latin typeface="Arial" panose="020B0604020202020204" pitchFamily="34" charset="0"/>
                <a:cs typeface="Arial" panose="020B0604020202020204" pitchFamily="34" charset="0"/>
              </a:rPr>
              <a:t>dam</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delltechnologies</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assets</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perspectives</a:t>
            </a:r>
            <a:r>
              <a:rPr lang="de-AT" sz="1200" dirty="0">
                <a:solidFill>
                  <a:srgbClr val="000000"/>
                </a:solidFill>
                <a:latin typeface="Arial" panose="020B0604020202020204" pitchFamily="34" charset="0"/>
                <a:cs typeface="Arial" panose="020B0604020202020204" pitchFamily="34" charset="0"/>
              </a:rPr>
              <a:t>/2030/</a:t>
            </a:r>
            <a:r>
              <a:rPr lang="de-AT" sz="1200" dirty="0" err="1">
                <a:solidFill>
                  <a:srgbClr val="000000"/>
                </a:solidFill>
                <a:latin typeface="Arial" panose="020B0604020202020204" pitchFamily="34" charset="0"/>
                <a:cs typeface="Arial" panose="020B0604020202020204" pitchFamily="34" charset="0"/>
              </a:rPr>
              <a:t>pdf</a:t>
            </a:r>
            <a:r>
              <a:rPr lang="de-AT" sz="1200" dirty="0">
                <a:solidFill>
                  <a:srgbClr val="000000"/>
                </a:solidFill>
                <a:latin typeface="Arial" panose="020B0604020202020204" pitchFamily="34" charset="0"/>
                <a:cs typeface="Arial" panose="020B0604020202020204" pitchFamily="34" charset="0"/>
              </a:rPr>
              <a:t>/SR1940_IFTFforDellTechnologies_Human-Machine_070517_readerhigh-res.pdf.</a:t>
            </a:r>
          </a:p>
          <a:p>
            <a:pPr algn="l"/>
            <a:r>
              <a:rPr lang="en-US" sz="1200" dirty="0">
                <a:solidFill>
                  <a:srgbClr val="000000"/>
                </a:solidFill>
                <a:latin typeface="Arial" panose="020B0604020202020204" pitchFamily="34" charset="0"/>
                <a:cs typeface="Arial" panose="020B0604020202020204" pitchFamily="34" charset="0"/>
              </a:rPr>
              <a:t>Irish Universities Association (IUA) (2020) ‘IUA universities secure €106.7 million funding under HCI Pillar 3’. Press release, 5 October. www.iua.ie/press-releases/iua-pressrelease-</a:t>
            </a:r>
            <a:r>
              <a:rPr lang="de-AT" sz="1200" dirty="0">
                <a:solidFill>
                  <a:srgbClr val="000000"/>
                </a:solidFill>
                <a:latin typeface="Arial" panose="020B0604020202020204" pitchFamily="34" charset="0"/>
                <a:cs typeface="Arial" panose="020B0604020202020204" pitchFamily="34" charset="0"/>
              </a:rPr>
              <a:t>5th-oct-iua-breaks-new-ground-with-e12-3-million-mc2-micro-credentialsproject-under-hci-pillar-3/.</a:t>
            </a:r>
          </a:p>
          <a:p>
            <a:pPr algn="l"/>
            <a:r>
              <a:rPr lang="en-US" sz="1200" dirty="0" err="1">
                <a:solidFill>
                  <a:srgbClr val="000000"/>
                </a:solidFill>
                <a:latin typeface="Arial" panose="020B0604020202020204" pitchFamily="34" charset="0"/>
                <a:cs typeface="Arial" panose="020B0604020202020204" pitchFamily="34" charset="0"/>
              </a:rPr>
              <a:t>Matchett</a:t>
            </a:r>
            <a:r>
              <a:rPr lang="en-US" sz="1200" dirty="0">
                <a:solidFill>
                  <a:srgbClr val="000000"/>
                </a:solidFill>
                <a:latin typeface="Arial" panose="020B0604020202020204" pitchFamily="34" charset="0"/>
                <a:cs typeface="Arial" panose="020B0604020202020204" pitchFamily="34" charset="0"/>
              </a:rPr>
              <a:t>, S. (2021) ‘Micro-credentials: huge and hiding in plain sight’, </a:t>
            </a:r>
            <a:r>
              <a:rPr lang="en-US" sz="1200" i="1" dirty="0">
                <a:solidFill>
                  <a:srgbClr val="000000"/>
                </a:solidFill>
                <a:latin typeface="Arial" panose="020B0604020202020204" pitchFamily="34" charset="0"/>
                <a:cs typeface="Arial" panose="020B0604020202020204" pitchFamily="34" charset="0"/>
              </a:rPr>
              <a:t>Campus Morning </a:t>
            </a:r>
            <a:r>
              <a:rPr lang="fr-FR" sz="1200" i="1" dirty="0">
                <a:solidFill>
                  <a:srgbClr val="000000"/>
                </a:solidFill>
                <a:latin typeface="Arial" panose="020B0604020202020204" pitchFamily="34" charset="0"/>
                <a:cs typeface="Arial" panose="020B0604020202020204" pitchFamily="34" charset="0"/>
              </a:rPr>
              <a:t>Mail, </a:t>
            </a:r>
            <a:r>
              <a:rPr lang="fr-FR" sz="1200" dirty="0">
                <a:solidFill>
                  <a:srgbClr val="000000"/>
                </a:solidFill>
                <a:latin typeface="Arial" panose="020B0604020202020204" pitchFamily="34" charset="0"/>
                <a:cs typeface="Arial" panose="020B0604020202020204" pitchFamily="34" charset="0"/>
              </a:rPr>
              <a:t>4 June. https://campusmorningmail.com.au/news/micro-credentials-huge-andhiding-</a:t>
            </a:r>
            <a:r>
              <a:rPr lang="de-AT" sz="1200" dirty="0">
                <a:solidFill>
                  <a:srgbClr val="000000"/>
                </a:solidFill>
                <a:latin typeface="Arial" panose="020B0604020202020204" pitchFamily="34" charset="0"/>
                <a:cs typeface="Arial" panose="020B0604020202020204" pitchFamily="34" charset="0"/>
              </a:rPr>
              <a:t>in-</a:t>
            </a:r>
            <a:r>
              <a:rPr lang="de-AT" sz="1200" dirty="0" err="1">
                <a:solidFill>
                  <a:srgbClr val="000000"/>
                </a:solidFill>
                <a:latin typeface="Arial" panose="020B0604020202020204" pitchFamily="34" charset="0"/>
                <a:cs typeface="Arial" panose="020B0604020202020204" pitchFamily="34" charset="0"/>
              </a:rPr>
              <a:t>plain</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sight</a:t>
            </a:r>
            <a:r>
              <a:rPr lang="de-AT" sz="1200" dirty="0">
                <a:solidFill>
                  <a:srgbClr val="000000"/>
                </a:solidFill>
                <a:latin typeface="Arial" panose="020B0604020202020204" pitchFamily="34" charset="0"/>
                <a:cs typeface="Arial" panose="020B0604020202020204" pitchFamily="34" charset="0"/>
              </a:rPr>
              <a:t>/.</a:t>
            </a:r>
          </a:p>
          <a:p>
            <a:pPr algn="l"/>
            <a:r>
              <a:rPr lang="en-US" sz="1200" dirty="0">
                <a:solidFill>
                  <a:srgbClr val="000000"/>
                </a:solidFill>
                <a:latin typeface="Arial" panose="020B0604020202020204" pitchFamily="34" charset="0"/>
                <a:cs typeface="Arial" panose="020B0604020202020204" pitchFamily="34" charset="0"/>
              </a:rPr>
              <a:t>MICROBOL (2021) Micro-credentials linked to the Bologna Key Commitments.  Recommendations from the MICROBOL project for the European </a:t>
            </a:r>
            <a:r>
              <a:rPr lang="en-US" sz="1200" dirty="0" err="1">
                <a:solidFill>
                  <a:srgbClr val="000000"/>
                </a:solidFill>
                <a:latin typeface="Arial" panose="020B0604020202020204" pitchFamily="34" charset="0"/>
                <a:cs typeface="Arial" panose="020B0604020202020204" pitchFamily="34" charset="0"/>
              </a:rPr>
              <a:t>Commission’sproposal</a:t>
            </a:r>
            <a:r>
              <a:rPr lang="en-US" sz="1200" dirty="0">
                <a:solidFill>
                  <a:srgbClr val="000000"/>
                </a:solidFill>
                <a:latin typeface="Arial" panose="020B0604020202020204" pitchFamily="34" charset="0"/>
                <a:cs typeface="Arial" panose="020B0604020202020204" pitchFamily="34" charset="0"/>
              </a:rPr>
              <a:t> for a Council recommendation on micro-credentials for lifelong learning </a:t>
            </a:r>
            <a:r>
              <a:rPr lang="en-US" sz="1200" dirty="0" err="1">
                <a:solidFill>
                  <a:srgbClr val="000000"/>
                </a:solidFill>
                <a:latin typeface="Arial" panose="020B0604020202020204" pitchFamily="34" charset="0"/>
                <a:cs typeface="Arial" panose="020B0604020202020204" pitchFamily="34" charset="0"/>
              </a:rPr>
              <a:t>andemployability</a:t>
            </a:r>
            <a:r>
              <a:rPr lang="en-US" sz="1200" dirty="0">
                <a:solidFill>
                  <a:srgbClr val="000000"/>
                </a:solidFill>
                <a:latin typeface="Arial" panose="020B0604020202020204" pitchFamily="34" charset="0"/>
                <a:cs typeface="Arial" panose="020B0604020202020204" pitchFamily="34" charset="0"/>
              </a:rPr>
              <a:t>. https://microcredentials.eu/wp-content/uploads/sites/20/2021/07/</a:t>
            </a:r>
            <a:r>
              <a:rPr lang="de-AT" sz="1200" dirty="0">
                <a:solidFill>
                  <a:srgbClr val="000000"/>
                </a:solidFill>
                <a:latin typeface="Arial" panose="020B0604020202020204" pitchFamily="34" charset="0"/>
                <a:cs typeface="Arial" panose="020B0604020202020204" pitchFamily="34" charset="0"/>
              </a:rPr>
              <a:t>MICROBOL-Recommendations-1.pdf.</a:t>
            </a:r>
          </a:p>
          <a:p>
            <a:pPr algn="l"/>
            <a:r>
              <a:rPr lang="de-AT" sz="1200" dirty="0">
                <a:solidFill>
                  <a:srgbClr val="000000"/>
                </a:solidFill>
                <a:latin typeface="Arial" panose="020B0604020202020204" pitchFamily="34" charset="0"/>
                <a:cs typeface="Arial" panose="020B0604020202020204" pitchFamily="34" charset="0"/>
              </a:rPr>
              <a:t>Nic </a:t>
            </a:r>
            <a:r>
              <a:rPr lang="de-AT" sz="1200" dirty="0" err="1">
                <a:solidFill>
                  <a:srgbClr val="000000"/>
                </a:solidFill>
                <a:latin typeface="Arial" panose="020B0604020202020204" pitchFamily="34" charset="0"/>
                <a:cs typeface="Arial" panose="020B0604020202020204" pitchFamily="34" charset="0"/>
              </a:rPr>
              <a:t>Giolla</a:t>
            </a:r>
            <a:r>
              <a:rPr lang="de-AT" sz="1200" dirty="0">
                <a:solidFill>
                  <a:srgbClr val="000000"/>
                </a:solidFill>
                <a:latin typeface="Arial" panose="020B0604020202020204" pitchFamily="34" charset="0"/>
                <a:cs typeface="Arial" panose="020B0604020202020204" pitchFamily="34" charset="0"/>
              </a:rPr>
              <a:t> </a:t>
            </a:r>
            <a:r>
              <a:rPr lang="de-AT" sz="1200" dirty="0" err="1">
                <a:solidFill>
                  <a:srgbClr val="000000"/>
                </a:solidFill>
                <a:latin typeface="Arial" panose="020B0604020202020204" pitchFamily="34" charset="0"/>
                <a:cs typeface="Arial" panose="020B0604020202020204" pitchFamily="34" charset="0"/>
              </a:rPr>
              <a:t>Mhichíl</a:t>
            </a:r>
            <a:r>
              <a:rPr lang="de-AT" sz="1200" dirty="0">
                <a:solidFill>
                  <a:srgbClr val="000000"/>
                </a:solidFill>
                <a:latin typeface="Arial" panose="020B0604020202020204" pitchFamily="34" charset="0"/>
                <a:cs typeface="Arial" panose="020B0604020202020204" pitchFamily="34" charset="0"/>
              </a:rPr>
              <a:t>, M., Brown, M., </a:t>
            </a:r>
            <a:r>
              <a:rPr lang="de-AT" sz="1200" dirty="0" err="1">
                <a:solidFill>
                  <a:srgbClr val="000000"/>
                </a:solidFill>
                <a:latin typeface="Arial" panose="020B0604020202020204" pitchFamily="34" charset="0"/>
                <a:cs typeface="Arial" panose="020B0604020202020204" pitchFamily="34" charset="0"/>
              </a:rPr>
              <a:t>Beirne</a:t>
            </a:r>
            <a:r>
              <a:rPr lang="de-AT" sz="1200" dirty="0">
                <a:solidFill>
                  <a:srgbClr val="000000"/>
                </a:solidFill>
                <a:latin typeface="Arial" panose="020B0604020202020204" pitchFamily="34" charset="0"/>
                <a:cs typeface="Arial" panose="020B0604020202020204" pitchFamily="34" charset="0"/>
              </a:rPr>
              <a:t>, E., and Mac </a:t>
            </a:r>
            <a:r>
              <a:rPr lang="de-AT" sz="1200" dirty="0" err="1">
                <a:solidFill>
                  <a:srgbClr val="000000"/>
                </a:solidFill>
                <a:latin typeface="Arial" panose="020B0604020202020204" pitchFamily="34" charset="0"/>
                <a:cs typeface="Arial" panose="020B0604020202020204" pitchFamily="34" charset="0"/>
              </a:rPr>
              <a:t>Lochlainn</a:t>
            </a:r>
            <a:r>
              <a:rPr lang="de-AT" sz="1200" dirty="0">
                <a:solidFill>
                  <a:srgbClr val="000000"/>
                </a:solidFill>
                <a:latin typeface="Arial" panose="020B0604020202020204" pitchFamily="34" charset="0"/>
                <a:cs typeface="Arial" panose="020B0604020202020204" pitchFamily="34" charset="0"/>
              </a:rPr>
              <a:t>, C. (2021) A </a:t>
            </a:r>
            <a:r>
              <a:rPr lang="de-AT" sz="1200" dirty="0" err="1">
                <a:solidFill>
                  <a:srgbClr val="000000"/>
                </a:solidFill>
                <a:latin typeface="Arial" panose="020B0604020202020204" pitchFamily="34" charset="0"/>
                <a:cs typeface="Arial" panose="020B0604020202020204" pitchFamily="34" charset="0"/>
              </a:rPr>
              <a:t>microcredential</a:t>
            </a:r>
            <a:r>
              <a:rPr lang="de-AT" sz="1200"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roadmap: Currency, cohesion and consistency. National Irish Feasibility Study and Survey of Micro-credentials. Dublin City University. www.skillnetireland.ie/</a:t>
            </a:r>
            <a:r>
              <a:rPr lang="de-AT" sz="1200" dirty="0" err="1">
                <a:solidFill>
                  <a:srgbClr val="000000"/>
                </a:solidFill>
                <a:latin typeface="Arial" panose="020B0604020202020204" pitchFamily="34" charset="0"/>
                <a:cs typeface="Arial" panose="020B0604020202020204" pitchFamily="34" charset="0"/>
              </a:rPr>
              <a:t>publication</a:t>
            </a:r>
            <a:r>
              <a:rPr lang="de-AT" sz="1200" dirty="0">
                <a:solidFill>
                  <a:srgbClr val="000000"/>
                </a:solidFill>
                <a:latin typeface="Arial" panose="020B0604020202020204" pitchFamily="34" charset="0"/>
                <a:cs typeface="Arial" panose="020B0604020202020204" pitchFamily="34" charset="0"/>
              </a:rPr>
              <a:t>/a-</a:t>
            </a:r>
            <a:r>
              <a:rPr lang="de-AT" sz="1200" dirty="0" err="1">
                <a:solidFill>
                  <a:srgbClr val="000000"/>
                </a:solidFill>
                <a:latin typeface="Arial" panose="020B0604020202020204" pitchFamily="34" charset="0"/>
                <a:cs typeface="Arial" panose="020B0604020202020204" pitchFamily="34" charset="0"/>
              </a:rPr>
              <a:t>micro</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credential</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roadmap</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currency</a:t>
            </a:r>
            <a:r>
              <a:rPr lang="de-AT" sz="1200" dirty="0">
                <a:solidFill>
                  <a:srgbClr val="000000"/>
                </a:solidFill>
                <a:latin typeface="Arial" panose="020B0604020202020204" pitchFamily="34" charset="0"/>
                <a:cs typeface="Arial" panose="020B0604020202020204" pitchFamily="34" charset="0"/>
              </a:rPr>
              <a:t>-</a:t>
            </a:r>
            <a:r>
              <a:rPr lang="de-AT" sz="1200" dirty="0" err="1">
                <a:solidFill>
                  <a:srgbClr val="000000"/>
                </a:solidFill>
                <a:latin typeface="Arial" panose="020B0604020202020204" pitchFamily="34" charset="0"/>
                <a:cs typeface="Arial" panose="020B0604020202020204" pitchFamily="34" charset="0"/>
              </a:rPr>
              <a:t>cohesion</a:t>
            </a:r>
            <a:r>
              <a:rPr lang="de-AT" sz="1200" dirty="0">
                <a:solidFill>
                  <a:srgbClr val="000000"/>
                </a:solidFill>
                <a:latin typeface="Arial" panose="020B0604020202020204" pitchFamily="34" charset="0"/>
                <a:cs typeface="Arial" panose="020B0604020202020204" pitchFamily="34" charset="0"/>
              </a:rPr>
              <a:t>-and-</a:t>
            </a:r>
            <a:r>
              <a:rPr lang="de-AT" sz="1200" dirty="0" err="1">
                <a:solidFill>
                  <a:srgbClr val="000000"/>
                </a:solidFill>
                <a:latin typeface="Arial" panose="020B0604020202020204" pitchFamily="34" charset="0"/>
                <a:cs typeface="Arial" panose="020B0604020202020204" pitchFamily="34" charset="0"/>
              </a:rPr>
              <a:t>consistency</a:t>
            </a:r>
            <a:r>
              <a:rPr lang="de-AT" sz="1200" dirty="0">
                <a:solidFill>
                  <a:srgbClr val="000000"/>
                </a:solidFill>
                <a:latin typeface="Arial" panose="020B0604020202020204" pitchFamily="34" charset="0"/>
                <a:cs typeface="Arial" panose="020B0604020202020204" pitchFamily="34" charset="0"/>
              </a:rPr>
              <a:t>/.</a:t>
            </a:r>
          </a:p>
          <a:p>
            <a:pPr algn="l"/>
            <a:r>
              <a:rPr lang="en-US" sz="1200" dirty="0">
                <a:solidFill>
                  <a:srgbClr val="000000"/>
                </a:solidFill>
                <a:latin typeface="Arial" panose="020B0604020202020204" pitchFamily="34" charset="0"/>
                <a:cs typeface="Arial" panose="020B0604020202020204" pitchFamily="34" charset="0"/>
              </a:rPr>
              <a:t>O’Dea, B. (2021) ‘Google Ireland will offer 1,000 scholarships for Dublin jobseekers’,</a:t>
            </a:r>
            <a:r>
              <a:rPr lang="it-IT" sz="1200" i="1" dirty="0">
                <a:solidFill>
                  <a:srgbClr val="000000"/>
                </a:solidFill>
                <a:latin typeface="Arial" panose="020B0604020202020204" pitchFamily="34" charset="0"/>
                <a:cs typeface="Arial" panose="020B0604020202020204" pitchFamily="34" charset="0"/>
              </a:rPr>
              <a:t>Silicon Republic</a:t>
            </a:r>
            <a:r>
              <a:rPr lang="it-IT" sz="1200" dirty="0">
                <a:solidFill>
                  <a:srgbClr val="000000"/>
                </a:solidFill>
                <a:latin typeface="Arial" panose="020B0604020202020204" pitchFamily="34" charset="0"/>
                <a:cs typeface="Arial" panose="020B0604020202020204" pitchFamily="34" charset="0"/>
              </a:rPr>
              <a:t>, 28 June. www.siliconrepublic.com/careers/</a:t>
            </a:r>
            <a:r>
              <a:rPr lang="it-IT" sz="1200" dirty="0" err="1">
                <a:solidFill>
                  <a:srgbClr val="000000"/>
                </a:solidFill>
                <a:latin typeface="Arial" panose="020B0604020202020204" pitchFamily="34" charset="0"/>
                <a:cs typeface="Arial" panose="020B0604020202020204" pitchFamily="34" charset="0"/>
              </a:rPr>
              <a:t>google-ireland-dublinjobseekers</a:t>
            </a:r>
            <a:r>
              <a:rPr lang="it-IT" sz="1200" dirty="0">
                <a:solidFill>
                  <a:srgbClr val="000000"/>
                </a:solidFill>
                <a:latin typeface="Arial" panose="020B0604020202020204" pitchFamily="34" charset="0"/>
                <a:cs typeface="Arial" panose="020B0604020202020204" pitchFamily="34" charset="0"/>
              </a:rPr>
              <a:t>.</a:t>
            </a:r>
          </a:p>
        </p:txBody>
      </p:sp>
      <p:sp>
        <p:nvSpPr>
          <p:cNvPr id="4" name="Fußzeilenplatzhalter 3">
            <a:extLst>
              <a:ext uri="{FF2B5EF4-FFF2-40B4-BE49-F238E27FC236}">
                <a16:creationId xmlns:a16="http://schemas.microsoft.com/office/drawing/2014/main" id="{01D91956-F54A-58B3-32D2-B8AB7ABCFCB2}"/>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3FF75E9-0302-BD67-B0E8-761F398425D7}"/>
              </a:ext>
            </a:extLst>
          </p:cNvPr>
          <p:cNvSpPr>
            <a:spLocks noGrp="1"/>
          </p:cNvSpPr>
          <p:nvPr>
            <p:ph type="sldNum" sz="quarter" idx="12"/>
          </p:nvPr>
        </p:nvSpPr>
        <p:spPr/>
        <p:txBody>
          <a:bodyPr/>
          <a:lstStyle/>
          <a:p>
            <a:fld id="{650AC60D-8CD0-4285-A7ED-BA5AA693047F}" type="slidenum">
              <a:rPr lang="de-AT" smtClean="0"/>
              <a:t>30</a:t>
            </a:fld>
            <a:endParaRPr lang="de-AT"/>
          </a:p>
        </p:txBody>
      </p:sp>
      <p:sp>
        <p:nvSpPr>
          <p:cNvPr id="8" name="Titel 1">
            <a:extLst>
              <a:ext uri="{FF2B5EF4-FFF2-40B4-BE49-F238E27FC236}">
                <a16:creationId xmlns:a16="http://schemas.microsoft.com/office/drawing/2014/main" id="{7837FAB4-FB37-6965-3888-1C4A705B37A5}"/>
              </a:ext>
            </a:extLst>
          </p:cNvPr>
          <p:cNvSpPr>
            <a:spLocks noGrp="1"/>
          </p:cNvSpPr>
          <p:nvPr>
            <p:ph type="title"/>
          </p:nvPr>
        </p:nvSpPr>
        <p:spPr>
          <a:xfrm>
            <a:off x="217712" y="1103721"/>
            <a:ext cx="8837568" cy="661281"/>
          </a:xfrm>
        </p:spPr>
        <p:txBody>
          <a:bodyPr>
            <a:normAutofit/>
          </a:bodyPr>
          <a:lstStyle/>
          <a:p>
            <a:r>
              <a:rPr lang="de-DE" sz="3600" dirty="0">
                <a:latin typeface="+mn-lt"/>
              </a:rPr>
              <a:t>Further </a:t>
            </a:r>
            <a:r>
              <a:rPr lang="de-DE" sz="3600" dirty="0" err="1">
                <a:latin typeface="+mn-lt"/>
              </a:rPr>
              <a:t>reading</a:t>
            </a:r>
            <a:r>
              <a:rPr lang="de-DE" sz="3600" dirty="0">
                <a:latin typeface="+mn-lt"/>
              </a:rPr>
              <a:t>:</a:t>
            </a:r>
            <a:endParaRPr lang="de-AT" sz="3600" dirty="0">
              <a:latin typeface="+mn-lt"/>
            </a:endParaRPr>
          </a:p>
        </p:txBody>
      </p:sp>
    </p:spTree>
    <p:extLst>
      <p:ext uri="{BB962C8B-B14F-4D97-AF65-F5344CB8AC3E}">
        <p14:creationId xmlns:p14="http://schemas.microsoft.com/office/powerpoint/2010/main" val="3215372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E1EA7BE-6490-0A34-3C4E-1379826C087C}"/>
              </a:ext>
            </a:extLst>
          </p:cNvPr>
          <p:cNvSpPr>
            <a:spLocks noGrp="1"/>
          </p:cNvSpPr>
          <p:nvPr>
            <p:ph idx="1"/>
          </p:nvPr>
        </p:nvSpPr>
        <p:spPr>
          <a:xfrm>
            <a:off x="888273" y="2252342"/>
            <a:ext cx="10458995" cy="4583886"/>
          </a:xfrm>
        </p:spPr>
        <p:txBody>
          <a:bodyPr>
            <a:noAutofit/>
          </a:bodyPr>
          <a:lstStyle/>
          <a:p>
            <a:pPr algn="l"/>
            <a:r>
              <a:rPr lang="en-US" sz="1200" dirty="0">
                <a:solidFill>
                  <a:srgbClr val="000000"/>
                </a:solidFill>
                <a:latin typeface="Arial" panose="020B0604020202020204" pitchFamily="34" charset="0"/>
                <a:cs typeface="Arial" panose="020B0604020202020204" pitchFamily="34" charset="0"/>
              </a:rPr>
              <a:t>OECD (2021a) ‘Micro-credential innovations in higher education: Who, what and why?’</a:t>
            </a:r>
          </a:p>
          <a:p>
            <a:pPr algn="l"/>
            <a:r>
              <a:rPr lang="de-AT" sz="1200" i="1" dirty="0">
                <a:solidFill>
                  <a:srgbClr val="000000"/>
                </a:solidFill>
                <a:latin typeface="Arial" panose="020B0604020202020204" pitchFamily="34" charset="0"/>
                <a:cs typeface="Arial" panose="020B0604020202020204" pitchFamily="34" charset="0"/>
              </a:rPr>
              <a:t>OECD Education Policy </a:t>
            </a:r>
            <a:r>
              <a:rPr lang="de-AT" sz="1200" i="1" dirty="0" err="1">
                <a:solidFill>
                  <a:srgbClr val="000000"/>
                </a:solidFill>
                <a:latin typeface="Arial" panose="020B0604020202020204" pitchFamily="34" charset="0"/>
                <a:cs typeface="Arial" panose="020B0604020202020204" pitchFamily="34" charset="0"/>
              </a:rPr>
              <a:t>Perspectives</a:t>
            </a:r>
            <a:r>
              <a:rPr lang="de-AT" sz="1200" dirty="0">
                <a:solidFill>
                  <a:srgbClr val="000000"/>
                </a:solidFill>
                <a:latin typeface="Arial" panose="020B0604020202020204" pitchFamily="34" charset="0"/>
                <a:cs typeface="Arial" panose="020B0604020202020204" pitchFamily="34" charset="0"/>
              </a:rPr>
              <a:t>, </a:t>
            </a:r>
            <a:r>
              <a:rPr lang="de-AT" sz="1200" dirty="0" err="1">
                <a:solidFill>
                  <a:srgbClr val="000000"/>
                </a:solidFill>
                <a:latin typeface="Arial" panose="020B0604020202020204" pitchFamily="34" charset="0"/>
                <a:cs typeface="Arial" panose="020B0604020202020204" pitchFamily="34" charset="0"/>
              </a:rPr>
              <a:t>no</a:t>
            </a:r>
            <a:r>
              <a:rPr lang="de-AT" sz="1200" dirty="0">
                <a:solidFill>
                  <a:srgbClr val="000000"/>
                </a:solidFill>
                <a:latin typeface="Arial" panose="020B0604020202020204" pitchFamily="34" charset="0"/>
                <a:cs typeface="Arial" panose="020B0604020202020204" pitchFamily="34" charset="0"/>
              </a:rPr>
              <a:t>. 39. Paris: OECD. DOI: 10.1787/f14ef041-en.</a:t>
            </a:r>
          </a:p>
          <a:p>
            <a:pPr algn="l"/>
            <a:r>
              <a:rPr lang="en-US" sz="1200" dirty="0">
                <a:solidFill>
                  <a:srgbClr val="000000"/>
                </a:solidFill>
                <a:latin typeface="Arial" panose="020B0604020202020204" pitchFamily="34" charset="0"/>
                <a:cs typeface="Arial" panose="020B0604020202020204" pitchFamily="34" charset="0"/>
              </a:rPr>
              <a:t>IRELAND’S EDUCATION YEARBOOK 2021 </a:t>
            </a:r>
            <a:r>
              <a:rPr lang="en-US" sz="1200" b="1" dirty="0">
                <a:solidFill>
                  <a:srgbClr val="000000"/>
                </a:solidFill>
                <a:latin typeface="Arial" panose="020B0604020202020204" pitchFamily="34" charset="0"/>
                <a:cs typeface="Arial" panose="020B0604020202020204" pitchFamily="34" charset="0"/>
              </a:rPr>
              <a:t>321</a:t>
            </a:r>
            <a:r>
              <a:rPr lang="de-AT" sz="1200" dirty="0">
                <a:latin typeface="Arial" panose="020B0604020202020204" pitchFamily="34" charset="0"/>
                <a:cs typeface="Arial" panose="020B0604020202020204" pitchFamily="34" charset="0"/>
              </a:rPr>
              <a:t>5 </a:t>
            </a:r>
            <a:r>
              <a:rPr lang="de-AT" sz="1200" dirty="0" err="1">
                <a:latin typeface="Arial" panose="020B0604020202020204" pitchFamily="34" charset="0"/>
                <a:cs typeface="Arial" panose="020B0604020202020204" pitchFamily="34" charset="0"/>
              </a:rPr>
              <a:t>higher</a:t>
            </a:r>
            <a:r>
              <a:rPr lang="de-AT" sz="1200" dirty="0">
                <a:latin typeface="Arial" panose="020B0604020202020204" pitchFamily="34" charset="0"/>
                <a:cs typeface="Arial" panose="020B0604020202020204" pitchFamily="34" charset="0"/>
              </a:rPr>
              <a:t> </a:t>
            </a:r>
            <a:r>
              <a:rPr lang="de-AT" sz="1200" dirty="0" err="1">
                <a:latin typeface="Arial" panose="020B0604020202020204" pitchFamily="34" charset="0"/>
                <a:cs typeface="Arial" panose="020B0604020202020204" pitchFamily="34" charset="0"/>
              </a:rPr>
              <a:t>education</a:t>
            </a:r>
            <a:endParaRPr lang="de-AT"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OECD (2021b) ‘Quality and value of micro-crede</a:t>
            </a:r>
            <a:r>
              <a:rPr lang="en-US" sz="1200" dirty="0">
                <a:solidFill>
                  <a:srgbClr val="000000"/>
                </a:solidFill>
                <a:latin typeface="Arial" panose="020B0604020202020204" pitchFamily="34" charset="0"/>
                <a:cs typeface="Arial" panose="020B0604020202020204" pitchFamily="34" charset="0"/>
              </a:rPr>
              <a:t>ntials in higher education: Preparing for the future’, </a:t>
            </a:r>
            <a:r>
              <a:rPr lang="en-US" sz="1200" i="1" dirty="0">
                <a:solidFill>
                  <a:srgbClr val="000000"/>
                </a:solidFill>
                <a:latin typeface="Arial" panose="020B0604020202020204" pitchFamily="34" charset="0"/>
                <a:cs typeface="Arial" panose="020B0604020202020204" pitchFamily="34" charset="0"/>
              </a:rPr>
              <a:t>OECD Education Policy Perspectives</a:t>
            </a:r>
            <a:r>
              <a:rPr lang="en-US" sz="1200" dirty="0">
                <a:solidFill>
                  <a:srgbClr val="000000"/>
                </a:solidFill>
                <a:latin typeface="Arial" panose="020B0604020202020204" pitchFamily="34" charset="0"/>
                <a:cs typeface="Arial" panose="020B0604020202020204" pitchFamily="34" charset="0"/>
              </a:rPr>
              <a:t>, no. 40. Paris: OECD. DOI: </a:t>
            </a:r>
            <a:r>
              <a:rPr lang="de-AT" sz="1200" dirty="0">
                <a:solidFill>
                  <a:srgbClr val="000000"/>
                </a:solidFill>
                <a:latin typeface="Arial" panose="020B0604020202020204" pitchFamily="34" charset="0"/>
                <a:cs typeface="Arial" panose="020B0604020202020204" pitchFamily="34" charset="0"/>
              </a:rPr>
              <a:t>10.1787/9c4ad26d-en.</a:t>
            </a:r>
          </a:p>
          <a:p>
            <a:pPr algn="l"/>
            <a:r>
              <a:rPr lang="en-US" sz="1200" dirty="0">
                <a:solidFill>
                  <a:srgbClr val="000000"/>
                </a:solidFill>
                <a:latin typeface="Arial" panose="020B0604020202020204" pitchFamily="34" charset="0"/>
                <a:cs typeface="Arial" panose="020B0604020202020204" pitchFamily="34" charset="0"/>
              </a:rPr>
              <a:t>Oliver, B. (2019) ‘Making micro-credentials work for learners, employers and providers’. Deakin University. https://dteach.deakin.edu.au/wp-content/uploads/</a:t>
            </a:r>
            <a:r>
              <a:rPr lang="de-AT" sz="1200" dirty="0" err="1">
                <a:solidFill>
                  <a:srgbClr val="000000"/>
                </a:solidFill>
                <a:latin typeface="Arial" panose="020B0604020202020204" pitchFamily="34" charset="0"/>
                <a:cs typeface="Arial" panose="020B0604020202020204" pitchFamily="34" charset="0"/>
              </a:rPr>
              <a:t>sites</a:t>
            </a:r>
            <a:r>
              <a:rPr lang="de-AT" sz="1200" dirty="0">
                <a:solidFill>
                  <a:srgbClr val="000000"/>
                </a:solidFill>
                <a:latin typeface="Arial" panose="020B0604020202020204" pitchFamily="34" charset="0"/>
                <a:cs typeface="Arial" panose="020B0604020202020204" pitchFamily="34" charset="0"/>
              </a:rPr>
              <a:t>/103/2019/08/Making-micro-credentials-work-Oliver-Deakin-2019-full-report.pdf.</a:t>
            </a:r>
          </a:p>
          <a:p>
            <a:pPr algn="l"/>
            <a:r>
              <a:rPr lang="en-US" sz="1200" dirty="0">
                <a:solidFill>
                  <a:srgbClr val="000000"/>
                </a:solidFill>
                <a:latin typeface="Arial" panose="020B0604020202020204" pitchFamily="34" charset="0"/>
                <a:cs typeface="Arial" panose="020B0604020202020204" pitchFamily="34" charset="0"/>
              </a:rPr>
              <a:t>Oliver, B. (2021) A conversation starter towards a common definition of </a:t>
            </a:r>
            <a:r>
              <a:rPr lang="en-US" sz="1200" dirty="0" err="1">
                <a:solidFill>
                  <a:srgbClr val="000000"/>
                </a:solidFill>
                <a:latin typeface="Arial" panose="020B0604020202020204" pitchFamily="34" charset="0"/>
                <a:cs typeface="Arial" panose="020B0604020202020204" pitchFamily="34" charset="0"/>
              </a:rPr>
              <a:t>microcredentials</a:t>
            </a:r>
            <a:r>
              <a:rPr lang="en-US" sz="1200" dirty="0">
                <a:solidFill>
                  <a:srgbClr val="000000"/>
                </a:solidFill>
                <a:latin typeface="Arial" panose="020B0604020202020204" pitchFamily="34" charset="0"/>
                <a:cs typeface="Arial" panose="020B0604020202020204" pitchFamily="34" charset="0"/>
              </a:rPr>
              <a:t>: Draft preliminary report. Paris: UNESCO. https://drive.google.com/file/d/1wuIGAUbAv01Evk-</a:t>
            </a:r>
            <a:r>
              <a:rPr lang="de-AT" sz="1200" dirty="0">
                <a:solidFill>
                  <a:srgbClr val="000000"/>
                </a:solidFill>
                <a:latin typeface="Arial" panose="020B0604020202020204" pitchFamily="34" charset="0"/>
                <a:cs typeface="Arial" panose="020B0604020202020204" pitchFamily="34" charset="0"/>
              </a:rPr>
              <a:t>ChyktKuHutyAyz_6/</a:t>
            </a:r>
            <a:r>
              <a:rPr lang="de-AT" sz="1200" dirty="0" err="1">
                <a:solidFill>
                  <a:srgbClr val="000000"/>
                </a:solidFill>
                <a:latin typeface="Arial" panose="020B0604020202020204" pitchFamily="34" charset="0"/>
                <a:cs typeface="Arial" panose="020B0604020202020204" pitchFamily="34" charset="0"/>
              </a:rPr>
              <a:t>view</a:t>
            </a:r>
            <a:r>
              <a:rPr lang="de-AT" sz="1200" dirty="0">
                <a:solidFill>
                  <a:srgbClr val="000000"/>
                </a:solidFill>
                <a:latin typeface="Arial" panose="020B0604020202020204" pitchFamily="34" charset="0"/>
                <a:cs typeface="Arial" panose="020B0604020202020204" pitchFamily="34" charset="0"/>
              </a:rPr>
              <a:t>.</a:t>
            </a:r>
          </a:p>
          <a:p>
            <a:pPr algn="l"/>
            <a:r>
              <a:rPr lang="en-US" sz="1200" dirty="0">
                <a:solidFill>
                  <a:srgbClr val="000000"/>
                </a:solidFill>
                <a:latin typeface="Arial" panose="020B0604020202020204" pitchFamily="34" charset="0"/>
                <a:cs typeface="Arial" panose="020B0604020202020204" pitchFamily="34" charset="0"/>
              </a:rPr>
              <a:t>Palmer, B. (2021) An analysis of ‘micro-credentials’ in VET. NCVER Research Report,</a:t>
            </a:r>
            <a:r>
              <a:rPr lang="de-AT" sz="1200" dirty="0">
                <a:solidFill>
                  <a:srgbClr val="000000"/>
                </a:solidFill>
                <a:latin typeface="Arial" panose="020B0604020202020204" pitchFamily="34" charset="0"/>
                <a:cs typeface="Arial" panose="020B0604020202020204" pitchFamily="34" charset="0"/>
              </a:rPr>
              <a:t>Adelaide, Australia. www.ncver.edu.au/__data/assets/pdf_file/0041/9666257/Ananalysis-of-micro-credentials-in-VET.pdf.</a:t>
            </a:r>
          </a:p>
          <a:p>
            <a:pPr algn="l"/>
            <a:r>
              <a:rPr lang="de-AT" sz="1200" dirty="0">
                <a:solidFill>
                  <a:srgbClr val="000000"/>
                </a:solidFill>
                <a:latin typeface="Arial" panose="020B0604020202020204" pitchFamily="34" charset="0"/>
                <a:cs typeface="Arial" panose="020B0604020202020204" pitchFamily="34" charset="0"/>
              </a:rPr>
              <a:t>Ralston, S.J. (2021) ‘Higher </a:t>
            </a:r>
            <a:r>
              <a:rPr lang="de-AT" sz="1200" dirty="0" err="1">
                <a:solidFill>
                  <a:srgbClr val="000000"/>
                </a:solidFill>
                <a:latin typeface="Arial" panose="020B0604020202020204" pitchFamily="34" charset="0"/>
                <a:cs typeface="Arial" panose="020B0604020202020204" pitchFamily="34" charset="0"/>
              </a:rPr>
              <a:t>education’s</a:t>
            </a:r>
            <a:r>
              <a:rPr lang="de-AT" sz="1200" dirty="0">
                <a:solidFill>
                  <a:srgbClr val="000000"/>
                </a:solidFill>
                <a:latin typeface="Arial" panose="020B0604020202020204" pitchFamily="34" charset="0"/>
                <a:cs typeface="Arial" panose="020B0604020202020204" pitchFamily="34" charset="0"/>
              </a:rPr>
              <a:t> </a:t>
            </a:r>
            <a:r>
              <a:rPr lang="de-AT" sz="1200" dirty="0" err="1">
                <a:solidFill>
                  <a:srgbClr val="000000"/>
                </a:solidFill>
                <a:latin typeface="Arial" panose="020B0604020202020204" pitchFamily="34" charset="0"/>
                <a:cs typeface="Arial" panose="020B0604020202020204" pitchFamily="34" charset="0"/>
              </a:rPr>
              <a:t>microcredentialing</a:t>
            </a:r>
            <a:r>
              <a:rPr lang="de-AT" sz="1200" dirty="0">
                <a:solidFill>
                  <a:srgbClr val="000000"/>
                </a:solidFill>
                <a:latin typeface="Arial" panose="020B0604020202020204" pitchFamily="34" charset="0"/>
                <a:cs typeface="Arial" panose="020B0604020202020204" pitchFamily="34" charset="0"/>
              </a:rPr>
              <a:t> </a:t>
            </a:r>
            <a:r>
              <a:rPr lang="de-AT" sz="1200" dirty="0" err="1">
                <a:solidFill>
                  <a:srgbClr val="000000"/>
                </a:solidFill>
                <a:latin typeface="Arial" panose="020B0604020202020204" pitchFamily="34" charset="0"/>
                <a:cs typeface="Arial" panose="020B0604020202020204" pitchFamily="34" charset="0"/>
              </a:rPr>
              <a:t>craze</a:t>
            </a:r>
            <a:r>
              <a:rPr lang="de-AT" sz="1200" dirty="0">
                <a:solidFill>
                  <a:srgbClr val="000000"/>
                </a:solidFill>
                <a:latin typeface="Arial" panose="020B0604020202020204" pitchFamily="34" charset="0"/>
                <a:cs typeface="Arial" panose="020B0604020202020204" pitchFamily="34" charset="0"/>
              </a:rPr>
              <a:t>: A postdigital-</a:t>
            </a:r>
            <a:r>
              <a:rPr lang="de-AT" sz="1200" dirty="0" err="1">
                <a:solidFill>
                  <a:srgbClr val="000000"/>
                </a:solidFill>
                <a:latin typeface="Arial" panose="020B0604020202020204" pitchFamily="34" charset="0"/>
                <a:cs typeface="Arial" panose="020B0604020202020204" pitchFamily="34" charset="0"/>
              </a:rPr>
              <a:t>Deweyan</a:t>
            </a:r>
            <a:r>
              <a:rPr lang="de-AT" sz="1200" dirty="0">
                <a:solidFill>
                  <a:srgbClr val="000000"/>
                </a:solidFill>
                <a:latin typeface="Arial" panose="020B0604020202020204" pitchFamily="34" charset="0"/>
                <a:cs typeface="Arial" panose="020B0604020202020204" pitchFamily="34" charset="0"/>
              </a:rPr>
              <a:t> </a:t>
            </a:r>
            <a:r>
              <a:rPr lang="de-AT" sz="1200" dirty="0" err="1">
                <a:solidFill>
                  <a:srgbClr val="000000"/>
                </a:solidFill>
                <a:latin typeface="Arial" panose="020B0604020202020204" pitchFamily="34" charset="0"/>
                <a:cs typeface="Arial" panose="020B0604020202020204" pitchFamily="34" charset="0"/>
              </a:rPr>
              <a:t>critique</a:t>
            </a:r>
            <a:r>
              <a:rPr lang="de-AT" sz="1200" dirty="0">
                <a:solidFill>
                  <a:srgbClr val="000000"/>
                </a:solidFill>
                <a:latin typeface="Arial" panose="020B0604020202020204" pitchFamily="34" charset="0"/>
                <a:cs typeface="Arial" panose="020B0604020202020204" pitchFamily="34" charset="0"/>
              </a:rPr>
              <a:t>’, </a:t>
            </a:r>
            <a:r>
              <a:rPr lang="de-AT" sz="1200" i="1" dirty="0">
                <a:solidFill>
                  <a:srgbClr val="000000"/>
                </a:solidFill>
                <a:latin typeface="Arial" panose="020B0604020202020204" pitchFamily="34" charset="0"/>
                <a:cs typeface="Arial" panose="020B0604020202020204" pitchFamily="34" charset="0"/>
              </a:rPr>
              <a:t>Postdigital Science and Education</a:t>
            </a:r>
            <a:r>
              <a:rPr lang="de-AT" sz="1200" dirty="0">
                <a:solidFill>
                  <a:srgbClr val="000000"/>
                </a:solidFill>
                <a:latin typeface="Arial" panose="020B0604020202020204" pitchFamily="34" charset="0"/>
                <a:cs typeface="Arial" panose="020B0604020202020204" pitchFamily="34" charset="0"/>
              </a:rPr>
              <a:t>, 3, 83–101. DOI: 10.1007/s42438-020-00121-8.</a:t>
            </a:r>
          </a:p>
          <a:p>
            <a:pPr algn="l"/>
            <a:r>
              <a:rPr lang="de-AT" sz="1200" dirty="0">
                <a:solidFill>
                  <a:srgbClr val="000000"/>
                </a:solidFill>
                <a:latin typeface="Arial" panose="020B0604020202020204" pitchFamily="34" charset="0"/>
                <a:cs typeface="Arial" panose="020B0604020202020204" pitchFamily="34" charset="0"/>
              </a:rPr>
              <a:t>Stachel, J. (2002) ‘Einstein at “B </a:t>
            </a:r>
            <a:r>
              <a:rPr lang="de-AT" sz="1200" dirty="0" err="1">
                <a:solidFill>
                  <a:srgbClr val="000000"/>
                </a:solidFill>
                <a:latin typeface="Arial" panose="020B0604020202020204" pitchFamily="34" charset="0"/>
                <a:cs typeface="Arial" panose="020B0604020202020204" pitchFamily="34" charset="0"/>
              </a:rPr>
              <a:t>to</a:t>
            </a:r>
            <a:r>
              <a:rPr lang="de-AT" sz="1200" dirty="0">
                <a:solidFill>
                  <a:srgbClr val="000000"/>
                </a:solidFill>
                <a:latin typeface="Arial" panose="020B0604020202020204" pitchFamily="34" charset="0"/>
                <a:cs typeface="Arial" panose="020B0604020202020204" pitchFamily="34" charset="0"/>
              </a:rPr>
              <a:t> Z”’, </a:t>
            </a:r>
            <a:r>
              <a:rPr lang="de-AT" sz="1200" i="1" dirty="0">
                <a:solidFill>
                  <a:srgbClr val="000000"/>
                </a:solidFill>
                <a:latin typeface="Arial" panose="020B0604020202020204" pitchFamily="34" charset="0"/>
                <a:cs typeface="Arial" panose="020B0604020202020204" pitchFamily="34" charset="0"/>
              </a:rPr>
              <a:t>Einstein Studies</a:t>
            </a:r>
            <a:r>
              <a:rPr lang="de-AT" sz="1200" dirty="0">
                <a:solidFill>
                  <a:srgbClr val="000000"/>
                </a:solidFill>
                <a:latin typeface="Arial" panose="020B0604020202020204" pitchFamily="34" charset="0"/>
                <a:cs typeface="Arial" panose="020B0604020202020204" pitchFamily="34" charset="0"/>
              </a:rPr>
              <a:t>, 9. Boston: Center </a:t>
            </a:r>
            <a:r>
              <a:rPr lang="de-AT" sz="1200" dirty="0" err="1">
                <a:solidFill>
                  <a:srgbClr val="000000"/>
                </a:solidFill>
                <a:latin typeface="Arial" panose="020B0604020202020204" pitchFamily="34" charset="0"/>
                <a:cs typeface="Arial" panose="020B0604020202020204" pitchFamily="34" charset="0"/>
              </a:rPr>
              <a:t>for</a:t>
            </a:r>
            <a:r>
              <a:rPr lang="de-AT" sz="1200" dirty="0">
                <a:solidFill>
                  <a:srgbClr val="000000"/>
                </a:solidFill>
                <a:latin typeface="Arial" panose="020B0604020202020204" pitchFamily="34" charset="0"/>
                <a:cs typeface="Arial" panose="020B0604020202020204" pitchFamily="34" charset="0"/>
              </a:rPr>
              <a:t> Einstein Studies, Boston University.</a:t>
            </a:r>
          </a:p>
          <a:p>
            <a:pPr algn="l"/>
            <a:r>
              <a:rPr lang="de-AT" sz="1200" dirty="0" err="1">
                <a:solidFill>
                  <a:srgbClr val="000000"/>
                </a:solidFill>
                <a:latin typeface="Arial" panose="020B0604020202020204" pitchFamily="34" charset="0"/>
                <a:cs typeface="Arial" panose="020B0604020202020204" pitchFamily="34" charset="0"/>
              </a:rPr>
              <a:t>Technológico</a:t>
            </a:r>
            <a:r>
              <a:rPr lang="de-AT" sz="1200" dirty="0">
                <a:solidFill>
                  <a:srgbClr val="000000"/>
                </a:solidFill>
                <a:latin typeface="Arial" panose="020B0604020202020204" pitchFamily="34" charset="0"/>
                <a:cs typeface="Arial" panose="020B0604020202020204" pitchFamily="34" charset="0"/>
              </a:rPr>
              <a:t> de Monterrey (2019) Edu </a:t>
            </a:r>
            <a:r>
              <a:rPr lang="de-AT" sz="1200" dirty="0" err="1">
                <a:solidFill>
                  <a:srgbClr val="000000"/>
                </a:solidFill>
                <a:latin typeface="Arial" panose="020B0604020202020204" pitchFamily="34" charset="0"/>
                <a:cs typeface="Arial" panose="020B0604020202020204" pitchFamily="34" charset="0"/>
              </a:rPr>
              <a:t>trends</a:t>
            </a:r>
            <a:r>
              <a:rPr lang="de-AT" sz="1200" dirty="0">
                <a:solidFill>
                  <a:srgbClr val="000000"/>
                </a:solidFill>
                <a:latin typeface="Arial" panose="020B0604020202020204" pitchFamily="34" charset="0"/>
                <a:cs typeface="Arial" panose="020B0604020202020204" pitchFamily="34" charset="0"/>
              </a:rPr>
              <a:t>: Alternative </a:t>
            </a:r>
            <a:r>
              <a:rPr lang="de-AT" sz="1200" dirty="0" err="1">
                <a:solidFill>
                  <a:srgbClr val="000000"/>
                </a:solidFill>
                <a:latin typeface="Arial" panose="020B0604020202020204" pitchFamily="34" charset="0"/>
                <a:cs typeface="Arial" panose="020B0604020202020204" pitchFamily="34" charset="0"/>
              </a:rPr>
              <a:t>credentials</a:t>
            </a:r>
            <a:r>
              <a:rPr lang="de-AT" sz="1200" dirty="0">
                <a:solidFill>
                  <a:srgbClr val="000000"/>
                </a:solidFill>
                <a:latin typeface="Arial" panose="020B0604020202020204" pitchFamily="34" charset="0"/>
                <a:cs typeface="Arial" panose="020B0604020202020204" pitchFamily="34" charset="0"/>
              </a:rPr>
              <a:t>. Observatory </a:t>
            </a:r>
            <a:r>
              <a:rPr lang="de-AT" sz="1200" dirty="0" err="1">
                <a:solidFill>
                  <a:srgbClr val="000000"/>
                </a:solidFill>
                <a:latin typeface="Arial" panose="020B0604020202020204" pitchFamily="34" charset="0"/>
                <a:cs typeface="Arial" panose="020B0604020202020204" pitchFamily="34" charset="0"/>
              </a:rPr>
              <a:t>of</a:t>
            </a:r>
            <a:r>
              <a:rPr lang="de-AT" sz="1200" dirty="0">
                <a:solidFill>
                  <a:srgbClr val="000000"/>
                </a:solidFill>
                <a:latin typeface="Arial" panose="020B0604020202020204" pitchFamily="34" charset="0"/>
                <a:cs typeface="Arial" panose="020B0604020202020204" pitchFamily="34" charset="0"/>
              </a:rPr>
              <a:t> Educational Innovation. https://jwel.mit.edu/assets/document/edu-trends-alternativecredentials.</a:t>
            </a:r>
          </a:p>
          <a:p>
            <a:pPr algn="l"/>
            <a:r>
              <a:rPr lang="en-US" sz="1200" dirty="0">
                <a:solidFill>
                  <a:srgbClr val="000000"/>
                </a:solidFill>
                <a:latin typeface="Arial" panose="020B0604020202020204" pitchFamily="34" charset="0"/>
                <a:cs typeface="Arial" panose="020B0604020202020204" pitchFamily="34" charset="0"/>
              </a:rPr>
              <a:t>Toronto Workforce Innovation Group (2021) </a:t>
            </a:r>
            <a:r>
              <a:rPr lang="en-US" sz="1200" dirty="0" err="1">
                <a:solidFill>
                  <a:srgbClr val="000000"/>
                </a:solidFill>
                <a:latin typeface="Arial" panose="020B0604020202020204" pitchFamily="34" charset="0"/>
                <a:cs typeface="Arial" panose="020B0604020202020204" pitchFamily="34" charset="0"/>
              </a:rPr>
              <a:t>Microcredentials</a:t>
            </a:r>
            <a:r>
              <a:rPr lang="en-US" sz="1200" dirty="0">
                <a:solidFill>
                  <a:srgbClr val="000000"/>
                </a:solidFill>
                <a:latin typeface="Arial" panose="020B0604020202020204" pitchFamily="34" charset="0"/>
                <a:cs typeface="Arial" panose="020B0604020202020204" pitchFamily="34" charset="0"/>
              </a:rPr>
              <a:t>: What are they? And why should I care? https://workforceinnovation.ca/initiatives/reports/microcredentials/.</a:t>
            </a:r>
          </a:p>
        </p:txBody>
      </p:sp>
      <p:sp>
        <p:nvSpPr>
          <p:cNvPr id="4" name="Fußzeilenplatzhalter 3">
            <a:extLst>
              <a:ext uri="{FF2B5EF4-FFF2-40B4-BE49-F238E27FC236}">
                <a16:creationId xmlns:a16="http://schemas.microsoft.com/office/drawing/2014/main" id="{DF0B2BBA-3D93-3B2F-1D09-BC9E4F70A1D8}"/>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F9CAB0AD-91C8-7987-DE8D-0247BC76573E}"/>
              </a:ext>
            </a:extLst>
          </p:cNvPr>
          <p:cNvSpPr>
            <a:spLocks noGrp="1"/>
          </p:cNvSpPr>
          <p:nvPr>
            <p:ph type="sldNum" sz="quarter" idx="12"/>
          </p:nvPr>
        </p:nvSpPr>
        <p:spPr/>
        <p:txBody>
          <a:bodyPr/>
          <a:lstStyle/>
          <a:p>
            <a:fld id="{650AC60D-8CD0-4285-A7ED-BA5AA693047F}" type="slidenum">
              <a:rPr lang="de-AT" smtClean="0"/>
              <a:t>31</a:t>
            </a:fld>
            <a:endParaRPr lang="de-AT"/>
          </a:p>
        </p:txBody>
      </p:sp>
      <p:sp>
        <p:nvSpPr>
          <p:cNvPr id="8" name="Titel 1">
            <a:extLst>
              <a:ext uri="{FF2B5EF4-FFF2-40B4-BE49-F238E27FC236}">
                <a16:creationId xmlns:a16="http://schemas.microsoft.com/office/drawing/2014/main" id="{0AF99F9C-4195-713E-B3F9-9154ECC99BAD}"/>
              </a:ext>
            </a:extLst>
          </p:cNvPr>
          <p:cNvSpPr>
            <a:spLocks noGrp="1"/>
          </p:cNvSpPr>
          <p:nvPr>
            <p:ph type="title"/>
          </p:nvPr>
        </p:nvSpPr>
        <p:spPr>
          <a:xfrm>
            <a:off x="217712" y="1103721"/>
            <a:ext cx="8837568" cy="661281"/>
          </a:xfrm>
        </p:spPr>
        <p:txBody>
          <a:bodyPr>
            <a:normAutofit/>
          </a:bodyPr>
          <a:lstStyle/>
          <a:p>
            <a:r>
              <a:rPr lang="de-DE" sz="3600" dirty="0">
                <a:latin typeface="+mn-lt"/>
              </a:rPr>
              <a:t>Further </a:t>
            </a:r>
            <a:r>
              <a:rPr lang="de-DE" sz="3600" dirty="0" err="1">
                <a:latin typeface="+mn-lt"/>
              </a:rPr>
              <a:t>reading</a:t>
            </a:r>
            <a:r>
              <a:rPr lang="de-DE" sz="3600" dirty="0">
                <a:latin typeface="+mn-lt"/>
              </a:rPr>
              <a:t>:</a:t>
            </a:r>
            <a:endParaRPr lang="de-AT" sz="3600" dirty="0">
              <a:latin typeface="+mn-lt"/>
            </a:endParaRPr>
          </a:p>
        </p:txBody>
      </p:sp>
    </p:spTree>
    <p:extLst>
      <p:ext uri="{BB962C8B-B14F-4D97-AF65-F5344CB8AC3E}">
        <p14:creationId xmlns:p14="http://schemas.microsoft.com/office/powerpoint/2010/main" val="3801955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E1EA7BE-6490-0A34-3C4E-1379826C087C}"/>
              </a:ext>
            </a:extLst>
          </p:cNvPr>
          <p:cNvSpPr>
            <a:spLocks noGrp="1"/>
          </p:cNvSpPr>
          <p:nvPr>
            <p:ph idx="1"/>
          </p:nvPr>
        </p:nvSpPr>
        <p:spPr>
          <a:xfrm>
            <a:off x="888273" y="2156549"/>
            <a:ext cx="10432869" cy="4583886"/>
          </a:xfrm>
        </p:spPr>
        <p:txBody>
          <a:bodyPr>
            <a:noAutofit/>
          </a:bodyPr>
          <a:lstStyle/>
          <a:p>
            <a:pPr algn="l"/>
            <a:r>
              <a:rPr lang="en-US" sz="1200" dirty="0">
                <a:solidFill>
                  <a:srgbClr val="000000"/>
                </a:solidFill>
                <a:latin typeface="Arial" panose="020B0604020202020204" pitchFamily="34" charset="0"/>
                <a:cs typeface="Arial" panose="020B0604020202020204" pitchFamily="34" charset="0"/>
              </a:rPr>
              <a:t>Usher, A. (2021) Micro-credentials in Ontario. Higher Education Strategy Associates, 28 </a:t>
            </a:r>
            <a:r>
              <a:rPr lang="de-AT" sz="1200" dirty="0">
                <a:solidFill>
                  <a:srgbClr val="000000"/>
                </a:solidFill>
                <a:latin typeface="Arial" panose="020B0604020202020204" pitchFamily="34" charset="0"/>
                <a:cs typeface="Arial" panose="020B0604020202020204" pitchFamily="34" charset="0"/>
              </a:rPr>
              <a:t>April. https://higheredstrategy.com/micro-credentials-in-ontario/.</a:t>
            </a:r>
          </a:p>
          <a:p>
            <a:pPr algn="l"/>
            <a:r>
              <a:rPr lang="en-US" sz="1200" dirty="0" err="1">
                <a:solidFill>
                  <a:srgbClr val="000000"/>
                </a:solidFill>
                <a:latin typeface="Arial" panose="020B0604020202020204" pitchFamily="34" charset="0"/>
                <a:cs typeface="Arial" panose="020B0604020202020204" pitchFamily="34" charset="0"/>
              </a:rPr>
              <a:t>Wheelahan</a:t>
            </a:r>
            <a:r>
              <a:rPr lang="en-US" sz="1200" dirty="0">
                <a:solidFill>
                  <a:srgbClr val="000000"/>
                </a:solidFill>
                <a:latin typeface="Arial" panose="020B0604020202020204" pitchFamily="34" charset="0"/>
                <a:cs typeface="Arial" panose="020B0604020202020204" pitchFamily="34" charset="0"/>
              </a:rPr>
              <a:t>, L. and Moodie, G. (2021) ‘Gig qualifications for the gig economy: </a:t>
            </a:r>
            <a:r>
              <a:rPr lang="en-US" sz="1200" dirty="0" err="1">
                <a:solidFill>
                  <a:srgbClr val="000000"/>
                </a:solidFill>
                <a:latin typeface="Arial" panose="020B0604020202020204" pitchFamily="34" charset="0"/>
                <a:cs typeface="Arial" panose="020B0604020202020204" pitchFamily="34" charset="0"/>
              </a:rPr>
              <a:t>Microcredentials</a:t>
            </a:r>
            <a:r>
              <a:rPr lang="en-US" sz="1200" dirty="0">
                <a:solidFill>
                  <a:srgbClr val="000000"/>
                </a:solidFill>
                <a:latin typeface="Arial" panose="020B0604020202020204" pitchFamily="34" charset="0"/>
                <a:cs typeface="Arial" panose="020B0604020202020204" pitchFamily="34" charset="0"/>
              </a:rPr>
              <a:t> and the “hungry mile”’, </a:t>
            </a:r>
            <a:r>
              <a:rPr lang="en-US" sz="1200" i="1" dirty="0">
                <a:solidFill>
                  <a:srgbClr val="000000"/>
                </a:solidFill>
                <a:latin typeface="Arial" panose="020B0604020202020204" pitchFamily="34" charset="0"/>
                <a:cs typeface="Arial" panose="020B0604020202020204" pitchFamily="34" charset="0"/>
              </a:rPr>
              <a:t>Higher Education</a:t>
            </a:r>
            <a:r>
              <a:rPr lang="en-US" sz="1200" dirty="0">
                <a:solidFill>
                  <a:srgbClr val="000000"/>
                </a:solidFill>
                <a:latin typeface="Arial" panose="020B0604020202020204" pitchFamily="34" charset="0"/>
                <a:cs typeface="Arial" panose="020B0604020202020204" pitchFamily="34" charset="0"/>
              </a:rPr>
              <a:t>. DOI: 10.1007/s10734-021-00742-3.</a:t>
            </a:r>
            <a:endParaRPr lang="de-AT" sz="1200"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7BB3288F-FFE1-55E7-98D7-8959E0BA473F}"/>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62FD986C-8DCD-8C1A-DA16-613EC6C92B8E}"/>
              </a:ext>
            </a:extLst>
          </p:cNvPr>
          <p:cNvSpPr>
            <a:spLocks noGrp="1"/>
          </p:cNvSpPr>
          <p:nvPr>
            <p:ph type="sldNum" sz="quarter" idx="12"/>
          </p:nvPr>
        </p:nvSpPr>
        <p:spPr/>
        <p:txBody>
          <a:bodyPr/>
          <a:lstStyle/>
          <a:p>
            <a:fld id="{650AC60D-8CD0-4285-A7ED-BA5AA693047F}" type="slidenum">
              <a:rPr lang="de-AT" smtClean="0"/>
              <a:t>32</a:t>
            </a:fld>
            <a:endParaRPr lang="de-AT"/>
          </a:p>
        </p:txBody>
      </p:sp>
      <p:sp>
        <p:nvSpPr>
          <p:cNvPr id="8" name="Titel 1">
            <a:extLst>
              <a:ext uri="{FF2B5EF4-FFF2-40B4-BE49-F238E27FC236}">
                <a16:creationId xmlns:a16="http://schemas.microsoft.com/office/drawing/2014/main" id="{5DC03E96-9B32-A193-22C2-1D92AB58DFED}"/>
              </a:ext>
            </a:extLst>
          </p:cNvPr>
          <p:cNvSpPr>
            <a:spLocks noGrp="1"/>
          </p:cNvSpPr>
          <p:nvPr>
            <p:ph type="title"/>
          </p:nvPr>
        </p:nvSpPr>
        <p:spPr>
          <a:xfrm>
            <a:off x="217712" y="1103721"/>
            <a:ext cx="8837568" cy="661281"/>
          </a:xfrm>
        </p:spPr>
        <p:txBody>
          <a:bodyPr>
            <a:normAutofit/>
          </a:bodyPr>
          <a:lstStyle/>
          <a:p>
            <a:r>
              <a:rPr lang="de-DE" sz="3600" dirty="0">
                <a:latin typeface="+mn-lt"/>
              </a:rPr>
              <a:t>Further </a:t>
            </a:r>
            <a:r>
              <a:rPr lang="de-DE" sz="3600" dirty="0" err="1">
                <a:latin typeface="+mn-lt"/>
              </a:rPr>
              <a:t>reading</a:t>
            </a:r>
            <a:r>
              <a:rPr lang="de-DE" sz="3600" dirty="0">
                <a:latin typeface="+mn-lt"/>
              </a:rPr>
              <a:t>:</a:t>
            </a:r>
            <a:endParaRPr lang="de-AT" sz="3600" dirty="0">
              <a:latin typeface="+mn-lt"/>
            </a:endParaRPr>
          </a:p>
        </p:txBody>
      </p:sp>
    </p:spTree>
    <p:extLst>
      <p:ext uri="{BB962C8B-B14F-4D97-AF65-F5344CB8AC3E}">
        <p14:creationId xmlns:p14="http://schemas.microsoft.com/office/powerpoint/2010/main" val="3077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3422869" y="6360950"/>
            <a:ext cx="5164083" cy="365125"/>
          </a:xfrm>
        </p:spPr>
        <p:txBody>
          <a:bodyPr/>
          <a:lstStyle/>
          <a:p>
            <a:pPr algn="l" rtl="0"/>
            <a:r>
              <a:rPr lang="de-DE" dirty="0"/>
              <a:t>© maja.dragan@fh-joanneum.at , hagen.hochrinner@fh-joanneum.at</a:t>
            </a:r>
          </a:p>
        </p:txBody>
      </p:sp>
      <p:grpSp>
        <p:nvGrpSpPr>
          <p:cNvPr id="2" name="Gruppieren 1">
            <a:extLst>
              <a:ext uri="{FF2B5EF4-FFF2-40B4-BE49-F238E27FC236}">
                <a16:creationId xmlns:a16="http://schemas.microsoft.com/office/drawing/2014/main" id="{4F36C04A-DFDD-45C5-919F-D6F16244ECCD}"/>
              </a:ext>
            </a:extLst>
          </p:cNvPr>
          <p:cNvGrpSpPr/>
          <p:nvPr/>
        </p:nvGrpSpPr>
        <p:grpSpPr>
          <a:xfrm>
            <a:off x="1301800" y="1276351"/>
            <a:ext cx="9605819" cy="4755780"/>
            <a:chOff x="1301800" y="1340057"/>
            <a:chExt cx="9605819" cy="4692073"/>
          </a:xfrm>
          <a:solidFill>
            <a:srgbClr val="0070C0"/>
          </a:solidFill>
        </p:grpSpPr>
        <p:sp>
          <p:nvSpPr>
            <p:cNvPr id="3" name="Rechteck 2">
              <a:extLst>
                <a:ext uri="{FF2B5EF4-FFF2-40B4-BE49-F238E27FC236}">
                  <a16:creationId xmlns:a16="http://schemas.microsoft.com/office/drawing/2014/main" id="{19E55336-9A84-4CEE-9F60-480FEB824F94}"/>
                </a:ext>
              </a:extLst>
            </p:cNvPr>
            <p:cNvSpPr/>
            <p:nvPr/>
          </p:nvSpPr>
          <p:spPr>
            <a:xfrm>
              <a:off x="1301800" y="1340057"/>
              <a:ext cx="9605819" cy="4692073"/>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AT" sz="1867" dirty="0">
                <a:solidFill>
                  <a:schemeClr val="tx1"/>
                </a:solidFill>
                <a:highlight>
                  <a:srgbClr val="000080"/>
                </a:highlight>
              </a:endParaRPr>
            </a:p>
          </p:txBody>
        </p:sp>
        <p:pic>
          <p:nvPicPr>
            <p:cNvPr id="8" name="Grafik 7">
              <a:extLst>
                <a:ext uri="{FF2B5EF4-FFF2-40B4-BE49-F238E27FC236}">
                  <a16:creationId xmlns:a16="http://schemas.microsoft.com/office/drawing/2014/main" id="{F8C0E66D-7F63-4B63-8E2E-2D30F376A7C1}"/>
                </a:ext>
              </a:extLst>
            </p:cNvPr>
            <p:cNvPicPr>
              <a:picLocks noChangeAspect="1"/>
            </p:cNvPicPr>
            <p:nvPr/>
          </p:nvPicPr>
          <p:blipFill>
            <a:blip r:embed="rId2"/>
            <a:stretch>
              <a:fillRect/>
            </a:stretch>
          </p:blipFill>
          <p:spPr>
            <a:xfrm>
              <a:off x="9899904" y="5000855"/>
              <a:ext cx="999005" cy="1022567"/>
            </a:xfrm>
            <a:prstGeom prst="rect">
              <a:avLst/>
            </a:prstGeom>
            <a:grpFill/>
          </p:spPr>
        </p:pic>
      </p:grpSp>
      <p:pic>
        <p:nvPicPr>
          <p:cNvPr id="9" name="Picture 2" descr="Teamwork puzzle Clipart and Stock Illustrations. 39,922 Teamwork puzzle  vector EPS illustrations and drawings available to search from thousands of  royalty free clip art graphic designers.">
            <a:extLst>
              <a:ext uri="{FF2B5EF4-FFF2-40B4-BE49-F238E27FC236}">
                <a16:creationId xmlns:a16="http://schemas.microsoft.com/office/drawing/2014/main" id="{E7FBF333-F190-49B1-A488-C8C3ACA362C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011991" y="2000309"/>
            <a:ext cx="4178300" cy="3225801"/>
          </a:xfrm>
          <a:prstGeom prst="rect">
            <a:avLst/>
          </a:prstGeom>
          <a:noFill/>
          <a:effectLst>
            <a:glow rad="127000">
              <a:schemeClr val="accent3">
                <a:lumMod val="20000"/>
                <a:lumOff val="80000"/>
              </a:schemeClr>
            </a:glow>
            <a:softEdge rad="127000"/>
          </a:effectLst>
          <a:extLst>
            <a:ext uri="{909E8E84-426E-40DD-AFC4-6F175D3DCCD1}">
              <a14:hiddenFill xmlns:a14="http://schemas.microsoft.com/office/drawing/2010/main">
                <a:solidFill>
                  <a:srgbClr val="FFFFFF"/>
                </a:solidFill>
              </a14:hiddenFill>
            </a:ext>
          </a:extLst>
        </p:spPr>
      </p:pic>
      <p:sp>
        <p:nvSpPr>
          <p:cNvPr id="11" name="Untertitel 2">
            <a:extLst>
              <a:ext uri="{FF2B5EF4-FFF2-40B4-BE49-F238E27FC236}">
                <a16:creationId xmlns:a16="http://schemas.microsoft.com/office/drawing/2014/main" id="{214A78E6-ADD6-4524-BA37-D487F5E6190F}"/>
              </a:ext>
            </a:extLst>
          </p:cNvPr>
          <p:cNvSpPr txBox="1">
            <a:spLocks/>
          </p:cNvSpPr>
          <p:nvPr/>
        </p:nvSpPr>
        <p:spPr>
          <a:xfrm>
            <a:off x="1398817" y="5597034"/>
            <a:ext cx="11462052" cy="6395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32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2667"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de-DE" sz="2400" b="1" dirty="0" err="1">
                <a:solidFill>
                  <a:schemeClr val="bg1"/>
                </a:solidFill>
              </a:rPr>
              <a:t>What</a:t>
            </a:r>
            <a:r>
              <a:rPr lang="de-DE" sz="2400" b="1" dirty="0">
                <a:solidFill>
                  <a:schemeClr val="bg1"/>
                </a:solidFill>
              </a:rPr>
              <a:t> </a:t>
            </a:r>
            <a:r>
              <a:rPr lang="de-DE" sz="2400" b="1" dirty="0" err="1">
                <a:solidFill>
                  <a:schemeClr val="bg1"/>
                </a:solidFill>
              </a:rPr>
              <a:t>are</a:t>
            </a:r>
            <a:r>
              <a:rPr lang="de-DE" sz="2400" b="1" dirty="0">
                <a:solidFill>
                  <a:schemeClr val="bg1"/>
                </a:solidFill>
              </a:rPr>
              <a:t> </a:t>
            </a:r>
            <a:r>
              <a:rPr lang="de-DE" sz="2400" b="1" dirty="0" err="1">
                <a:solidFill>
                  <a:schemeClr val="bg1"/>
                </a:solidFill>
              </a:rPr>
              <a:t>micro</a:t>
            </a:r>
            <a:r>
              <a:rPr lang="de-DE" sz="2400" b="1" dirty="0">
                <a:solidFill>
                  <a:schemeClr val="bg1"/>
                </a:solidFill>
              </a:rPr>
              <a:t> </a:t>
            </a:r>
            <a:r>
              <a:rPr lang="de-DE" sz="2400" b="1" dirty="0" err="1">
                <a:solidFill>
                  <a:schemeClr val="bg1"/>
                </a:solidFill>
              </a:rPr>
              <a:t>credentials</a:t>
            </a:r>
            <a:r>
              <a:rPr lang="de-DE" sz="2400" b="1" dirty="0">
                <a:solidFill>
                  <a:schemeClr val="bg1"/>
                </a:solidFill>
              </a:rPr>
              <a:t>? </a:t>
            </a:r>
            <a:endParaRPr lang="de-AT" sz="2400" b="1" dirty="0">
              <a:solidFill>
                <a:schemeClr val="bg1"/>
              </a:solidFill>
            </a:endParaRPr>
          </a:p>
        </p:txBody>
      </p:sp>
      <p:sp>
        <p:nvSpPr>
          <p:cNvPr id="7" name="Foliennummernplatzhalter 6"/>
          <p:cNvSpPr>
            <a:spLocks noGrp="1"/>
          </p:cNvSpPr>
          <p:nvPr>
            <p:ph type="sldNum" sz="quarter" idx="12"/>
          </p:nvPr>
        </p:nvSpPr>
        <p:spPr/>
        <p:txBody>
          <a:bodyPr/>
          <a:lstStyle/>
          <a:p>
            <a:fld id="{E68C68F6-CEB4-C040-B3A3-CADDD499EB7C}" type="slidenum">
              <a:rPr lang="de-DE" smtClean="0"/>
              <a:pPr/>
              <a:t>4</a:t>
            </a:fld>
            <a:endParaRPr lang="de-DE" dirty="0"/>
          </a:p>
        </p:txBody>
      </p:sp>
    </p:spTree>
    <p:extLst>
      <p:ext uri="{BB962C8B-B14F-4D97-AF65-F5344CB8AC3E}">
        <p14:creationId xmlns:p14="http://schemas.microsoft.com/office/powerpoint/2010/main" val="298797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33375" y="1771650"/>
            <a:ext cx="0" cy="0"/>
          </a:xfrm>
        </p:spPr>
        <p:txBody>
          <a:bodyPr>
            <a:normAutofit fontScale="25000" lnSpcReduction="20000"/>
          </a:bodyPr>
          <a:lstStyle/>
          <a:p>
            <a:pPr algn="l" rtl="0"/>
            <a:endParaRPr lang="de-DE" dirty="0"/>
          </a:p>
          <a:p>
            <a:pPr algn="l" rtl="0"/>
            <a:endParaRPr lang="de-DE" dirty="0"/>
          </a:p>
          <a:p>
            <a:pPr algn="l" rtl="0"/>
            <a:endParaRPr lang="de-DE" dirty="0"/>
          </a:p>
          <a:p>
            <a:pPr algn="l" rtl="0"/>
            <a:endParaRPr lang="de-DE" dirty="0"/>
          </a:p>
          <a:p>
            <a:pPr algn="l" rtl="0"/>
            <a:endParaRPr lang="de-DE" dirty="0"/>
          </a:p>
          <a:p>
            <a:pPr algn="l" rtl="0"/>
            <a:endParaRPr lang="en-US" sz="1067" dirty="0"/>
          </a:p>
        </p:txBody>
      </p:sp>
      <p:sp>
        <p:nvSpPr>
          <p:cNvPr id="5" name="Fußzeilenplatzhalter 4"/>
          <p:cNvSpPr>
            <a:spLocks noGrp="1"/>
          </p:cNvSpPr>
          <p:nvPr>
            <p:ph type="ftr" sz="quarter" idx="11"/>
          </p:nvPr>
        </p:nvSpPr>
        <p:spPr>
          <a:xfrm>
            <a:off x="3874813" y="6356351"/>
            <a:ext cx="5265683" cy="365125"/>
          </a:xfrm>
        </p:spPr>
        <p:txBody>
          <a:bodyPr/>
          <a:lstStyle/>
          <a:p>
            <a:pPr algn="l" rtl="0"/>
            <a:r>
              <a:rPr lang="de-DE" dirty="0"/>
              <a:t>© maja.dragan@fh-joanneum.at , hagen.hochrinner@fh-joanneum.at</a:t>
            </a:r>
          </a:p>
        </p:txBody>
      </p:sp>
      <p:grpSp>
        <p:nvGrpSpPr>
          <p:cNvPr id="10" name="Gruppieren 9">
            <a:extLst>
              <a:ext uri="{FF2B5EF4-FFF2-40B4-BE49-F238E27FC236}">
                <a16:creationId xmlns:a16="http://schemas.microsoft.com/office/drawing/2014/main" id="{DC1C5A95-4238-44C3-A58D-AA8E441BEE21}"/>
              </a:ext>
            </a:extLst>
          </p:cNvPr>
          <p:cNvGrpSpPr/>
          <p:nvPr/>
        </p:nvGrpSpPr>
        <p:grpSpPr>
          <a:xfrm>
            <a:off x="1099930" y="1010478"/>
            <a:ext cx="10190922" cy="5264426"/>
            <a:chOff x="1301800" y="1340057"/>
            <a:chExt cx="9605819" cy="4692073"/>
          </a:xfrm>
          <a:solidFill>
            <a:srgbClr val="0070C0"/>
          </a:solidFill>
        </p:grpSpPr>
        <p:sp>
          <p:nvSpPr>
            <p:cNvPr id="11" name="Rechteck 10">
              <a:extLst>
                <a:ext uri="{FF2B5EF4-FFF2-40B4-BE49-F238E27FC236}">
                  <a16:creationId xmlns:a16="http://schemas.microsoft.com/office/drawing/2014/main" id="{F97F253F-39C2-437E-A5EC-A6E2AE93F53A}"/>
                </a:ext>
              </a:extLst>
            </p:cNvPr>
            <p:cNvSpPr/>
            <p:nvPr/>
          </p:nvSpPr>
          <p:spPr>
            <a:xfrm>
              <a:off x="1301800" y="1340057"/>
              <a:ext cx="9605819" cy="4692073"/>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AT" sz="1867" dirty="0">
                <a:solidFill>
                  <a:schemeClr val="tx1"/>
                </a:solidFill>
                <a:highlight>
                  <a:srgbClr val="000080"/>
                </a:highlight>
              </a:endParaRPr>
            </a:p>
          </p:txBody>
        </p:sp>
        <p:pic>
          <p:nvPicPr>
            <p:cNvPr id="12" name="Grafik 11">
              <a:extLst>
                <a:ext uri="{FF2B5EF4-FFF2-40B4-BE49-F238E27FC236}">
                  <a16:creationId xmlns:a16="http://schemas.microsoft.com/office/drawing/2014/main" id="{AE0DAA89-98B5-48BA-A8BC-21F32A3E0466}"/>
                </a:ext>
              </a:extLst>
            </p:cNvPr>
            <p:cNvPicPr>
              <a:picLocks noChangeAspect="1"/>
            </p:cNvPicPr>
            <p:nvPr/>
          </p:nvPicPr>
          <p:blipFill>
            <a:blip r:embed="rId2"/>
            <a:stretch>
              <a:fillRect/>
            </a:stretch>
          </p:blipFill>
          <p:spPr>
            <a:xfrm>
              <a:off x="9899904" y="5000854"/>
              <a:ext cx="999005" cy="1022567"/>
            </a:xfrm>
            <a:prstGeom prst="rect">
              <a:avLst/>
            </a:prstGeom>
            <a:grpFill/>
          </p:spPr>
        </p:pic>
      </p:grpSp>
      <p:sp>
        <p:nvSpPr>
          <p:cNvPr id="9" name="Textfeld 8">
            <a:extLst>
              <a:ext uri="{FF2B5EF4-FFF2-40B4-BE49-F238E27FC236}">
                <a16:creationId xmlns:a16="http://schemas.microsoft.com/office/drawing/2014/main" id="{F7FF1D73-E234-4918-8FF2-724517AD0597}"/>
              </a:ext>
            </a:extLst>
          </p:cNvPr>
          <p:cNvSpPr txBox="1"/>
          <p:nvPr/>
        </p:nvSpPr>
        <p:spPr>
          <a:xfrm>
            <a:off x="2126975" y="1205948"/>
            <a:ext cx="7772930" cy="4524315"/>
          </a:xfrm>
          <a:prstGeom prst="rect">
            <a:avLst/>
          </a:prstGeom>
          <a:noFill/>
        </p:spPr>
        <p:txBody>
          <a:bodyPr wrap="square" rtlCol="0">
            <a:spAutoFit/>
          </a:bodyPr>
          <a:lstStyle/>
          <a:p>
            <a:pPr algn="l" rtl="0"/>
            <a:r>
              <a:rPr lang="en-US" sz="2400" dirty="0">
                <a:solidFill>
                  <a:schemeClr val="bg1"/>
                </a:solidFill>
              </a:rPr>
              <a:t>A micro-credential is a small volume of learning that is certified by a credential (ECTA).</a:t>
            </a:r>
          </a:p>
          <a:p>
            <a:pPr algn="l" rtl="0"/>
            <a:endParaRPr lang="en-US" sz="2400" dirty="0">
              <a:solidFill>
                <a:schemeClr val="bg1"/>
              </a:solidFill>
            </a:endParaRPr>
          </a:p>
          <a:p>
            <a:pPr algn="l" rtl="0"/>
            <a:r>
              <a:rPr lang="en-US" sz="2400" dirty="0">
                <a:solidFill>
                  <a:schemeClr val="bg1"/>
                </a:solidFill>
              </a:rPr>
              <a:t>It explicitly defines outcomes in terms of specific knowledge, skills or competences with an indication of the associated workload required to achieve such learning outcomes.</a:t>
            </a:r>
          </a:p>
          <a:p>
            <a:pPr algn="l" rtl="0"/>
            <a:endParaRPr lang="en-US" sz="2400" dirty="0">
              <a:solidFill>
                <a:schemeClr val="bg1"/>
              </a:solidFill>
            </a:endParaRPr>
          </a:p>
          <a:p>
            <a:pPr algn="l" rtl="0"/>
            <a:r>
              <a:rPr lang="en-US" sz="2400" dirty="0">
                <a:solidFill>
                  <a:schemeClr val="bg1"/>
                </a:solidFill>
              </a:rPr>
              <a:t>Micro-credentials are generally defined as a subset of credentials, or credentials that can be stacked into larger credentials. </a:t>
            </a:r>
          </a:p>
          <a:p>
            <a:pPr algn="l" rtl="0"/>
            <a:endParaRPr lang="en-US" sz="2400" dirty="0">
              <a:solidFill>
                <a:schemeClr val="bg1"/>
              </a:solidFill>
            </a:endParaRPr>
          </a:p>
          <a:p>
            <a:pPr algn="l" rtl="0"/>
            <a:r>
              <a:rPr lang="en-US" sz="2400" dirty="0">
                <a:solidFill>
                  <a:schemeClr val="bg1"/>
                </a:solidFill>
              </a:rPr>
              <a:t>In terms of workload, they can range from 2 to 30 ECTS.</a:t>
            </a:r>
            <a:endParaRPr lang="de-AT" sz="2400" dirty="0">
              <a:solidFill>
                <a:schemeClr val="bg1"/>
              </a:solidFill>
            </a:endParaRPr>
          </a:p>
        </p:txBody>
      </p:sp>
      <p:sp>
        <p:nvSpPr>
          <p:cNvPr id="8" name="Textfeld 7">
            <a:extLst>
              <a:ext uri="{FF2B5EF4-FFF2-40B4-BE49-F238E27FC236}">
                <a16:creationId xmlns:a16="http://schemas.microsoft.com/office/drawing/2014/main" id="{6DC5417F-925D-4915-B654-623194295CF6}"/>
              </a:ext>
            </a:extLst>
          </p:cNvPr>
          <p:cNvSpPr txBox="1"/>
          <p:nvPr/>
        </p:nvSpPr>
        <p:spPr>
          <a:xfrm>
            <a:off x="2060713" y="5771202"/>
            <a:ext cx="8120269" cy="415498"/>
          </a:xfrm>
          <a:prstGeom prst="rect">
            <a:avLst/>
          </a:prstGeom>
          <a:noFill/>
        </p:spPr>
        <p:txBody>
          <a:bodyPr wrap="square">
            <a:spAutoFit/>
          </a:bodyPr>
          <a:lstStyle/>
          <a:p>
            <a:pPr algn="l" rtl="0"/>
            <a:r>
              <a:rPr lang="en-US" sz="1050" dirty="0">
                <a:solidFill>
                  <a:schemeClr val="bg1"/>
                </a:solidFill>
              </a:rPr>
              <a:t>Camilleri, A. (2019). Micro Credentials 101: Was sind sie und warum sollten wir uns darum </a:t>
            </a:r>
            <a:r>
              <a:rPr lang="en-US" sz="1050" dirty="0" err="1">
                <a:solidFill>
                  <a:schemeClr val="bg1"/>
                </a:solidFill>
              </a:rPr>
              <a:t>kümmern</a:t>
            </a:r>
            <a:r>
              <a:rPr lang="en-US" sz="1050" dirty="0">
                <a:solidFill>
                  <a:schemeClr val="bg1"/>
                </a:solidFill>
              </a:rPr>
              <a:t>? </a:t>
            </a:r>
            <a:r>
              <a:rPr lang="en-US" sz="1050" dirty="0" err="1">
                <a:solidFill>
                  <a:schemeClr val="bg1"/>
                </a:solidFill>
              </a:rPr>
              <a:t>MicroHE</a:t>
            </a:r>
            <a:r>
              <a:rPr lang="en-US" sz="1050" dirty="0">
                <a:solidFill>
                  <a:schemeClr val="bg1"/>
                </a:solidFill>
              </a:rPr>
              <a:t> </a:t>
            </a:r>
            <a:r>
              <a:rPr lang="en-US" sz="1050" dirty="0" err="1">
                <a:solidFill>
                  <a:schemeClr val="bg1"/>
                </a:solidFill>
              </a:rPr>
              <a:t>Meisterklasse</a:t>
            </a:r>
            <a:r>
              <a:rPr lang="en-US" sz="1050" dirty="0">
                <a:solidFill>
                  <a:schemeClr val="bg1"/>
                </a:solidFill>
              </a:rPr>
              <a:t>, Bled Slowenien, Oktober 2019: https://microcredentials.eu/wp-content/uploads/sites/20/2019/10/20191021- Policy-Roadmaps-for-MicroCredentials.pdf</a:t>
            </a:r>
            <a:endParaRPr lang="de-DE" sz="1050" dirty="0">
              <a:solidFill>
                <a:schemeClr val="bg1"/>
              </a:solidFill>
            </a:endParaRPr>
          </a:p>
        </p:txBody>
      </p:sp>
      <p:sp>
        <p:nvSpPr>
          <p:cNvPr id="2" name="Foliennummernplatzhalter 1"/>
          <p:cNvSpPr>
            <a:spLocks noGrp="1"/>
          </p:cNvSpPr>
          <p:nvPr>
            <p:ph type="sldNum" sz="quarter" idx="12"/>
          </p:nvPr>
        </p:nvSpPr>
        <p:spPr/>
        <p:txBody>
          <a:bodyPr/>
          <a:lstStyle/>
          <a:p>
            <a:fld id="{E68C68F6-CEB4-C040-B3A3-CADDD499EB7C}" type="slidenum">
              <a:rPr lang="de-DE" smtClean="0"/>
              <a:pPr/>
              <a:t>5</a:t>
            </a:fld>
            <a:endParaRPr lang="de-DE" dirty="0"/>
          </a:p>
        </p:txBody>
      </p:sp>
    </p:spTree>
    <p:extLst>
      <p:ext uri="{BB962C8B-B14F-4D97-AF65-F5344CB8AC3E}">
        <p14:creationId xmlns:p14="http://schemas.microsoft.com/office/powerpoint/2010/main" val="215290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croHE – Supporting Learning Excellence through Micro-Credentials in  Higher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053" y="3561761"/>
            <a:ext cx="3359426" cy="2375890"/>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4294967295"/>
          </p:nvPr>
        </p:nvSpPr>
        <p:spPr>
          <a:xfrm>
            <a:off x="853031" y="1782627"/>
            <a:ext cx="7048323" cy="4342634"/>
          </a:xfrm>
        </p:spPr>
        <p:txBody>
          <a:bodyPr>
            <a:noAutofit/>
          </a:bodyPr>
          <a:lstStyle/>
          <a:p>
            <a:pPr marL="457189" indent="-457189" algn="l" rtl="0">
              <a:lnSpc>
                <a:spcPct val="150000"/>
              </a:lnSpc>
              <a:spcBef>
                <a:spcPts val="0"/>
              </a:spcBef>
              <a:buClr>
                <a:srgbClr val="00AFCB"/>
              </a:buClr>
              <a:buFont typeface="Arial" panose="020B0604020202020204" pitchFamily="34" charset="0"/>
              <a:buChar char="•"/>
            </a:pPr>
            <a:r>
              <a:rPr lang="en-US" sz="2400" dirty="0"/>
              <a:t>Micro-credentials certify the learning outcomes of short-term learning experiences, such as a short course or training.</a:t>
            </a:r>
          </a:p>
          <a:p>
            <a:pPr marL="457189" indent="-457189" algn="l" rtl="0">
              <a:lnSpc>
                <a:spcPct val="150000"/>
              </a:lnSpc>
              <a:spcBef>
                <a:spcPts val="0"/>
              </a:spcBef>
              <a:buClr>
                <a:srgbClr val="00AFCB"/>
              </a:buClr>
              <a:buFont typeface="Arial" panose="020B0604020202020204" pitchFamily="34" charset="0"/>
              <a:buChar char="•"/>
            </a:pPr>
            <a:r>
              <a:rPr lang="en-US" sz="2400" dirty="0"/>
              <a:t>They offer a flexible and targeted way to help people the knowledge, skills and competencies to develop, they use for their personal and professional development require.</a:t>
            </a:r>
            <a:endParaRPr lang="de-DE" dirty="0"/>
          </a:p>
        </p:txBody>
      </p:sp>
      <p:sp>
        <p:nvSpPr>
          <p:cNvPr id="5" name="Fußzeilenplatzhalter 4"/>
          <p:cNvSpPr>
            <a:spLocks noGrp="1"/>
          </p:cNvSpPr>
          <p:nvPr>
            <p:ph type="ftr" sz="quarter" idx="11"/>
          </p:nvPr>
        </p:nvSpPr>
        <p:spPr>
          <a:xfrm>
            <a:off x="3478924" y="6356351"/>
            <a:ext cx="5423339" cy="365125"/>
          </a:xfrm>
        </p:spPr>
        <p:txBody>
          <a:bodyPr/>
          <a:lstStyle/>
          <a:p>
            <a:pPr algn="l" rtl="0"/>
            <a:r>
              <a:rPr lang="de-DE" dirty="0"/>
              <a:t>© maja.dragan@fh-joanneum.at , hagen.hochrinner@fh-joanneum.at</a:t>
            </a:r>
          </a:p>
        </p:txBody>
      </p:sp>
      <p:sp>
        <p:nvSpPr>
          <p:cNvPr id="7" name="Textfeld 6">
            <a:extLst>
              <a:ext uri="{FF2B5EF4-FFF2-40B4-BE49-F238E27FC236}">
                <a16:creationId xmlns:a16="http://schemas.microsoft.com/office/drawing/2014/main" id="{D72E702D-A123-4ACB-928F-1127FE8347F3}"/>
              </a:ext>
            </a:extLst>
          </p:cNvPr>
          <p:cNvSpPr txBox="1"/>
          <p:nvPr/>
        </p:nvSpPr>
        <p:spPr>
          <a:xfrm>
            <a:off x="1062037" y="1120259"/>
            <a:ext cx="8567737" cy="646331"/>
          </a:xfrm>
          <a:prstGeom prst="rect">
            <a:avLst/>
          </a:prstGeom>
          <a:noFill/>
        </p:spPr>
        <p:txBody>
          <a:bodyPr wrap="square">
            <a:spAutoFit/>
          </a:bodyPr>
          <a:lstStyle/>
          <a:p>
            <a:pPr algn="l" rtl="0"/>
            <a:r>
              <a:rPr lang="en-US" sz="3600" b="1" dirty="0"/>
              <a:t>Flexible, inclusive learning opportunities</a:t>
            </a:r>
          </a:p>
        </p:txBody>
      </p:sp>
      <p:sp>
        <p:nvSpPr>
          <p:cNvPr id="2" name="Foliennummernplatzhalter 1"/>
          <p:cNvSpPr>
            <a:spLocks noGrp="1"/>
          </p:cNvSpPr>
          <p:nvPr>
            <p:ph type="sldNum" sz="quarter" idx="12"/>
          </p:nvPr>
        </p:nvSpPr>
        <p:spPr/>
        <p:txBody>
          <a:bodyPr/>
          <a:lstStyle/>
          <a:p>
            <a:fld id="{E68C68F6-CEB4-C040-B3A3-CADDD499EB7C}" type="slidenum">
              <a:rPr lang="de-DE" smtClean="0"/>
              <a:pPr/>
              <a:t>6</a:t>
            </a:fld>
            <a:endParaRPr lang="de-DE" dirty="0"/>
          </a:p>
        </p:txBody>
      </p:sp>
    </p:spTree>
    <p:extLst>
      <p:ext uri="{BB962C8B-B14F-4D97-AF65-F5344CB8AC3E}">
        <p14:creationId xmlns:p14="http://schemas.microsoft.com/office/powerpoint/2010/main" val="421483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croHE – Supporting Learning Excellence through Micro-Credentials in  Higher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053" y="3561761"/>
            <a:ext cx="3359426" cy="2375890"/>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4294967295"/>
          </p:nvPr>
        </p:nvSpPr>
        <p:spPr>
          <a:xfrm>
            <a:off x="1062037" y="1782627"/>
            <a:ext cx="10970155" cy="4342634"/>
          </a:xfrm>
        </p:spPr>
        <p:txBody>
          <a:bodyPr>
            <a:noAutofit/>
          </a:bodyPr>
          <a:lstStyle/>
          <a:p>
            <a:pPr marL="457189" indent="-457189" algn="l" rtl="0">
              <a:lnSpc>
                <a:spcPct val="150000"/>
              </a:lnSpc>
              <a:spcBef>
                <a:spcPts val="0"/>
              </a:spcBef>
              <a:buClr>
                <a:srgbClr val="00AFCB"/>
              </a:buClr>
              <a:buFont typeface="Arial" panose="020B0604020202020204" pitchFamily="34" charset="0"/>
              <a:buChar char="•"/>
            </a:pPr>
            <a:r>
              <a:rPr lang="en-US" sz="2400" dirty="0"/>
              <a:t>Because of their flexibility, micro-credentials can be used by a variety of providers in many different forms, designed for non-formal and informal learning environments.</a:t>
            </a:r>
          </a:p>
        </p:txBody>
      </p:sp>
      <p:sp>
        <p:nvSpPr>
          <p:cNvPr id="5" name="Fußzeilenplatzhalter 4"/>
          <p:cNvSpPr>
            <a:spLocks noGrp="1"/>
          </p:cNvSpPr>
          <p:nvPr>
            <p:ph type="ftr" sz="quarter" idx="11"/>
          </p:nvPr>
        </p:nvSpPr>
        <p:spPr>
          <a:xfrm>
            <a:off x="3478924" y="6356351"/>
            <a:ext cx="5423339" cy="365125"/>
          </a:xfrm>
        </p:spPr>
        <p:txBody>
          <a:bodyPr/>
          <a:lstStyle/>
          <a:p>
            <a:pPr algn="l" rtl="0"/>
            <a:r>
              <a:rPr lang="de-DE" dirty="0"/>
              <a:t>© maja.dragan@fh-joanneum.at , hagen.hochrinner@fh-joanneum.at</a:t>
            </a:r>
          </a:p>
        </p:txBody>
      </p:sp>
      <p:sp>
        <p:nvSpPr>
          <p:cNvPr id="7" name="Textfeld 6">
            <a:extLst>
              <a:ext uri="{FF2B5EF4-FFF2-40B4-BE49-F238E27FC236}">
                <a16:creationId xmlns:a16="http://schemas.microsoft.com/office/drawing/2014/main" id="{D72E702D-A123-4ACB-928F-1127FE8347F3}"/>
              </a:ext>
            </a:extLst>
          </p:cNvPr>
          <p:cNvSpPr txBox="1"/>
          <p:nvPr/>
        </p:nvSpPr>
        <p:spPr>
          <a:xfrm>
            <a:off x="1062037" y="1120259"/>
            <a:ext cx="8567737" cy="646331"/>
          </a:xfrm>
          <a:prstGeom prst="rect">
            <a:avLst/>
          </a:prstGeom>
          <a:noFill/>
        </p:spPr>
        <p:txBody>
          <a:bodyPr wrap="square">
            <a:spAutoFit/>
          </a:bodyPr>
          <a:lstStyle/>
          <a:p>
            <a:pPr algn="l" rtl="0"/>
            <a:r>
              <a:rPr lang="en-US" sz="3600" b="1" dirty="0"/>
              <a:t>Flexible, inclusive learning opportunities</a:t>
            </a:r>
          </a:p>
        </p:txBody>
      </p:sp>
      <p:sp>
        <p:nvSpPr>
          <p:cNvPr id="2" name="Foliennummernplatzhalter 1"/>
          <p:cNvSpPr>
            <a:spLocks noGrp="1"/>
          </p:cNvSpPr>
          <p:nvPr>
            <p:ph type="sldNum" sz="quarter" idx="12"/>
          </p:nvPr>
        </p:nvSpPr>
        <p:spPr/>
        <p:txBody>
          <a:bodyPr/>
          <a:lstStyle/>
          <a:p>
            <a:fld id="{E68C68F6-CEB4-C040-B3A3-CADDD499EB7C}" type="slidenum">
              <a:rPr lang="de-DE" smtClean="0"/>
              <a:pPr/>
              <a:t>7</a:t>
            </a:fld>
            <a:endParaRPr lang="de-DE" dirty="0"/>
          </a:p>
        </p:txBody>
      </p:sp>
    </p:spTree>
    <p:extLst>
      <p:ext uri="{BB962C8B-B14F-4D97-AF65-F5344CB8AC3E}">
        <p14:creationId xmlns:p14="http://schemas.microsoft.com/office/powerpoint/2010/main" val="152549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5 Upskilling Stock Photos, Pictures &amp;amp; Royalty-Free Image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8381" t="28514" r="8745" b="9181"/>
          <a:stretch/>
        </p:blipFill>
        <p:spPr bwMode="auto">
          <a:xfrm>
            <a:off x="8754483" y="4192294"/>
            <a:ext cx="2947151" cy="19470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4294967295"/>
          </p:nvPr>
        </p:nvSpPr>
        <p:spPr>
          <a:xfrm>
            <a:off x="1062037" y="1781050"/>
            <a:ext cx="7840226" cy="3612987"/>
          </a:xfrm>
        </p:spPr>
        <p:txBody>
          <a:bodyPr>
            <a:noAutofit/>
          </a:bodyPr>
          <a:lstStyle/>
          <a:p>
            <a:pPr marL="457189" indent="-457189">
              <a:lnSpc>
                <a:spcPct val="150000"/>
              </a:lnSpc>
              <a:spcBef>
                <a:spcPts val="0"/>
              </a:spcBef>
              <a:buClr>
                <a:srgbClr val="00AFCB"/>
              </a:buClr>
            </a:pPr>
            <a:r>
              <a:rPr lang="en-US" sz="2400" dirty="0"/>
              <a:t>Shorter forms of learning than traditional qualifications are rapidly being developed in Europe and the world.</a:t>
            </a:r>
          </a:p>
          <a:p>
            <a:pPr marL="457189" indent="-457189">
              <a:lnSpc>
                <a:spcPct val="150000"/>
              </a:lnSpc>
              <a:spcBef>
                <a:spcPts val="0"/>
              </a:spcBef>
              <a:buClr>
                <a:srgbClr val="00AFCB"/>
              </a:buClr>
            </a:pPr>
            <a:endParaRPr lang="en-US" sz="2400" dirty="0"/>
          </a:p>
          <a:p>
            <a:pPr marL="457189" indent="-457189">
              <a:lnSpc>
                <a:spcPct val="150000"/>
              </a:lnSpc>
              <a:spcBef>
                <a:spcPts val="0"/>
              </a:spcBef>
              <a:buClr>
                <a:srgbClr val="00AFCB"/>
              </a:buClr>
            </a:pPr>
            <a:r>
              <a:rPr lang="en-US" sz="2400" dirty="0"/>
              <a:t>These opportunities are in response to demand for more flexible, learner-</a:t>
            </a:r>
            <a:r>
              <a:rPr lang="en-US" sz="2400" dirty="0" err="1"/>
              <a:t>centred</a:t>
            </a:r>
            <a:r>
              <a:rPr lang="en-US" sz="2400" dirty="0"/>
              <a:t> forms of education from a variety of public and private providers.</a:t>
            </a:r>
            <a:endParaRPr lang="de-DE" dirty="0"/>
          </a:p>
        </p:txBody>
      </p:sp>
      <p:sp>
        <p:nvSpPr>
          <p:cNvPr id="5" name="Fußzeilenplatzhalter 4"/>
          <p:cNvSpPr>
            <a:spLocks noGrp="1"/>
          </p:cNvSpPr>
          <p:nvPr>
            <p:ph type="ftr" sz="quarter" idx="11"/>
          </p:nvPr>
        </p:nvSpPr>
        <p:spPr>
          <a:xfrm>
            <a:off x="3478924" y="6356351"/>
            <a:ext cx="5423339" cy="365125"/>
          </a:xfrm>
        </p:spPr>
        <p:txBody>
          <a:bodyPr/>
          <a:lstStyle/>
          <a:p>
            <a:pPr algn="l" rtl="0"/>
            <a:r>
              <a:rPr lang="de-DE" dirty="0"/>
              <a:t>© maja.dragan@fh-joanneum.at , hagen.hochrinner@fh-joanneum.at</a:t>
            </a:r>
          </a:p>
        </p:txBody>
      </p:sp>
      <p:sp>
        <p:nvSpPr>
          <p:cNvPr id="7" name="Textfeld 6">
            <a:extLst>
              <a:ext uri="{FF2B5EF4-FFF2-40B4-BE49-F238E27FC236}">
                <a16:creationId xmlns:a16="http://schemas.microsoft.com/office/drawing/2014/main" id="{D72E702D-A123-4ACB-928F-1127FE8347F3}"/>
              </a:ext>
            </a:extLst>
          </p:cNvPr>
          <p:cNvSpPr txBox="1"/>
          <p:nvPr/>
        </p:nvSpPr>
        <p:spPr>
          <a:xfrm>
            <a:off x="1062037" y="1120259"/>
            <a:ext cx="8567737" cy="646331"/>
          </a:xfrm>
          <a:prstGeom prst="rect">
            <a:avLst/>
          </a:prstGeom>
          <a:noFill/>
        </p:spPr>
        <p:txBody>
          <a:bodyPr wrap="square">
            <a:spAutoFit/>
          </a:bodyPr>
          <a:lstStyle/>
          <a:p>
            <a:pPr algn="l" rtl="0"/>
            <a:r>
              <a:rPr lang="en-US" sz="3600" b="1" dirty="0"/>
              <a:t>Flexible, inclusive learning opportunities</a:t>
            </a:r>
          </a:p>
        </p:txBody>
      </p:sp>
      <p:sp>
        <p:nvSpPr>
          <p:cNvPr id="2" name="Foliennummernplatzhalter 1"/>
          <p:cNvSpPr>
            <a:spLocks noGrp="1"/>
          </p:cNvSpPr>
          <p:nvPr>
            <p:ph type="sldNum" sz="quarter" idx="12"/>
          </p:nvPr>
        </p:nvSpPr>
        <p:spPr/>
        <p:txBody>
          <a:bodyPr/>
          <a:lstStyle/>
          <a:p>
            <a:fld id="{E68C68F6-CEB4-C040-B3A3-CADDD499EB7C}" type="slidenum">
              <a:rPr lang="de-DE" smtClean="0"/>
              <a:pPr/>
              <a:t>8</a:t>
            </a:fld>
            <a:endParaRPr lang="de-DE" dirty="0"/>
          </a:p>
        </p:txBody>
      </p:sp>
    </p:spTree>
    <p:extLst>
      <p:ext uri="{BB962C8B-B14F-4D97-AF65-F5344CB8AC3E}">
        <p14:creationId xmlns:p14="http://schemas.microsoft.com/office/powerpoint/2010/main" val="105576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05 Upskilling Stock Photos, Pictures &amp;amp; Royalty-Free Images - i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8381" t="28514" r="8745" b="9181"/>
          <a:stretch/>
        </p:blipFill>
        <p:spPr bwMode="auto">
          <a:xfrm>
            <a:off x="8754483" y="4192294"/>
            <a:ext cx="2947151" cy="19470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4294967295"/>
          </p:nvPr>
        </p:nvSpPr>
        <p:spPr>
          <a:xfrm>
            <a:off x="1062037" y="1781050"/>
            <a:ext cx="10090872" cy="3612987"/>
          </a:xfrm>
        </p:spPr>
        <p:txBody>
          <a:bodyPr>
            <a:noAutofit/>
          </a:bodyPr>
          <a:lstStyle/>
          <a:p>
            <a:pPr marL="457189" indent="-457189">
              <a:lnSpc>
                <a:spcPct val="150000"/>
              </a:lnSpc>
              <a:spcBef>
                <a:spcPts val="0"/>
              </a:spcBef>
              <a:buClr>
                <a:srgbClr val="00AFCB"/>
              </a:buClr>
            </a:pPr>
            <a:r>
              <a:rPr lang="en-US" sz="2400" dirty="0" err="1"/>
              <a:t>Microcredentials</a:t>
            </a:r>
            <a:r>
              <a:rPr lang="en-US" sz="2400" dirty="0"/>
              <a:t> can be particularly useful for people who want to further their education or requalify, to respond to market needs or for professional development after starting work</a:t>
            </a:r>
            <a:endParaRPr lang="de-DE" sz="2400" dirty="0"/>
          </a:p>
        </p:txBody>
      </p:sp>
      <p:sp>
        <p:nvSpPr>
          <p:cNvPr id="5" name="Fußzeilenplatzhalter 4"/>
          <p:cNvSpPr>
            <a:spLocks noGrp="1"/>
          </p:cNvSpPr>
          <p:nvPr>
            <p:ph type="ftr" sz="quarter" idx="11"/>
          </p:nvPr>
        </p:nvSpPr>
        <p:spPr>
          <a:xfrm>
            <a:off x="3478924" y="6356351"/>
            <a:ext cx="5423339" cy="365125"/>
          </a:xfrm>
        </p:spPr>
        <p:txBody>
          <a:bodyPr/>
          <a:lstStyle/>
          <a:p>
            <a:pPr algn="l" rtl="0"/>
            <a:r>
              <a:rPr lang="de-DE" dirty="0"/>
              <a:t>© maja.dragan@fh-joanneum.at , hagen.hochrinner@fh-joanneum.at</a:t>
            </a:r>
          </a:p>
        </p:txBody>
      </p:sp>
      <p:sp>
        <p:nvSpPr>
          <p:cNvPr id="7" name="Textfeld 6">
            <a:extLst>
              <a:ext uri="{FF2B5EF4-FFF2-40B4-BE49-F238E27FC236}">
                <a16:creationId xmlns:a16="http://schemas.microsoft.com/office/drawing/2014/main" id="{D72E702D-A123-4ACB-928F-1127FE8347F3}"/>
              </a:ext>
            </a:extLst>
          </p:cNvPr>
          <p:cNvSpPr txBox="1"/>
          <p:nvPr/>
        </p:nvSpPr>
        <p:spPr>
          <a:xfrm>
            <a:off x="1062037" y="1120259"/>
            <a:ext cx="8567737" cy="646331"/>
          </a:xfrm>
          <a:prstGeom prst="rect">
            <a:avLst/>
          </a:prstGeom>
          <a:noFill/>
        </p:spPr>
        <p:txBody>
          <a:bodyPr wrap="square">
            <a:spAutoFit/>
          </a:bodyPr>
          <a:lstStyle/>
          <a:p>
            <a:pPr algn="l" rtl="0"/>
            <a:r>
              <a:rPr lang="en-US" sz="3600" b="1" dirty="0"/>
              <a:t>Flexible, inclusive learning opportunities</a:t>
            </a:r>
          </a:p>
        </p:txBody>
      </p:sp>
      <p:sp>
        <p:nvSpPr>
          <p:cNvPr id="2" name="Foliennummernplatzhalter 1"/>
          <p:cNvSpPr>
            <a:spLocks noGrp="1"/>
          </p:cNvSpPr>
          <p:nvPr>
            <p:ph type="sldNum" sz="quarter" idx="12"/>
          </p:nvPr>
        </p:nvSpPr>
        <p:spPr/>
        <p:txBody>
          <a:bodyPr/>
          <a:lstStyle/>
          <a:p>
            <a:fld id="{E68C68F6-CEB4-C040-B3A3-CADDD499EB7C}" type="slidenum">
              <a:rPr lang="de-DE" smtClean="0"/>
              <a:pPr/>
              <a:t>9</a:t>
            </a:fld>
            <a:endParaRPr lang="de-DE" dirty="0"/>
          </a:p>
        </p:txBody>
      </p:sp>
    </p:spTree>
    <p:extLst>
      <p:ext uri="{BB962C8B-B14F-4D97-AF65-F5344CB8AC3E}">
        <p14:creationId xmlns:p14="http://schemas.microsoft.com/office/powerpoint/2010/main" val="609376988"/>
      </p:ext>
    </p:extLst>
  </p:cSld>
  <p:clrMapOvr>
    <a:masterClrMapping/>
  </p:clrMapOvr>
</p:sld>
</file>

<file path=ppt/theme/theme1.xml><?xml version="1.0" encoding="utf-8"?>
<a:theme xmlns:a="http://schemas.openxmlformats.org/drawingml/2006/main" name="Office">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3605</Words>
  <Application>Microsoft Office PowerPoint</Application>
  <PresentationFormat>Widescreen</PresentationFormat>
  <Paragraphs>335</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FreeSans</vt:lpstr>
      <vt:lpstr>Noto Sans Symbols</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examples</vt:lpstr>
      <vt:lpstr>PowerPoint Presentation</vt:lpstr>
      <vt:lpstr>PowerPoint Presentation</vt:lpstr>
      <vt:lpstr>PowerPoint Presentation</vt:lpstr>
      <vt:lpstr>Call Aims</vt:lpstr>
      <vt:lpstr>PowerPoint Presentation</vt:lpstr>
      <vt:lpstr>Alliance Strategy</vt:lpstr>
      <vt:lpstr>Alliance Organisation, Structure &amp; Core Processes</vt:lpstr>
      <vt:lpstr>Research &amp; Development Projects</vt:lpstr>
      <vt:lpstr>PowerPoint Presentation</vt:lpstr>
      <vt:lpstr>PowerPoint Presentation</vt:lpstr>
      <vt:lpstr>Further reading:</vt:lpstr>
      <vt:lpstr>Further reading:</vt:lpstr>
      <vt:lpstr>Further reading:</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Hochrinner Hagen</dc:creator>
  <cp:lastModifiedBy>Sinisa Djurasevic</cp:lastModifiedBy>
  <cp:revision>118</cp:revision>
  <dcterms:created xsi:type="dcterms:W3CDTF">2022-02-17T17:38:48Z</dcterms:created>
  <dcterms:modified xsi:type="dcterms:W3CDTF">2022-12-02T09:17:01Z</dcterms:modified>
</cp:coreProperties>
</file>