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55"/>
    <a:srgbClr val="265068"/>
    <a:srgbClr val="2A5872"/>
    <a:srgbClr val="316079"/>
    <a:srgbClr val="3A667E"/>
    <a:srgbClr val="40708B"/>
    <a:srgbClr val="497B95"/>
    <a:srgbClr val="477993"/>
    <a:srgbClr val="2D627E"/>
    <a:srgbClr val="4A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8" autoAdjust="0"/>
    <p:restoredTop sz="95388" autoAdjust="0"/>
  </p:normalViewPr>
  <p:slideViewPr>
    <p:cSldViewPr snapToGrid="0">
      <p:cViewPr varScale="1">
        <p:scale>
          <a:sx n="109" d="100"/>
          <a:sy n="109" d="100"/>
        </p:scale>
        <p:origin x="966" y="84"/>
      </p:cViewPr>
      <p:guideLst/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5181-5E59-412A-A5B2-FEC1F201CCE8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6EF2-333B-4906-B381-0A67BC0552F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06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612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0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1215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21250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5712828"/>
            <a:ext cx="6297612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45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6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2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517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52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ć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439947"/>
            <a:ext cx="10515600" cy="55266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5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9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697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3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898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26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156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1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3A667E"/>
            </a:gs>
            <a:gs pos="80000">
              <a:srgbClr val="1F4255"/>
            </a:gs>
            <a:gs pos="0">
              <a:srgbClr val="265068"/>
            </a:gs>
            <a:gs pos="21000">
              <a:srgbClr val="2A5872"/>
            </a:gs>
            <a:gs pos="99000">
              <a:srgbClr val="1F425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623E-731B-7D15-7EB9-BA938D752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3AD">
              <a:alpha val="4078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9506" y="240915"/>
            <a:ext cx="12192000" cy="6866467"/>
            <a:chOff x="0" y="-8467"/>
            <a:chExt cx="12192000" cy="6866467"/>
          </a:xfrm>
          <a:noFill/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371666" y="503562"/>
              <a:ext cx="0" cy="5719313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DDD7A7-7C3B-F2B7-F21D-5614B6B74FD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5" y="6254519"/>
            <a:ext cx="1485455" cy="508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6DF643-B66A-4566-B8B7-912BAEEF129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621" y="6257026"/>
            <a:ext cx="1485456" cy="508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588B27-954E-1828-A904-68E5AEE6BF7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568" y="6257026"/>
            <a:ext cx="1491819" cy="51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A77A9-4063-5F26-E0BF-F96209A95AA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/>
        </p:blipFill>
        <p:spPr>
          <a:xfrm>
            <a:off x="7501332" y="6270093"/>
            <a:ext cx="1352587" cy="500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89136E-8FF2-5CAF-4C47-BC979DA9722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773" y="6248675"/>
            <a:ext cx="1491819" cy="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8" y="96712"/>
            <a:ext cx="3267171" cy="8862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BA604D-957E-93F8-E496-E166AED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-629966"/>
            <a:ext cx="6456364" cy="2595460"/>
          </a:xfrm>
        </p:spPr>
        <p:txBody>
          <a:bodyPr>
            <a:normAutofit/>
          </a:bodyPr>
          <a:lstStyle/>
          <a:p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acronym: MICROGUIDE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full title: DEVELOPING GUIDELINES FOR THE IMPLEMENTATION OF MICRO-CREDENTIALS IN HIGHER EDUCATION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No. 2021-1-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RS01-KA220-HED-000027585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Scheme: Erasmus+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623679" y="2883059"/>
            <a:ext cx="6944641" cy="1513914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</a:pPr>
            <a:r>
              <a:rPr lang="en-GB" sz="6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391E67-56CE-F1FF-E9B4-719C799401A1}"/>
              </a:ext>
            </a:extLst>
          </p:cNvPr>
          <p:cNvSpPr txBox="1"/>
          <p:nvPr/>
        </p:nvSpPr>
        <p:spPr>
          <a:xfrm>
            <a:off x="680224" y="2514647"/>
            <a:ext cx="4081346" cy="256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Micro-credentials</a:t>
            </a:r>
          </a:p>
          <a:p>
            <a:pPr algn="l" rtl="0"/>
            <a:r>
              <a:rPr lang="en-US" sz="2800" dirty="0"/>
              <a:t>Workshop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1200" dirty="0"/>
              <a:t>Graz, 8. 11. 2022</a:t>
            </a:r>
          </a:p>
          <a:p>
            <a:pPr algn="l" rtl="0"/>
            <a:endParaRPr lang="en-US" sz="1200" dirty="0"/>
          </a:p>
          <a:p>
            <a:pPr algn="l" rtl="0"/>
            <a:r>
              <a:rPr lang="en-US" sz="1200" dirty="0"/>
              <a:t>DI Hagen H. Hochrinner </a:t>
            </a:r>
          </a:p>
          <a:p>
            <a:pPr algn="l" rtl="0"/>
            <a:r>
              <a:rPr lang="en-US" sz="1200" dirty="0"/>
              <a:t>Mag. Maja Dragan</a:t>
            </a:r>
            <a:endParaRPr lang="de-AT" sz="1200" dirty="0"/>
          </a:p>
          <a:p>
            <a:pPr marL="608965" marR="521970" algn="ctr">
              <a:spcBef>
                <a:spcPts val="140"/>
              </a:spcBef>
              <a:spcAft>
                <a:spcPts val="0"/>
              </a:spcAft>
            </a:pPr>
            <a:endParaRPr lang="de-AT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33BE77-AAD0-3DBA-BF19-4486A516E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183" y="1449658"/>
            <a:ext cx="5355350" cy="371304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CF9D77-E47A-92A1-9380-372CFD50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AE2790-8F0C-5F63-8B25-AC85DC6E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</a:t>
            </a:fld>
            <a:endParaRPr lang="ca-E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D34D760-7A2F-21A8-242D-826E50E5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681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68125-AED4-9607-1206-0C446C4D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Institutions’ Questionnaire </a:t>
            </a:r>
            <a:endParaRPr lang="de-AT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38AD5-96A1-6298-733B-5048A80A6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Source: 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MicroCredX</a:t>
            </a: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Project (exchange of 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MicroCredentials</a:t>
            </a: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fontAlgn="auto">
              <a:lnSpc>
                <a:spcPct val="105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overall objective of this survey was and is to create micro-credentialing strategies that marry with our institutional objectives, specifically by assisting the management to: </a:t>
            </a:r>
            <a:endParaRPr lang="de-A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 how micro-credentials can contribute to the institutional objectives;</a:t>
            </a:r>
            <a:endParaRPr lang="de-AT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out the priorities institutions need to consider when developing a MC strategy;</a:t>
            </a:r>
            <a:endParaRPr lang="de-AT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micro-credentialing implementation framework.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82B1BE-065A-CCAD-8117-4CFE54FE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7C2CD9-575B-F109-91EE-D2CF83AF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9B8843-A4A8-C0A5-0185-CC0E18ED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33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4720D-4E95-C231-0667-34294274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877889"/>
          </a:xfrm>
        </p:spPr>
        <p:txBody>
          <a:bodyPr>
            <a:normAutofit/>
          </a:bodyPr>
          <a:lstStyle/>
          <a:p>
            <a:r>
              <a:rPr lang="de-AT" sz="2800" dirty="0"/>
              <a:t>Micro-</a:t>
            </a:r>
            <a:r>
              <a:rPr lang="de-AT" sz="2800" dirty="0" err="1"/>
              <a:t>Credential</a:t>
            </a:r>
            <a:r>
              <a:rPr lang="de-AT" sz="2800" dirty="0"/>
              <a:t> Status - </a:t>
            </a:r>
            <a:r>
              <a:rPr lang="en-US" sz="2000" dirty="0"/>
              <a:t>In this section we want to collect some general information about the status of micro-credentials in your institution</a:t>
            </a:r>
            <a:r>
              <a:rPr lang="de-AT" sz="2000" dirty="0"/>
              <a:t> </a:t>
            </a:r>
            <a:endParaRPr lang="de-AT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6DFA0-571D-30E0-9ABA-4F80611E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7300"/>
            <a:ext cx="10837332" cy="478406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To your knowledge, are micro-credentials already offered or being developed in your institution?</a:t>
            </a:r>
          </a:p>
          <a:p>
            <a:r>
              <a:rPr lang="en-US" sz="2400" dirty="0">
                <a:solidFill>
                  <a:schemeClr val="bg1"/>
                </a:solidFill>
              </a:rPr>
              <a:t>2. Does your current institutional legislation and governance allow for the provision of micro-credentials?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To your knowledge, is a micro-credentials strategy in development in your institution?</a:t>
            </a:r>
          </a:p>
          <a:p>
            <a:r>
              <a:rPr lang="en-US" sz="2400" dirty="0">
                <a:solidFill>
                  <a:schemeClr val="bg1"/>
                </a:solidFill>
              </a:rPr>
              <a:t>4. Development of Micro-Credentialing at our institution.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5. Please identify the TOP THREE – benefits– you see in the uptake and acceptance of micro-credentials at your institution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D560E-8518-A190-8D71-93046907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6D63FE-7137-CF8D-E8CB-2403F70B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18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4720D-4E95-C231-0667-34294274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877889"/>
          </a:xfrm>
        </p:spPr>
        <p:txBody>
          <a:bodyPr>
            <a:normAutofit/>
          </a:bodyPr>
          <a:lstStyle/>
          <a:p>
            <a:r>
              <a:rPr lang="de-AT" sz="2800" dirty="0"/>
              <a:t>Micro-</a:t>
            </a:r>
            <a:r>
              <a:rPr lang="de-AT" sz="2800" dirty="0" err="1"/>
              <a:t>Credential</a:t>
            </a:r>
            <a:r>
              <a:rPr lang="de-AT" sz="2800" dirty="0"/>
              <a:t> Status - </a:t>
            </a:r>
            <a:r>
              <a:rPr lang="en-US" sz="2000" dirty="0"/>
              <a:t>In this section we want to collect some general information about the status of micro-credentials in your institution</a:t>
            </a:r>
            <a:r>
              <a:rPr lang="de-AT" sz="2000" dirty="0"/>
              <a:t> </a:t>
            </a:r>
            <a:endParaRPr lang="de-AT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6DFA0-571D-30E0-9ABA-4F80611E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7300"/>
            <a:ext cx="10837332" cy="478406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6. In your professional practice, do you need to consider policy development in the area of micro-credentials?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7. If you have a national policy on the </a:t>
            </a:r>
            <a:r>
              <a:rPr lang="en-US" sz="2400" dirty="0" err="1">
                <a:solidFill>
                  <a:schemeClr val="bg1"/>
                </a:solidFill>
              </a:rPr>
              <a:t>digitalisation</a:t>
            </a:r>
            <a:r>
              <a:rPr lang="en-US" sz="2400" dirty="0">
                <a:solidFill>
                  <a:schemeClr val="bg1"/>
                </a:solidFill>
              </a:rPr>
              <a:t> of credentials, are micro-credentials part of it</a:t>
            </a:r>
          </a:p>
          <a:p>
            <a:r>
              <a:rPr lang="en-US" sz="2400" dirty="0">
                <a:solidFill>
                  <a:schemeClr val="bg1"/>
                </a:solidFill>
              </a:rPr>
              <a:t>8. Please rate what you think are the biggest challenges when applying Bologna tools to micro-credentials at your institution.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9. Please rate the level of agreement  with the following features of EU and national-level policy development for the provision of micro-credentials at your institution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D560E-8518-A190-8D71-93046907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6D63FE-7137-CF8D-E8CB-2403F70B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480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89BA2-E0B4-EA47-5FFF-E42CD70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2691" cy="819150"/>
          </a:xfrm>
        </p:spPr>
        <p:txBody>
          <a:bodyPr>
            <a:normAutofit/>
          </a:bodyPr>
          <a:lstStyle/>
          <a:p>
            <a:r>
              <a:rPr lang="de-AT" sz="2000" dirty="0"/>
              <a:t>Micro-</a:t>
            </a:r>
            <a:r>
              <a:rPr lang="de-AT" sz="2000" dirty="0" err="1"/>
              <a:t>Credential</a:t>
            </a:r>
            <a:r>
              <a:rPr lang="de-AT" sz="2000" dirty="0"/>
              <a:t> </a:t>
            </a:r>
            <a:r>
              <a:rPr lang="de-AT" sz="2000" dirty="0" err="1"/>
              <a:t>Opportunities</a:t>
            </a:r>
            <a:r>
              <a:rPr lang="de-AT" sz="2000" dirty="0"/>
              <a:t> - </a:t>
            </a:r>
            <a:r>
              <a:rPr lang="en-US" sz="2000" dirty="0"/>
              <a:t>In this section we want to collect some information about micro-credentials opportunities and impact at your institution, the learners and the world of work</a:t>
            </a:r>
            <a:endParaRPr lang="de-AT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1E15A3-FBF5-CF26-0D8A-81E7E210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3525"/>
            <a:ext cx="10600266" cy="450783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10. Please rate your level of agreement with the purpose of providing a micro-credential offering at your institution.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11. Please rate your current attitude towards micro-credentials.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12. Please rate your level of agreement with the following opportunities and impacts of micro-credentials for Institutions / Learners / Industry partners.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02D57-ED3A-3884-CD70-4619B6CD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99DAB-052A-4495-C652-23F436D9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876816-AB5F-A1C6-FFE5-A017304C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73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F6EA4-D65E-986D-FF26-6CF3B2E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95491" cy="1320800"/>
          </a:xfrm>
        </p:spPr>
        <p:txBody>
          <a:bodyPr>
            <a:noAutofit/>
          </a:bodyPr>
          <a:lstStyle/>
          <a:p>
            <a:r>
              <a:rPr lang="de-AT" sz="2400" dirty="0"/>
              <a:t>Micro-</a:t>
            </a:r>
            <a:r>
              <a:rPr lang="de-AT" sz="2400" dirty="0" err="1"/>
              <a:t>Credential</a:t>
            </a:r>
            <a:r>
              <a:rPr lang="de-AT" sz="2400" dirty="0"/>
              <a:t> Challenges - </a:t>
            </a:r>
            <a:r>
              <a:rPr lang="en-US" sz="2400" dirty="0"/>
              <a:t>In this section we want to collect information about challenges and barriers to developing micro-credentials and ensuring recognition within our institutions’ partnership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65C333-4DD8-3F4B-5022-6C071FBF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495490" cy="3880773"/>
          </a:xfrm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</a:rPr>
              <a:t>18. </a:t>
            </a:r>
            <a:r>
              <a:rPr lang="en-US" sz="2400" dirty="0">
                <a:solidFill>
                  <a:schemeClr val="bg1"/>
                </a:solidFill>
              </a:rPr>
              <a:t>Your perspective on the Micro-Credentials’ Challenges.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19. Your perspective on Micro-Credentials’ Lacks to be solved.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D84585-A578-924B-6931-AC2BDC8E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38EADC-29CD-48CE-B596-E21D07B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06C60-7E11-DFA5-8AD1-20ADFC74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422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5949B-22EF-28D7-001F-000AA99D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52616" cy="1320800"/>
          </a:xfrm>
        </p:spPr>
        <p:txBody>
          <a:bodyPr/>
          <a:lstStyle/>
          <a:p>
            <a:r>
              <a:rPr lang="en-US" dirty="0"/>
              <a:t>General Final Comments – Your personal view on Micro-Credentials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CFEF8-035A-21BA-9C80-83AE794B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352616" cy="388077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20. Please rate your agreement on whether Micro-Credentials (with ECTS (1 plus x)) should be provided by networked institutions on a common platform.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21. Use the space below to comment on what you see as most beneficial when implementing Micro-Credentials in your current study </a:t>
            </a:r>
            <a:r>
              <a:rPr lang="en-US" sz="2400" dirty="0" err="1">
                <a:solidFill>
                  <a:schemeClr val="bg1"/>
                </a:solidFill>
              </a:rPr>
              <a:t>programme</a:t>
            </a:r>
            <a:r>
              <a:rPr lang="en-US" sz="2400" dirty="0">
                <a:solidFill>
                  <a:schemeClr val="bg1"/>
                </a:solidFill>
              </a:rPr>
              <a:t> (or at your institution).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7BBBE4-58D3-8044-F1AB-7A225C67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2022-11-08</a:t>
            </a:r>
            <a:endParaRPr lang="ca-E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DD484F-6451-2566-D4B0-9148969F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36F441-2834-C97C-0D8C-DD455E62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69882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CE2C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536</Words>
  <Application>Microsoft Office PowerPoint</Application>
  <PresentationFormat>Breitbild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Wingdings 3</vt:lpstr>
      <vt:lpstr>Facet</vt:lpstr>
      <vt:lpstr>Project acronym: MICROGUIDE Project full title: DEVELOPING GUIDELINES FOR THE IMPLEMENTATION OF MICRO-CREDENTIALS IN HIGHER EDUCATION  Project No. 2021-1-ProjectRS01-KA220-HED-000027585 Funding Scheme: Erasmus+</vt:lpstr>
      <vt:lpstr>Institutions’ Questionnaire </vt:lpstr>
      <vt:lpstr>Micro-Credential Status - In this section we want to collect some general information about the status of micro-credentials in your institution </vt:lpstr>
      <vt:lpstr>Micro-Credential Status - In this section we want to collect some general information about the status of micro-credentials in your institution </vt:lpstr>
      <vt:lpstr>Micro-Credential Opportunities - In this section we want to collect some information about micro-credentials opportunities and impact at your institution, the learners and the world of work</vt:lpstr>
      <vt:lpstr>Micro-Credential Challenges - In this section we want to collect information about challenges and barriers to developing micro-credentials and ensuring recognition within our institutions’ partnership</vt:lpstr>
      <vt:lpstr>General Final Comments – Your personal view on Micro-Credentials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Strelnicova Anastasia</dc:creator>
  <cp:lastModifiedBy>Dragan Maja</cp:lastModifiedBy>
  <cp:revision>101</cp:revision>
  <dcterms:created xsi:type="dcterms:W3CDTF">2021-04-14T08:15:31Z</dcterms:created>
  <dcterms:modified xsi:type="dcterms:W3CDTF">2022-11-08T08:51:49Z</dcterms:modified>
</cp:coreProperties>
</file>