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14"/>
  </p:notesMasterIdLst>
  <p:sldIdLst>
    <p:sldId id="256" r:id="rId2"/>
    <p:sldId id="347" r:id="rId3"/>
    <p:sldId id="348" r:id="rId4"/>
    <p:sldId id="349" r:id="rId5"/>
    <p:sldId id="341" r:id="rId6"/>
    <p:sldId id="342" r:id="rId7"/>
    <p:sldId id="346" r:id="rId8"/>
    <p:sldId id="350" r:id="rId9"/>
    <p:sldId id="353" r:id="rId10"/>
    <p:sldId id="352" r:id="rId11"/>
    <p:sldId id="354" r:id="rId12"/>
    <p:sldId id="34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38" autoAdjust="0"/>
    <p:restoredTop sz="95388" autoAdjust="0"/>
  </p:normalViewPr>
  <p:slideViewPr>
    <p:cSldViewPr snapToGrid="0">
      <p:cViewPr varScale="1">
        <p:scale>
          <a:sx n="85" d="100"/>
          <a:sy n="85" d="100"/>
        </p:scale>
        <p:origin x="830" y="48"/>
      </p:cViewPr>
      <p:guideLst/>
    </p:cSldViewPr>
  </p:slideViewPr>
  <p:outlineViewPr>
    <p:cViewPr>
      <p:scale>
        <a:sx n="33" d="100"/>
        <a:sy n="33" d="100"/>
      </p:scale>
      <p:origin x="0" y="-438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EB5181-5E59-412A-A5B2-FEC1F201CCE8}" type="datetimeFigureOut">
              <a:rPr lang="en-US" smtClean="0"/>
              <a:t>7/20/2022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446EF2-333B-4906-B381-0A67BC0552F3}" type="slidenum">
              <a:rPr lang="en-US" smtClean="0"/>
              <a:t>‹#›</a:t>
            </a:fld>
            <a:endParaRPr lang="en-US" dirty="0"/>
          </a:p>
        </p:txBody>
      </p:sp>
    </p:spTree>
    <p:extLst>
      <p:ext uri="{BB962C8B-B14F-4D97-AF65-F5344CB8AC3E}">
        <p14:creationId xmlns:p14="http://schemas.microsoft.com/office/powerpoint/2010/main" val="2753923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rvi">
    <p:spTree>
      <p:nvGrpSpPr>
        <p:cNvPr id="1" name=""/>
        <p:cNvGrpSpPr/>
        <p:nvPr/>
      </p:nvGrpSpPr>
      <p:grpSpPr>
        <a:xfrm>
          <a:off x="0" y="0"/>
          <a:ext cx="0" cy="0"/>
          <a:chOff x="0" y="0"/>
          <a:chExt cx="0" cy="0"/>
        </a:xfrm>
      </p:grpSpPr>
      <p:sp>
        <p:nvSpPr>
          <p:cNvPr id="2" name="Título 1"/>
          <p:cNvSpPr>
            <a:spLocks noGrp="1"/>
          </p:cNvSpPr>
          <p:nvPr>
            <p:ph type="ctrTitle" hasCustomPrompt="1"/>
          </p:nvPr>
        </p:nvSpPr>
        <p:spPr>
          <a:xfrm>
            <a:off x="1012372" y="2092041"/>
            <a:ext cx="10167257" cy="2117585"/>
          </a:xfrm>
        </p:spPr>
        <p:txBody>
          <a:bodyPr anchor="b">
            <a:normAutofit/>
          </a:bodyPr>
          <a:lstStyle>
            <a:lvl1pPr algn="ctr">
              <a:defRPr sz="4800"/>
            </a:lvl1pPr>
          </a:lstStyle>
          <a:p>
            <a:r>
              <a:rPr lang="en-GB" noProof="0" dirty="0"/>
              <a:t>TITLE</a:t>
            </a:r>
          </a:p>
        </p:txBody>
      </p:sp>
      <p:sp>
        <p:nvSpPr>
          <p:cNvPr id="3" name="Subtítulo 2"/>
          <p:cNvSpPr>
            <a:spLocks noGrp="1"/>
          </p:cNvSpPr>
          <p:nvPr>
            <p:ph type="subTitle" idx="1" hasCustomPrompt="1"/>
          </p:nvPr>
        </p:nvSpPr>
        <p:spPr>
          <a:xfrm>
            <a:off x="1012372" y="4301702"/>
            <a:ext cx="10167257" cy="1655762"/>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Person</a:t>
            </a:r>
          </a:p>
        </p:txBody>
      </p:sp>
      <p:pic>
        <p:nvPicPr>
          <p:cNvPr id="5" name="Picture 4">
            <a:extLst>
              <a:ext uri="{FF2B5EF4-FFF2-40B4-BE49-F238E27FC236}">
                <a16:creationId xmlns:a16="http://schemas.microsoft.com/office/drawing/2014/main" id="{3785F2F0-C1EB-CC7B-A7DD-C1CAA1ECAB9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57" y="86998"/>
            <a:ext cx="3755571" cy="785021"/>
          </a:xfrm>
          <a:prstGeom prst="rect">
            <a:avLst/>
          </a:prstGeom>
        </p:spPr>
      </p:pic>
      <p:sp>
        <p:nvSpPr>
          <p:cNvPr id="6" name="TextBox 5">
            <a:extLst>
              <a:ext uri="{FF2B5EF4-FFF2-40B4-BE49-F238E27FC236}">
                <a16:creationId xmlns:a16="http://schemas.microsoft.com/office/drawing/2014/main" id="{BA3966BA-96F9-BAA1-15D8-87A685FECCEA}"/>
              </a:ext>
            </a:extLst>
          </p:cNvPr>
          <p:cNvSpPr txBox="1"/>
          <p:nvPr userDrawn="1"/>
        </p:nvSpPr>
        <p:spPr>
          <a:xfrm>
            <a:off x="108857" y="891068"/>
            <a:ext cx="6460177" cy="1015663"/>
          </a:xfrm>
          <a:prstGeom prst="rect">
            <a:avLst/>
          </a:prstGeom>
          <a:noFill/>
        </p:spPr>
        <p:txBody>
          <a:bodyPr wrap="square" rtlCol="0">
            <a:spAutoFit/>
          </a:bodyPr>
          <a:lstStyle/>
          <a:p>
            <a:r>
              <a:rPr lang="en-GB" sz="1200" b="0" noProof="0" dirty="0"/>
              <a:t>Project acronym: MICROGUIDE</a:t>
            </a:r>
          </a:p>
          <a:p>
            <a:pPr marL="0" marR="0" lvl="0" indent="0" algn="l" defTabSz="914400" rtl="0" eaLnBrk="1" fontAlgn="auto" latinLnBrk="0" hangingPunct="1">
              <a:lnSpc>
                <a:spcPct val="100000"/>
              </a:lnSpc>
              <a:spcBef>
                <a:spcPts val="0"/>
              </a:spcBef>
              <a:spcAft>
                <a:spcPts val="0"/>
              </a:spcAft>
              <a:buClrTx/>
              <a:buSzTx/>
              <a:buFontTx/>
              <a:buNone/>
              <a:tabLst/>
              <a:defRPr/>
            </a:pPr>
            <a:r>
              <a:rPr lang="ca-ES" sz="1200" b="0" kern="1200" dirty="0">
                <a:solidFill>
                  <a:schemeClr val="tx1"/>
                </a:solidFill>
                <a:latin typeface="+mn-lt"/>
                <a:ea typeface="+mn-ea"/>
                <a:cs typeface="+mn-cs"/>
              </a:rPr>
              <a:t>Project full title: </a:t>
            </a:r>
            <a:r>
              <a:rPr lang="en-US" sz="1200" b="0" kern="1200" dirty="0">
                <a:solidFill>
                  <a:schemeClr val="tx1"/>
                </a:solidFill>
                <a:latin typeface="+mn-lt"/>
                <a:ea typeface="+mn-ea"/>
                <a:cs typeface="+mn-cs"/>
              </a:rPr>
              <a:t>DEVELOPING GUIDELINES FOR THE IMPLEMENTATION OF MICRO-CREDENTIALS IN HIGHER EDUCATION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Project No. 2021-1-RS01-KA220-HED-000027585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Funding Scheme: Erasmus+</a:t>
            </a:r>
          </a:p>
        </p:txBody>
      </p:sp>
    </p:spTree>
    <p:extLst>
      <p:ext uri="{BB962C8B-B14F-4D97-AF65-F5344CB8AC3E}">
        <p14:creationId xmlns:p14="http://schemas.microsoft.com/office/powerpoint/2010/main" val="2471156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Drugi">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lvl1pPr algn="ctr">
              <a:defRPr/>
            </a:lvl1pPr>
          </a:lstStyle>
          <a:p>
            <a:r>
              <a:rPr lang="en-GB" noProof="0" dirty="0"/>
              <a:t>TITLE</a:t>
            </a:r>
          </a:p>
        </p:txBody>
      </p:sp>
      <p:sp>
        <p:nvSpPr>
          <p:cNvPr id="3" name="Marcador de contenido 2"/>
          <p:cNvSpPr>
            <a:spLocks noGrp="1"/>
          </p:cNvSpPr>
          <p:nvPr>
            <p:ph idx="1" hasCustomPrompt="1"/>
          </p:nvPr>
        </p:nvSpPr>
        <p:spPr/>
        <p:txBody>
          <a:bodyPr/>
          <a:lstStyle>
            <a:lvl1pPr>
              <a:defRPr/>
            </a:lvl1pPr>
            <a:lvl2pPr>
              <a:defRPr/>
            </a:lvl2pPr>
            <a:lvl3pPr>
              <a:defRPr/>
            </a:lvl3pPr>
            <a:lvl4pPr>
              <a:defRPr/>
            </a:lvl4pPr>
            <a:lvl5pPr>
              <a:defRPr/>
            </a:lvl5pPr>
          </a:lstStyle>
          <a:p>
            <a:pPr lvl="0"/>
            <a:r>
              <a:rPr lang="es-ES" dirty="0" err="1"/>
              <a:t>Fir</a:t>
            </a:r>
            <a:r>
              <a:rPr lang="en-GB" noProof="0" dirty="0" err="1"/>
              <a:t>st</a:t>
            </a:r>
            <a:r>
              <a:rPr lang="en-GB" noProof="0" dirty="0"/>
              <a:t> level</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4" name="Marcador de fecha 3"/>
          <p:cNvSpPr>
            <a:spLocks noGrp="1"/>
          </p:cNvSpPr>
          <p:nvPr>
            <p:ph type="dt" sz="half" idx="10"/>
          </p:nvPr>
        </p:nvSpPr>
        <p:spPr/>
        <p:txBody>
          <a:bodyPr/>
          <a:lstStyle/>
          <a:p>
            <a:fld id="{2717B933-89DB-4521-8A03-812A5028B13C}" type="datetime1">
              <a:rPr lang="ca-ES" smtClean="0"/>
              <a:t>20/7/2022</a:t>
            </a:fld>
            <a:endParaRPr lang="ca-ES"/>
          </a:p>
        </p:txBody>
      </p:sp>
      <p:sp>
        <p:nvSpPr>
          <p:cNvPr id="5" name="Marcador de pie de página 4"/>
          <p:cNvSpPr>
            <a:spLocks noGrp="1"/>
          </p:cNvSpPr>
          <p:nvPr>
            <p:ph type="ftr" sz="quarter" idx="11"/>
          </p:nvPr>
        </p:nvSpPr>
        <p:spPr/>
        <p:txBody>
          <a:bodyPr/>
          <a:lstStyle/>
          <a:p>
            <a:endParaRPr lang="ca-ES"/>
          </a:p>
        </p:txBody>
      </p:sp>
      <p:sp>
        <p:nvSpPr>
          <p:cNvPr id="6" name="Marcador de número de diapositiva 5"/>
          <p:cNvSpPr>
            <a:spLocks noGrp="1"/>
          </p:cNvSpPr>
          <p:nvPr>
            <p:ph type="sldNum" sz="quarter" idx="12"/>
          </p:nvPr>
        </p:nvSpPr>
        <p:spPr/>
        <p:txBody>
          <a:bodyPr/>
          <a:lstStyle/>
          <a:p>
            <a:fld id="{AC0BF81E-BCD6-4C3F-AAD2-3DA02DA55E41}" type="slidenum">
              <a:rPr lang="ca-ES" smtClean="0"/>
              <a:t>‹#›</a:t>
            </a:fld>
            <a:endParaRPr lang="ca-ES"/>
          </a:p>
        </p:txBody>
      </p:sp>
    </p:spTree>
    <p:extLst>
      <p:ext uri="{BB962C8B-B14F-4D97-AF65-F5344CB8AC3E}">
        <p14:creationId xmlns:p14="http://schemas.microsoft.com/office/powerpoint/2010/main" val="66869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reći">
    <p:spTree>
      <p:nvGrpSpPr>
        <p:cNvPr id="1" name=""/>
        <p:cNvGrpSpPr/>
        <p:nvPr/>
      </p:nvGrpSpPr>
      <p:grpSpPr>
        <a:xfrm>
          <a:off x="0" y="0"/>
          <a:ext cx="0" cy="0"/>
          <a:chOff x="0" y="0"/>
          <a:chExt cx="0" cy="0"/>
        </a:xfrm>
      </p:grpSpPr>
      <p:sp>
        <p:nvSpPr>
          <p:cNvPr id="3" name="Marcador de contenido 2"/>
          <p:cNvSpPr>
            <a:spLocks noGrp="1"/>
          </p:cNvSpPr>
          <p:nvPr>
            <p:ph idx="1" hasCustomPrompt="1"/>
          </p:nvPr>
        </p:nvSpPr>
        <p:spPr>
          <a:xfrm>
            <a:off x="838200" y="439947"/>
            <a:ext cx="10515600" cy="5526694"/>
          </a:xfrm>
        </p:spPr>
        <p:txBody>
          <a:bodyPr/>
          <a:lstStyle>
            <a:lvl1pPr>
              <a:defRPr/>
            </a:lvl1pPr>
            <a:lvl2pPr>
              <a:defRPr/>
            </a:lvl2pPr>
            <a:lvl3pPr>
              <a:defRPr/>
            </a:lvl3pPr>
            <a:lvl4pPr>
              <a:defRPr/>
            </a:lvl4pPr>
            <a:lvl5pPr>
              <a:defRPr/>
            </a:lvl5pPr>
          </a:lstStyle>
          <a:p>
            <a:pPr lvl="0"/>
            <a:r>
              <a:rPr lang="en-GB" noProof="0" dirty="0"/>
              <a:t>First level</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4" name="Marcador de fecha 3"/>
          <p:cNvSpPr>
            <a:spLocks noGrp="1"/>
          </p:cNvSpPr>
          <p:nvPr>
            <p:ph type="dt" sz="half" idx="10"/>
          </p:nvPr>
        </p:nvSpPr>
        <p:spPr/>
        <p:txBody>
          <a:bodyPr/>
          <a:lstStyle/>
          <a:p>
            <a:fld id="{2717B933-89DB-4521-8A03-812A5028B13C}" type="datetime1">
              <a:rPr lang="ca-ES" smtClean="0"/>
              <a:t>20/7/2022</a:t>
            </a:fld>
            <a:endParaRPr lang="ca-ES"/>
          </a:p>
        </p:txBody>
      </p:sp>
      <p:sp>
        <p:nvSpPr>
          <p:cNvPr id="5" name="Marcador de pie de página 4"/>
          <p:cNvSpPr>
            <a:spLocks noGrp="1"/>
          </p:cNvSpPr>
          <p:nvPr>
            <p:ph type="ftr" sz="quarter" idx="11"/>
          </p:nvPr>
        </p:nvSpPr>
        <p:spPr/>
        <p:txBody>
          <a:bodyPr/>
          <a:lstStyle/>
          <a:p>
            <a:endParaRPr lang="ca-ES"/>
          </a:p>
        </p:txBody>
      </p:sp>
      <p:sp>
        <p:nvSpPr>
          <p:cNvPr id="6" name="Marcador de número de diapositiva 5"/>
          <p:cNvSpPr>
            <a:spLocks noGrp="1"/>
          </p:cNvSpPr>
          <p:nvPr>
            <p:ph type="sldNum" sz="quarter" idx="12"/>
          </p:nvPr>
        </p:nvSpPr>
        <p:spPr/>
        <p:txBody>
          <a:bodyPr/>
          <a:lstStyle/>
          <a:p>
            <a:fld id="{AC0BF81E-BCD6-4C3F-AAD2-3DA02DA55E41}" type="slidenum">
              <a:rPr lang="ca-ES" smtClean="0"/>
              <a:t>‹#›</a:t>
            </a:fld>
            <a:endParaRPr lang="ca-ES"/>
          </a:p>
        </p:txBody>
      </p:sp>
    </p:spTree>
    <p:extLst>
      <p:ext uri="{BB962C8B-B14F-4D97-AF65-F5344CB8AC3E}">
        <p14:creationId xmlns:p14="http://schemas.microsoft.com/office/powerpoint/2010/main" val="70533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Prazan">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4895BC11-FB4A-4C73-A3CF-D8C418C57C0B}" type="datetime1">
              <a:rPr lang="ca-ES" smtClean="0"/>
              <a:t>20/7/2022</a:t>
            </a:fld>
            <a:endParaRPr lang="ca-ES"/>
          </a:p>
        </p:txBody>
      </p:sp>
      <p:sp>
        <p:nvSpPr>
          <p:cNvPr id="3" name="Marcador de pie de página 2"/>
          <p:cNvSpPr>
            <a:spLocks noGrp="1"/>
          </p:cNvSpPr>
          <p:nvPr>
            <p:ph type="ftr" sz="quarter" idx="11"/>
          </p:nvPr>
        </p:nvSpPr>
        <p:spPr/>
        <p:txBody>
          <a:bodyPr/>
          <a:lstStyle/>
          <a:p>
            <a:endParaRPr lang="ca-ES"/>
          </a:p>
        </p:txBody>
      </p:sp>
      <p:sp>
        <p:nvSpPr>
          <p:cNvPr id="4" name="Marcador de número de diapositiva 3"/>
          <p:cNvSpPr>
            <a:spLocks noGrp="1"/>
          </p:cNvSpPr>
          <p:nvPr>
            <p:ph type="sldNum" sz="quarter" idx="12"/>
          </p:nvPr>
        </p:nvSpPr>
        <p:spPr/>
        <p:txBody>
          <a:bodyPr/>
          <a:lstStyle/>
          <a:p>
            <a:fld id="{AC0BF81E-BCD6-4C3F-AAD2-3DA02DA55E41}" type="slidenum">
              <a:rPr lang="ca-ES" smtClean="0"/>
              <a:t>‹#›</a:t>
            </a:fld>
            <a:endParaRPr lang="ca-ES"/>
          </a:p>
        </p:txBody>
      </p:sp>
    </p:spTree>
    <p:extLst>
      <p:ext uri="{BB962C8B-B14F-4D97-AF65-F5344CB8AC3E}">
        <p14:creationId xmlns:p14="http://schemas.microsoft.com/office/powerpoint/2010/main" val="4039647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g"/><Relationship Id="rId5" Type="http://schemas.openxmlformats.org/officeDocument/2006/relationships/theme" Target="../theme/theme1.xml"/><Relationship Id="rId10" Type="http://schemas.openxmlformats.org/officeDocument/2006/relationships/image" Target="../media/image5.png"/><Relationship Id="rId4" Type="http://schemas.openxmlformats.org/officeDocument/2006/relationships/slideLayout" Target="../slideLayouts/slideLayout4.xml"/><Relationship Id="rId9" Type="http://schemas.openxmlformats.org/officeDocument/2006/relationships/image" Target="../media/image4.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dirty="0"/>
              <a:t>TITLE</a:t>
            </a:r>
            <a:endParaRPr lang="ca-ES" dirty="0"/>
          </a:p>
        </p:txBody>
      </p:sp>
      <p:sp>
        <p:nvSpPr>
          <p:cNvPr id="3" name="Marcador de texto 2"/>
          <p:cNvSpPr>
            <a:spLocks noGrp="1"/>
          </p:cNvSpPr>
          <p:nvPr>
            <p:ph type="body" idx="1"/>
          </p:nvPr>
        </p:nvSpPr>
        <p:spPr>
          <a:xfrm>
            <a:off x="838200" y="1825625"/>
            <a:ext cx="10515600" cy="4141016"/>
          </a:xfrm>
          <a:prstGeom prst="rect">
            <a:avLst/>
          </a:prstGeom>
        </p:spPr>
        <p:txBody>
          <a:bodyPr vert="horz" lIns="91440" tIns="45720" rIns="91440" bIns="45720" rtlCol="0">
            <a:normAutofit/>
          </a:bodyPr>
          <a:lstStyle/>
          <a:p>
            <a:pPr lvl="0"/>
            <a:r>
              <a:rPr lang="es-ES" dirty="0" err="1"/>
              <a:t>First</a:t>
            </a:r>
            <a:r>
              <a:rPr lang="es-ES" dirty="0"/>
              <a:t> </a:t>
            </a:r>
            <a:r>
              <a:rPr lang="es-ES" dirty="0" err="1"/>
              <a:t>level</a:t>
            </a:r>
            <a:endParaRPr lang="es-ES" dirty="0"/>
          </a:p>
          <a:p>
            <a:pPr lvl="1"/>
            <a:r>
              <a:rPr lang="es-ES" dirty="0" err="1"/>
              <a:t>Second</a:t>
            </a:r>
            <a:r>
              <a:rPr lang="es-ES" dirty="0"/>
              <a:t> </a:t>
            </a:r>
            <a:r>
              <a:rPr lang="es-ES" dirty="0" err="1"/>
              <a:t>level</a:t>
            </a:r>
            <a:endParaRPr lang="es-ES" dirty="0"/>
          </a:p>
          <a:p>
            <a:pPr lvl="2"/>
            <a:r>
              <a:rPr lang="es-ES" dirty="0" err="1"/>
              <a:t>Third</a:t>
            </a:r>
            <a:r>
              <a:rPr lang="es-ES" dirty="0"/>
              <a:t> </a:t>
            </a:r>
            <a:r>
              <a:rPr lang="es-ES" dirty="0" err="1"/>
              <a:t>level</a:t>
            </a:r>
            <a:endParaRPr lang="es-ES" dirty="0"/>
          </a:p>
          <a:p>
            <a:pPr lvl="3"/>
            <a:r>
              <a:rPr lang="es-ES" dirty="0" err="1"/>
              <a:t>Fourth</a:t>
            </a:r>
            <a:r>
              <a:rPr lang="es-ES" dirty="0"/>
              <a:t> </a:t>
            </a:r>
            <a:r>
              <a:rPr lang="es-ES" dirty="0" err="1"/>
              <a:t>level</a:t>
            </a:r>
            <a:endParaRPr lang="es-ES" dirty="0"/>
          </a:p>
          <a:p>
            <a:pPr lvl="4"/>
            <a:r>
              <a:rPr lang="es-ES" dirty="0" err="1"/>
              <a:t>Fifth</a:t>
            </a:r>
            <a:r>
              <a:rPr lang="es-ES" dirty="0"/>
              <a:t> </a:t>
            </a:r>
            <a:r>
              <a:rPr lang="es-ES" dirty="0" err="1"/>
              <a:t>level</a:t>
            </a:r>
            <a:endParaRPr lang="ca-ES" dirty="0"/>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DB9483-A2C9-4C20-BB60-DEEFB393F2B1}" type="datetime1">
              <a:rPr lang="ca-ES" smtClean="0"/>
              <a:t>20/7/2022</a:t>
            </a:fld>
            <a:endParaRPr lang="ca-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a-ES" dirty="0"/>
          </a:p>
        </p:txBody>
      </p:sp>
      <p:sp>
        <p:nvSpPr>
          <p:cNvPr id="6" name="Marcador de número de diapositiva 5"/>
          <p:cNvSpPr>
            <a:spLocks noGrp="1"/>
          </p:cNvSpPr>
          <p:nvPr>
            <p:ph type="sldNum" sz="quarter" idx="4"/>
          </p:nvPr>
        </p:nvSpPr>
        <p:spPr>
          <a:xfrm>
            <a:off x="906781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0BF81E-BCD6-4C3F-AAD2-3DA02DA55E41}" type="slidenum">
              <a:rPr lang="ca-ES" smtClean="0"/>
              <a:t>‹#›</a:t>
            </a:fld>
            <a:endParaRPr lang="ca-ES"/>
          </a:p>
        </p:txBody>
      </p:sp>
      <p:pic>
        <p:nvPicPr>
          <p:cNvPr id="9" name="Picture 8">
            <a:extLst>
              <a:ext uri="{FF2B5EF4-FFF2-40B4-BE49-F238E27FC236}">
                <a16:creationId xmlns:a16="http://schemas.microsoft.com/office/drawing/2014/main" id="{9C4A77A9-4063-5F26-E0BF-F96209A95AA1}"/>
              </a:ext>
            </a:extLst>
          </p:cNvPr>
          <p:cNvPicPr>
            <a:picLocks noChangeAspect="1"/>
          </p:cNvPicPr>
          <p:nvPr userDrawn="1"/>
        </p:nvPicPr>
        <p:blipFill rotWithShape="1">
          <a:blip r:embed="rId6">
            <a:extLst>
              <a:ext uri="{28A0092B-C50C-407E-A947-70E740481C1C}">
                <a14:useLocalDpi xmlns:a14="http://schemas.microsoft.com/office/drawing/2010/main" val="0"/>
              </a:ext>
            </a:extLst>
          </a:blip>
          <a:srcRect t="14000" b="13999"/>
          <a:stretch/>
        </p:blipFill>
        <p:spPr>
          <a:xfrm>
            <a:off x="7412525" y="6130797"/>
            <a:ext cx="1500000" cy="648000"/>
          </a:xfrm>
          <a:prstGeom prst="rect">
            <a:avLst/>
          </a:prstGeom>
        </p:spPr>
      </p:pic>
      <p:pic>
        <p:nvPicPr>
          <p:cNvPr id="11" name="Picture 10">
            <a:extLst>
              <a:ext uri="{FF2B5EF4-FFF2-40B4-BE49-F238E27FC236}">
                <a16:creationId xmlns:a16="http://schemas.microsoft.com/office/drawing/2014/main" id="{C8588B27-954E-1828-A904-68E5AEE6BF7B}"/>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5040745" y="6105007"/>
            <a:ext cx="2069860" cy="828821"/>
          </a:xfrm>
          <a:prstGeom prst="rect">
            <a:avLst/>
          </a:prstGeom>
        </p:spPr>
      </p:pic>
      <p:pic>
        <p:nvPicPr>
          <p:cNvPr id="13" name="Picture 12">
            <a:extLst>
              <a:ext uri="{FF2B5EF4-FFF2-40B4-BE49-F238E27FC236}">
                <a16:creationId xmlns:a16="http://schemas.microsoft.com/office/drawing/2014/main" id="{73DDD7A7-7C3B-F2B7-F21D-5614B6B74FD0}"/>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832088" y="6222875"/>
            <a:ext cx="1829753" cy="540000"/>
          </a:xfrm>
          <a:prstGeom prst="rect">
            <a:avLst/>
          </a:prstGeom>
        </p:spPr>
      </p:pic>
      <p:pic>
        <p:nvPicPr>
          <p:cNvPr id="15" name="Picture 14">
            <a:extLst>
              <a:ext uri="{FF2B5EF4-FFF2-40B4-BE49-F238E27FC236}">
                <a16:creationId xmlns:a16="http://schemas.microsoft.com/office/drawing/2014/main" id="{D86DF643-B66A-4566-B8B7-912BAEEF1296}"/>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3247118" y="5946738"/>
            <a:ext cx="1506595" cy="900000"/>
          </a:xfrm>
          <a:prstGeom prst="rect">
            <a:avLst/>
          </a:prstGeom>
        </p:spPr>
      </p:pic>
      <p:pic>
        <p:nvPicPr>
          <p:cNvPr id="10" name="Picture 9">
            <a:extLst>
              <a:ext uri="{FF2B5EF4-FFF2-40B4-BE49-F238E27FC236}">
                <a16:creationId xmlns:a16="http://schemas.microsoft.com/office/drawing/2014/main" id="{A689136E-8FF2-5CAF-4C47-BC979DA97222}"/>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9579972" y="6091904"/>
            <a:ext cx="1856746" cy="648000"/>
          </a:xfrm>
          <a:prstGeom prst="rect">
            <a:avLst/>
          </a:prstGeom>
        </p:spPr>
      </p:pic>
    </p:spTree>
    <p:extLst>
      <p:ext uri="{BB962C8B-B14F-4D97-AF65-F5344CB8AC3E}">
        <p14:creationId xmlns:p14="http://schemas.microsoft.com/office/powerpoint/2010/main" val="1997135632"/>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9" r:id="rId3"/>
    <p:sldLayoutId id="2147483658" r:id="rId4"/>
  </p:sldLayoutIdLst>
  <p:hf hdr="0" ftr="0" dt="0"/>
  <p:txStyles>
    <p:titleStyle>
      <a:lvl1pPr algn="ctr"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a-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bio.bg.ac.rs/" TargetMode="External"/><Relationship Id="rId2" Type="http://schemas.openxmlformats.org/officeDocument/2006/relationships/hyperlink" Target="mailto:sine@bio.bg.ac.rs"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A71D4-D58B-4092-8E55-AD253D2864B5}"/>
              </a:ext>
            </a:extLst>
          </p:cNvPr>
          <p:cNvSpPr>
            <a:spLocks noGrp="1"/>
          </p:cNvSpPr>
          <p:nvPr>
            <p:ph type="ctrTitle"/>
          </p:nvPr>
        </p:nvSpPr>
        <p:spPr/>
        <p:txBody>
          <a:bodyPr anchor="ctr">
            <a:normAutofit/>
          </a:bodyPr>
          <a:lstStyle/>
          <a:p>
            <a:r>
              <a:rPr lang="en-GB" noProof="0" dirty="0"/>
              <a:t>Kick-Off Meeting</a:t>
            </a:r>
            <a:br>
              <a:rPr lang="en-GB" sz="4000" noProof="0" dirty="0"/>
            </a:br>
            <a:r>
              <a:rPr lang="en-GB" sz="2800" noProof="0" dirty="0"/>
              <a:t>Belgrade, 11 – 12. July 2022</a:t>
            </a:r>
            <a:endParaRPr lang="en-GB" noProof="0" dirty="0"/>
          </a:p>
        </p:txBody>
      </p:sp>
      <p:sp>
        <p:nvSpPr>
          <p:cNvPr id="3" name="Subtitle 2">
            <a:extLst>
              <a:ext uri="{FF2B5EF4-FFF2-40B4-BE49-F238E27FC236}">
                <a16:creationId xmlns:a16="http://schemas.microsoft.com/office/drawing/2014/main" id="{CEB6BDBC-A6B1-4A0C-BF1C-0E2972C89CC7}"/>
              </a:ext>
            </a:extLst>
          </p:cNvPr>
          <p:cNvSpPr>
            <a:spLocks noGrp="1"/>
          </p:cNvSpPr>
          <p:nvPr>
            <p:ph type="subTitle" idx="1"/>
          </p:nvPr>
        </p:nvSpPr>
        <p:spPr/>
        <p:txBody>
          <a:bodyPr>
            <a:normAutofit/>
          </a:bodyPr>
          <a:lstStyle/>
          <a:p>
            <a:r>
              <a:rPr lang="en-GB" noProof="0" dirty="0"/>
              <a:t>Coordinator: Prof. Dr. Sinisa Djurasevic</a:t>
            </a:r>
          </a:p>
          <a:p>
            <a:r>
              <a:rPr lang="en-GB" noProof="0" dirty="0"/>
              <a:t>Institution: University of Belgrade</a:t>
            </a:r>
          </a:p>
        </p:txBody>
      </p:sp>
    </p:spTree>
    <p:extLst>
      <p:ext uri="{BB962C8B-B14F-4D97-AF65-F5344CB8AC3E}">
        <p14:creationId xmlns:p14="http://schemas.microsoft.com/office/powerpoint/2010/main" val="3736819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5CBE3C7-46A3-E264-E206-2698CF845E49}"/>
              </a:ext>
            </a:extLst>
          </p:cNvPr>
          <p:cNvSpPr>
            <a:spLocks noGrp="1"/>
          </p:cNvSpPr>
          <p:nvPr>
            <p:ph type="title"/>
          </p:nvPr>
        </p:nvSpPr>
        <p:spPr>
          <a:xfrm>
            <a:off x="556532" y="643467"/>
            <a:ext cx="11210925" cy="744836"/>
          </a:xfrm>
        </p:spPr>
        <p:txBody>
          <a:bodyPr vert="horz" lIns="91440" tIns="45720" rIns="91440" bIns="45720" rtlCol="0" anchor="ctr">
            <a:normAutofit/>
          </a:bodyPr>
          <a:lstStyle/>
          <a:p>
            <a:r>
              <a:rPr lang="en-GB" sz="3200" kern="1200" noProof="0" dirty="0">
                <a:solidFill>
                  <a:schemeClr val="bg1"/>
                </a:solidFill>
                <a:latin typeface="+mj-lt"/>
                <a:ea typeface="+mj-ea"/>
                <a:cs typeface="+mj-cs"/>
              </a:rPr>
              <a:t> Not to forget development of 3 micro-credentials</a:t>
            </a:r>
          </a:p>
        </p:txBody>
      </p:sp>
      <p:sp>
        <p:nvSpPr>
          <p:cNvPr id="4" name="Slide Number Placeholder 3">
            <a:extLst>
              <a:ext uri="{FF2B5EF4-FFF2-40B4-BE49-F238E27FC236}">
                <a16:creationId xmlns:a16="http://schemas.microsoft.com/office/drawing/2014/main" id="{05D4E064-78A7-3B6B-68A8-3E4935D9F26E}"/>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AC0BF81E-BCD6-4C3F-AAD2-3DA02DA55E41}" type="slidenum">
              <a:rPr lang="en-US" smtClean="0"/>
              <a:pPr>
                <a:spcAft>
                  <a:spcPts val="600"/>
                </a:spcAft>
              </a:pPr>
              <a:t>10</a:t>
            </a:fld>
            <a:endParaRPr lang="en-US"/>
          </a:p>
        </p:txBody>
      </p:sp>
      <p:sp>
        <p:nvSpPr>
          <p:cNvPr id="8" name="Content Placeholder 3">
            <a:extLst>
              <a:ext uri="{FF2B5EF4-FFF2-40B4-BE49-F238E27FC236}">
                <a16:creationId xmlns:a16="http://schemas.microsoft.com/office/drawing/2014/main" id="{90ACCA0B-944F-4B45-9FC6-BBC5EAD5A400}"/>
              </a:ext>
            </a:extLst>
          </p:cNvPr>
          <p:cNvSpPr>
            <a:spLocks noGrp="1"/>
          </p:cNvSpPr>
          <p:nvPr>
            <p:ph idx="1"/>
          </p:nvPr>
        </p:nvSpPr>
        <p:spPr>
          <a:xfrm>
            <a:off x="838200" y="1592542"/>
            <a:ext cx="10515600" cy="4109012"/>
          </a:xfrm>
        </p:spPr>
        <p:txBody>
          <a:bodyPr>
            <a:normAutofit/>
          </a:bodyPr>
          <a:lstStyle/>
          <a:p>
            <a:r>
              <a:rPr lang="en-GB" noProof="0" dirty="0"/>
              <a:t>Development of 3 micro-credentials examples that will serve as a proof-of-concept</a:t>
            </a:r>
          </a:p>
          <a:p>
            <a:pPr lvl="1"/>
            <a:r>
              <a:rPr lang="en-GB" noProof="0" dirty="0"/>
              <a:t>Theoretically developed or present in practice?</a:t>
            </a:r>
          </a:p>
          <a:p>
            <a:pPr lvl="1"/>
            <a:r>
              <a:rPr lang="en-GB" noProof="0" dirty="0"/>
              <a:t>They can belong to any of the Partner countries, either to the HEI which is Project partner, either to any other</a:t>
            </a:r>
          </a:p>
          <a:p>
            <a:pPr lvl="1"/>
            <a:endParaRPr lang="en-GB" dirty="0"/>
          </a:p>
          <a:p>
            <a:pPr marL="228600" lvl="1">
              <a:spcBef>
                <a:spcPts val="1000"/>
              </a:spcBef>
            </a:pPr>
            <a:r>
              <a:rPr lang="en-GB" sz="2800" dirty="0"/>
              <a:t>A possibility for the Project third year extension?</a:t>
            </a:r>
          </a:p>
        </p:txBody>
      </p:sp>
    </p:spTree>
    <p:extLst>
      <p:ext uri="{BB962C8B-B14F-4D97-AF65-F5344CB8AC3E}">
        <p14:creationId xmlns:p14="http://schemas.microsoft.com/office/powerpoint/2010/main" val="7432983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5CBE3C7-46A3-E264-E206-2698CF845E49}"/>
              </a:ext>
            </a:extLst>
          </p:cNvPr>
          <p:cNvSpPr>
            <a:spLocks noGrp="1"/>
          </p:cNvSpPr>
          <p:nvPr>
            <p:ph type="title"/>
          </p:nvPr>
        </p:nvSpPr>
        <p:spPr>
          <a:xfrm>
            <a:off x="556532" y="643467"/>
            <a:ext cx="11210925" cy="744836"/>
          </a:xfrm>
        </p:spPr>
        <p:txBody>
          <a:bodyPr vert="horz" lIns="91440" tIns="45720" rIns="91440" bIns="45720" rtlCol="0" anchor="ctr">
            <a:normAutofit/>
          </a:bodyPr>
          <a:lstStyle/>
          <a:p>
            <a:r>
              <a:rPr lang="en-GB" sz="3200" kern="1200" noProof="0" dirty="0">
                <a:solidFill>
                  <a:schemeClr val="bg1"/>
                </a:solidFill>
                <a:latin typeface="+mj-lt"/>
                <a:ea typeface="+mj-ea"/>
                <a:cs typeface="+mj-cs"/>
              </a:rPr>
              <a:t> Any other idea?</a:t>
            </a:r>
          </a:p>
        </p:txBody>
      </p:sp>
      <p:sp>
        <p:nvSpPr>
          <p:cNvPr id="4" name="Slide Number Placeholder 3">
            <a:extLst>
              <a:ext uri="{FF2B5EF4-FFF2-40B4-BE49-F238E27FC236}">
                <a16:creationId xmlns:a16="http://schemas.microsoft.com/office/drawing/2014/main" id="{05D4E064-78A7-3B6B-68A8-3E4935D9F26E}"/>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AC0BF81E-BCD6-4C3F-AAD2-3DA02DA55E41}" type="slidenum">
              <a:rPr lang="en-US" smtClean="0"/>
              <a:pPr>
                <a:spcAft>
                  <a:spcPts val="600"/>
                </a:spcAft>
              </a:pPr>
              <a:t>11</a:t>
            </a:fld>
            <a:endParaRPr lang="en-US"/>
          </a:p>
        </p:txBody>
      </p:sp>
      <p:sp>
        <p:nvSpPr>
          <p:cNvPr id="8" name="Content Placeholder 3">
            <a:extLst>
              <a:ext uri="{FF2B5EF4-FFF2-40B4-BE49-F238E27FC236}">
                <a16:creationId xmlns:a16="http://schemas.microsoft.com/office/drawing/2014/main" id="{90ACCA0B-944F-4B45-9FC6-BBC5EAD5A400}"/>
              </a:ext>
            </a:extLst>
          </p:cNvPr>
          <p:cNvSpPr>
            <a:spLocks noGrp="1"/>
          </p:cNvSpPr>
          <p:nvPr>
            <p:ph idx="1"/>
          </p:nvPr>
        </p:nvSpPr>
        <p:spPr>
          <a:xfrm>
            <a:off x="838200" y="1592542"/>
            <a:ext cx="10515600" cy="4109012"/>
          </a:xfrm>
        </p:spPr>
        <p:txBody>
          <a:bodyPr>
            <a:normAutofit lnSpcReduction="10000"/>
          </a:bodyPr>
          <a:lstStyle/>
          <a:p>
            <a:r>
              <a:rPr lang="en-GB" noProof="0" dirty="0"/>
              <a:t>ISCED/ISCO codes</a:t>
            </a:r>
          </a:p>
          <a:p>
            <a:r>
              <a:rPr lang="en-GB" noProof="0" dirty="0"/>
              <a:t>Horizontal mobility of MCs students (both upward and backward)</a:t>
            </a:r>
          </a:p>
          <a:p>
            <a:pPr lvl="1"/>
            <a:r>
              <a:rPr lang="en-GB" noProof="0" dirty="0"/>
              <a:t>To and from BSc</a:t>
            </a:r>
          </a:p>
          <a:p>
            <a:pPr lvl="1"/>
            <a:r>
              <a:rPr lang="en-GB" noProof="0" dirty="0"/>
              <a:t>To MSc (in case of previous BSc 240 ECTS </a:t>
            </a:r>
            <a:r>
              <a:rPr lang="en-GB" noProof="0" dirty="0" err="1"/>
              <a:t>completition</a:t>
            </a:r>
            <a:r>
              <a:rPr lang="en-GB" noProof="0" dirty="0"/>
              <a:t>) </a:t>
            </a:r>
          </a:p>
          <a:p>
            <a:r>
              <a:rPr lang="en-GB" noProof="0" dirty="0"/>
              <a:t>MCs as the way to the HE entrance for students who otherwise would not be able to do so</a:t>
            </a:r>
          </a:p>
          <a:p>
            <a:pPr lvl="1"/>
            <a:r>
              <a:rPr lang="en-GB" noProof="0" dirty="0"/>
              <a:t>In Serbia, a prerequisite for </a:t>
            </a:r>
            <a:r>
              <a:rPr lang="en-GB" noProof="0" dirty="0" err="1"/>
              <a:t>enrollment</a:t>
            </a:r>
            <a:r>
              <a:rPr lang="en-GB" noProof="0" dirty="0"/>
              <a:t> in higher education is to have completed a four-year secondary school, which prevents students from three-year vocational secondary schools from participating in HE</a:t>
            </a:r>
          </a:p>
          <a:p>
            <a:pPr lvl="1"/>
            <a:r>
              <a:rPr lang="en-GB" noProof="0" dirty="0"/>
              <a:t>Can the completed 60 ECTS through MCs be considered as a substitute for the missing year of high school</a:t>
            </a:r>
          </a:p>
          <a:p>
            <a:pPr lvl="1"/>
            <a:endParaRPr lang="en-GB" noProof="0" dirty="0"/>
          </a:p>
        </p:txBody>
      </p:sp>
    </p:spTree>
    <p:extLst>
      <p:ext uri="{BB962C8B-B14F-4D97-AF65-F5344CB8AC3E}">
        <p14:creationId xmlns:p14="http://schemas.microsoft.com/office/powerpoint/2010/main" val="4121012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CC8D3F3-BFAB-E29A-73AF-8B2AA9A76D15}"/>
              </a:ext>
            </a:extLst>
          </p:cNvPr>
          <p:cNvSpPr>
            <a:spLocks noGrp="1"/>
          </p:cNvSpPr>
          <p:nvPr>
            <p:ph type="sldNum" sz="quarter" idx="12"/>
          </p:nvPr>
        </p:nvSpPr>
        <p:spPr/>
        <p:txBody>
          <a:bodyPr/>
          <a:lstStyle/>
          <a:p>
            <a:fld id="{AC0BF81E-BCD6-4C3F-AAD2-3DA02DA55E41}" type="slidenum">
              <a:rPr lang="ca-ES" smtClean="0"/>
              <a:t>12</a:t>
            </a:fld>
            <a:endParaRPr lang="ca-ES"/>
          </a:p>
        </p:txBody>
      </p:sp>
      <p:sp>
        <p:nvSpPr>
          <p:cNvPr id="4" name="TextBox 3">
            <a:extLst>
              <a:ext uri="{FF2B5EF4-FFF2-40B4-BE49-F238E27FC236}">
                <a16:creationId xmlns:a16="http://schemas.microsoft.com/office/drawing/2014/main" id="{5B4717DF-F6C6-C3D2-DE5B-45EFEE1231E0}"/>
              </a:ext>
            </a:extLst>
          </p:cNvPr>
          <p:cNvSpPr txBox="1"/>
          <p:nvPr/>
        </p:nvSpPr>
        <p:spPr>
          <a:xfrm>
            <a:off x="1308847" y="2352543"/>
            <a:ext cx="9233647" cy="2400657"/>
          </a:xfrm>
          <a:prstGeom prst="rect">
            <a:avLst/>
          </a:prstGeom>
          <a:noFill/>
        </p:spPr>
        <p:txBody>
          <a:bodyPr wrap="square">
            <a:spAutoFit/>
          </a:bodyPr>
          <a:lstStyle/>
          <a:p>
            <a:pPr algn="ctr"/>
            <a:r>
              <a:rPr lang="en-US" sz="3200" dirty="0">
                <a:solidFill>
                  <a:srgbClr val="660066"/>
                </a:solidFill>
              </a:rPr>
              <a:t>Thank you for your attention</a:t>
            </a:r>
            <a:endParaRPr lang="sr-Latn-RS" sz="3200" dirty="0">
              <a:solidFill>
                <a:srgbClr val="660066"/>
              </a:solidFill>
            </a:endParaRPr>
          </a:p>
          <a:p>
            <a:pPr algn="ctr"/>
            <a:r>
              <a:rPr lang="de-DE" sz="3200" dirty="0">
                <a:solidFill>
                  <a:srgbClr val="00B050"/>
                </a:solidFill>
              </a:rPr>
              <a:t>Vielen Dank für Ihre Aufmerksamkeit</a:t>
            </a:r>
            <a:endParaRPr lang="sr-Latn-RS" sz="3200" dirty="0">
              <a:solidFill>
                <a:srgbClr val="00B050"/>
              </a:solidFill>
            </a:endParaRPr>
          </a:p>
          <a:p>
            <a:pPr algn="ctr"/>
            <a:r>
              <a:rPr lang="ca-ES" sz="3200" dirty="0">
                <a:solidFill>
                  <a:schemeClr val="accent2">
                    <a:lumMod val="75000"/>
                  </a:schemeClr>
                </a:solidFill>
              </a:rPr>
              <a:t>Gracias por su atención</a:t>
            </a:r>
          </a:p>
          <a:p>
            <a:pPr algn="ctr"/>
            <a:endParaRPr lang="sr-Latn-RS" dirty="0"/>
          </a:p>
          <a:p>
            <a:pPr algn="ctr"/>
            <a:r>
              <a:rPr lang="en-US" dirty="0">
                <a:hlinkClick r:id="rId2"/>
              </a:rPr>
              <a:t>sine@bio.bg.ac.rs</a:t>
            </a:r>
            <a:endParaRPr lang="en-US" dirty="0"/>
          </a:p>
          <a:p>
            <a:pPr algn="ctr"/>
            <a:r>
              <a:rPr lang="en-US" dirty="0">
                <a:hlinkClick r:id="rId3"/>
              </a:rPr>
              <a:t>www.bio.bg.ac.rs</a:t>
            </a:r>
            <a:r>
              <a:rPr lang="es-ES" dirty="0"/>
              <a:t> </a:t>
            </a:r>
            <a:endParaRPr lang="en-US" dirty="0"/>
          </a:p>
        </p:txBody>
      </p:sp>
    </p:spTree>
    <p:extLst>
      <p:ext uri="{BB962C8B-B14F-4D97-AF65-F5344CB8AC3E}">
        <p14:creationId xmlns:p14="http://schemas.microsoft.com/office/powerpoint/2010/main" val="1587464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5CBE3C7-46A3-E264-E206-2698CF845E49}"/>
              </a:ext>
            </a:extLst>
          </p:cNvPr>
          <p:cNvSpPr>
            <a:spLocks noGrp="1"/>
          </p:cNvSpPr>
          <p:nvPr>
            <p:ph type="title"/>
          </p:nvPr>
        </p:nvSpPr>
        <p:spPr>
          <a:xfrm>
            <a:off x="556532" y="643467"/>
            <a:ext cx="11210925" cy="744836"/>
          </a:xfrm>
        </p:spPr>
        <p:txBody>
          <a:bodyPr vert="horz" lIns="91440" tIns="45720" rIns="91440" bIns="45720" rtlCol="0" anchor="ctr">
            <a:normAutofit/>
          </a:bodyPr>
          <a:lstStyle/>
          <a:p>
            <a:r>
              <a:rPr lang="en-GB" sz="3200" kern="1200" noProof="0" dirty="0" err="1">
                <a:solidFill>
                  <a:schemeClr val="bg1"/>
                </a:solidFill>
                <a:latin typeface="+mj-lt"/>
                <a:ea typeface="+mj-ea"/>
                <a:cs typeface="+mj-cs"/>
              </a:rPr>
              <a:t>Responsabilites</a:t>
            </a:r>
            <a:r>
              <a:rPr lang="en-GB" sz="3200" kern="1200" noProof="0" dirty="0">
                <a:solidFill>
                  <a:schemeClr val="bg1"/>
                </a:solidFill>
                <a:latin typeface="+mj-lt"/>
                <a:ea typeface="+mj-ea"/>
                <a:cs typeface="+mj-cs"/>
              </a:rPr>
              <a:t>/Roles</a:t>
            </a:r>
          </a:p>
        </p:txBody>
      </p:sp>
      <p:sp>
        <p:nvSpPr>
          <p:cNvPr id="4" name="Slide Number Placeholder 3">
            <a:extLst>
              <a:ext uri="{FF2B5EF4-FFF2-40B4-BE49-F238E27FC236}">
                <a16:creationId xmlns:a16="http://schemas.microsoft.com/office/drawing/2014/main" id="{05D4E064-78A7-3B6B-68A8-3E4935D9F26E}"/>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AC0BF81E-BCD6-4C3F-AAD2-3DA02DA55E41}" type="slidenum">
              <a:rPr lang="en-US" smtClean="0"/>
              <a:pPr>
                <a:spcAft>
                  <a:spcPts val="600"/>
                </a:spcAft>
              </a:pPr>
              <a:t>2</a:t>
            </a:fld>
            <a:endParaRPr lang="en-US"/>
          </a:p>
        </p:txBody>
      </p:sp>
      <p:sp>
        <p:nvSpPr>
          <p:cNvPr id="7" name="Content Placeholder 3">
            <a:extLst>
              <a:ext uri="{FF2B5EF4-FFF2-40B4-BE49-F238E27FC236}">
                <a16:creationId xmlns:a16="http://schemas.microsoft.com/office/drawing/2014/main" id="{01BB276A-338A-49E2-BA6E-E3CA5EDA9BDF}"/>
              </a:ext>
            </a:extLst>
          </p:cNvPr>
          <p:cNvSpPr>
            <a:spLocks noGrp="1"/>
          </p:cNvSpPr>
          <p:nvPr>
            <p:ph idx="1"/>
          </p:nvPr>
        </p:nvSpPr>
        <p:spPr>
          <a:xfrm>
            <a:off x="838200" y="1547718"/>
            <a:ext cx="10515600" cy="4658530"/>
          </a:xfrm>
        </p:spPr>
        <p:txBody>
          <a:bodyPr>
            <a:normAutofit fontScale="92500" lnSpcReduction="10000"/>
          </a:bodyPr>
          <a:lstStyle/>
          <a:p>
            <a:r>
              <a:rPr lang="en-GB" noProof="0" dirty="0"/>
              <a:t>All Project partners will participate and contribute to all project activities. In addition, UB will:</a:t>
            </a:r>
          </a:p>
          <a:p>
            <a:pPr lvl="1"/>
            <a:r>
              <a:rPr lang="en-GB" noProof="0" dirty="0"/>
              <a:t>Be responsible for the </a:t>
            </a:r>
            <a:r>
              <a:rPr lang="en-GB" noProof="0" dirty="0">
                <a:solidFill>
                  <a:srgbClr val="FF0000"/>
                </a:solidFill>
              </a:rPr>
              <a:t>organisation of both a kick-off and a final conference </a:t>
            </a:r>
            <a:r>
              <a:rPr lang="en-GB" noProof="0" dirty="0"/>
              <a:t>and lead overall Project management;</a:t>
            </a:r>
          </a:p>
          <a:p>
            <a:pPr lvl="1"/>
            <a:r>
              <a:rPr lang="en-GB" noProof="0" dirty="0">
                <a:solidFill>
                  <a:srgbClr val="FF0000"/>
                </a:solidFill>
              </a:rPr>
              <a:t>Chair the Project Management Group</a:t>
            </a:r>
            <a:r>
              <a:rPr lang="en-GB" noProof="0" dirty="0"/>
              <a:t>, perform day-to-day Project activities coordination and financial administration, and bookkeeping to the highest standard. They will include upholding contractual agreements that individual Project partners will sign at the start of the project, dispersing project funds, monitoring consortium member adherence to project work plan;</a:t>
            </a:r>
          </a:p>
          <a:p>
            <a:pPr lvl="1"/>
            <a:r>
              <a:rPr lang="en-GB" noProof="0" dirty="0"/>
              <a:t>Be the ultimate authority in decisions concerning fiduciary matters coordinating and monitoring all Project activities, reviewing materials before publication, reviewing all project reports, and maintaining communication with Project partners concerning financial matters, project implementation, and contractual agreements matters, when appropriate;</a:t>
            </a:r>
          </a:p>
          <a:p>
            <a:pPr lvl="1"/>
            <a:r>
              <a:rPr lang="en-GB" noProof="0" dirty="0">
                <a:solidFill>
                  <a:srgbClr val="FF0000"/>
                </a:solidFill>
              </a:rPr>
              <a:t>Lead all Project results dissemination activities.</a:t>
            </a:r>
          </a:p>
          <a:p>
            <a:pPr lvl="3"/>
            <a:endParaRPr lang="en-GB" noProof="0" dirty="0"/>
          </a:p>
        </p:txBody>
      </p:sp>
    </p:spTree>
    <p:extLst>
      <p:ext uri="{BB962C8B-B14F-4D97-AF65-F5344CB8AC3E}">
        <p14:creationId xmlns:p14="http://schemas.microsoft.com/office/powerpoint/2010/main" val="1858508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5CBE3C7-46A3-E264-E206-2698CF845E49}"/>
              </a:ext>
            </a:extLst>
          </p:cNvPr>
          <p:cNvSpPr>
            <a:spLocks noGrp="1"/>
          </p:cNvSpPr>
          <p:nvPr>
            <p:ph type="title"/>
          </p:nvPr>
        </p:nvSpPr>
        <p:spPr>
          <a:xfrm>
            <a:off x="556532" y="643467"/>
            <a:ext cx="11210925" cy="744836"/>
          </a:xfrm>
        </p:spPr>
        <p:txBody>
          <a:bodyPr vert="horz" lIns="91440" tIns="45720" rIns="91440" bIns="45720" rtlCol="0" anchor="ctr">
            <a:normAutofit/>
          </a:bodyPr>
          <a:lstStyle/>
          <a:p>
            <a:r>
              <a:rPr lang="en-GB" sz="3200" kern="1200" noProof="0" dirty="0" err="1">
                <a:solidFill>
                  <a:schemeClr val="bg1"/>
                </a:solidFill>
                <a:latin typeface="+mj-lt"/>
                <a:ea typeface="+mj-ea"/>
                <a:cs typeface="+mj-cs"/>
              </a:rPr>
              <a:t>Responsabilites</a:t>
            </a:r>
            <a:r>
              <a:rPr lang="en-GB" sz="3200" kern="1200" noProof="0" dirty="0">
                <a:solidFill>
                  <a:schemeClr val="bg1"/>
                </a:solidFill>
                <a:latin typeface="+mj-lt"/>
                <a:ea typeface="+mj-ea"/>
                <a:cs typeface="+mj-cs"/>
              </a:rPr>
              <a:t>/Roles</a:t>
            </a:r>
          </a:p>
        </p:txBody>
      </p:sp>
      <p:sp>
        <p:nvSpPr>
          <p:cNvPr id="4" name="Slide Number Placeholder 3">
            <a:extLst>
              <a:ext uri="{FF2B5EF4-FFF2-40B4-BE49-F238E27FC236}">
                <a16:creationId xmlns:a16="http://schemas.microsoft.com/office/drawing/2014/main" id="{05D4E064-78A7-3B6B-68A8-3E4935D9F26E}"/>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AC0BF81E-BCD6-4C3F-AAD2-3DA02DA55E41}" type="slidenum">
              <a:rPr lang="en-US" smtClean="0"/>
              <a:pPr>
                <a:spcAft>
                  <a:spcPts val="600"/>
                </a:spcAft>
              </a:pPr>
              <a:t>3</a:t>
            </a:fld>
            <a:endParaRPr lang="en-US"/>
          </a:p>
        </p:txBody>
      </p:sp>
      <p:sp>
        <p:nvSpPr>
          <p:cNvPr id="7" name="Content Placeholder 3">
            <a:extLst>
              <a:ext uri="{FF2B5EF4-FFF2-40B4-BE49-F238E27FC236}">
                <a16:creationId xmlns:a16="http://schemas.microsoft.com/office/drawing/2014/main" id="{01BB276A-338A-49E2-BA6E-E3CA5EDA9BDF}"/>
              </a:ext>
            </a:extLst>
          </p:cNvPr>
          <p:cNvSpPr>
            <a:spLocks noGrp="1"/>
          </p:cNvSpPr>
          <p:nvPr>
            <p:ph idx="1"/>
          </p:nvPr>
        </p:nvSpPr>
        <p:spPr>
          <a:xfrm>
            <a:off x="838200" y="1547717"/>
            <a:ext cx="10515600" cy="4109012"/>
          </a:xfrm>
        </p:spPr>
        <p:txBody>
          <a:bodyPr>
            <a:normAutofit/>
          </a:bodyPr>
          <a:lstStyle/>
          <a:p>
            <a:r>
              <a:rPr lang="en-GB" noProof="0" dirty="0"/>
              <a:t>FHJ will:</a:t>
            </a:r>
          </a:p>
          <a:p>
            <a:pPr lvl="1"/>
            <a:r>
              <a:rPr lang="en-GB" noProof="0" dirty="0"/>
              <a:t>Be responsible for leading overall Project quality assurance;</a:t>
            </a:r>
          </a:p>
          <a:p>
            <a:pPr lvl="1"/>
            <a:r>
              <a:rPr lang="en-GB" noProof="0" dirty="0">
                <a:solidFill>
                  <a:srgbClr val="FF0000"/>
                </a:solidFill>
              </a:rPr>
              <a:t>Chair the Quality Assurance Group</a:t>
            </a:r>
            <a:r>
              <a:rPr lang="en-GB" noProof="0" dirty="0"/>
              <a:t>;</a:t>
            </a:r>
          </a:p>
          <a:p>
            <a:pPr lvl="1"/>
            <a:r>
              <a:rPr lang="en-GB" noProof="0" dirty="0">
                <a:solidFill>
                  <a:srgbClr val="FF0000"/>
                </a:solidFill>
              </a:rPr>
              <a:t>Prepare a draft of Project quality assurance standards and procedures that Project partners will adopt at kick-off meeting</a:t>
            </a:r>
            <a:r>
              <a:rPr lang="en-GB" noProof="0" dirty="0"/>
              <a:t>;</a:t>
            </a:r>
          </a:p>
          <a:p>
            <a:pPr lvl="1"/>
            <a:r>
              <a:rPr lang="en-GB" noProof="0" dirty="0"/>
              <a:t>Organise the quality control of all Project activities and results that will be continuously performed during the project realisation;</a:t>
            </a:r>
          </a:p>
          <a:p>
            <a:pPr lvl="1"/>
            <a:r>
              <a:rPr lang="en-GB" noProof="0" dirty="0">
                <a:solidFill>
                  <a:srgbClr val="FF0000"/>
                </a:solidFill>
              </a:rPr>
              <a:t>Lead analysis of the MCs implementation practices in the Project partners states;</a:t>
            </a:r>
          </a:p>
          <a:p>
            <a:pPr lvl="1"/>
            <a:r>
              <a:rPr lang="en-GB" noProof="0" dirty="0">
                <a:solidFill>
                  <a:srgbClr val="FF0000"/>
                </a:solidFill>
              </a:rPr>
              <a:t>Lead implementation of all Project results in the Guidelines</a:t>
            </a:r>
            <a:r>
              <a:rPr lang="en-GB" noProof="0" dirty="0"/>
              <a:t>.</a:t>
            </a:r>
            <a:endParaRPr lang="en-GB" noProof="0" dirty="0">
              <a:solidFill>
                <a:srgbClr val="FF0000"/>
              </a:solidFill>
            </a:endParaRPr>
          </a:p>
          <a:p>
            <a:pPr lvl="3"/>
            <a:endParaRPr lang="en-GB" noProof="0" dirty="0"/>
          </a:p>
        </p:txBody>
      </p:sp>
    </p:spTree>
    <p:extLst>
      <p:ext uri="{BB962C8B-B14F-4D97-AF65-F5344CB8AC3E}">
        <p14:creationId xmlns:p14="http://schemas.microsoft.com/office/powerpoint/2010/main" val="2564640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5CBE3C7-46A3-E264-E206-2698CF845E49}"/>
              </a:ext>
            </a:extLst>
          </p:cNvPr>
          <p:cNvSpPr>
            <a:spLocks noGrp="1"/>
          </p:cNvSpPr>
          <p:nvPr>
            <p:ph type="title"/>
          </p:nvPr>
        </p:nvSpPr>
        <p:spPr>
          <a:xfrm>
            <a:off x="556532" y="643467"/>
            <a:ext cx="11210925" cy="744836"/>
          </a:xfrm>
        </p:spPr>
        <p:txBody>
          <a:bodyPr vert="horz" lIns="91440" tIns="45720" rIns="91440" bIns="45720" rtlCol="0" anchor="ctr">
            <a:normAutofit/>
          </a:bodyPr>
          <a:lstStyle/>
          <a:p>
            <a:r>
              <a:rPr lang="en-GB" sz="3200" kern="1200" noProof="0" dirty="0" err="1">
                <a:solidFill>
                  <a:schemeClr val="bg1"/>
                </a:solidFill>
                <a:latin typeface="+mj-lt"/>
                <a:ea typeface="+mj-ea"/>
                <a:cs typeface="+mj-cs"/>
              </a:rPr>
              <a:t>Responsabilites</a:t>
            </a:r>
            <a:r>
              <a:rPr lang="en-GB" sz="3200" kern="1200" noProof="0" dirty="0">
                <a:solidFill>
                  <a:schemeClr val="bg1"/>
                </a:solidFill>
                <a:latin typeface="+mj-lt"/>
                <a:ea typeface="+mj-ea"/>
                <a:cs typeface="+mj-cs"/>
              </a:rPr>
              <a:t>/Roles</a:t>
            </a:r>
          </a:p>
        </p:txBody>
      </p:sp>
      <p:sp>
        <p:nvSpPr>
          <p:cNvPr id="4" name="Slide Number Placeholder 3">
            <a:extLst>
              <a:ext uri="{FF2B5EF4-FFF2-40B4-BE49-F238E27FC236}">
                <a16:creationId xmlns:a16="http://schemas.microsoft.com/office/drawing/2014/main" id="{05D4E064-78A7-3B6B-68A8-3E4935D9F26E}"/>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AC0BF81E-BCD6-4C3F-AAD2-3DA02DA55E41}" type="slidenum">
              <a:rPr lang="en-US" smtClean="0"/>
              <a:pPr>
                <a:spcAft>
                  <a:spcPts val="600"/>
                </a:spcAft>
              </a:pPr>
              <a:t>4</a:t>
            </a:fld>
            <a:endParaRPr lang="en-US"/>
          </a:p>
        </p:txBody>
      </p:sp>
      <p:sp>
        <p:nvSpPr>
          <p:cNvPr id="7" name="Content Placeholder 3">
            <a:extLst>
              <a:ext uri="{FF2B5EF4-FFF2-40B4-BE49-F238E27FC236}">
                <a16:creationId xmlns:a16="http://schemas.microsoft.com/office/drawing/2014/main" id="{01BB276A-338A-49E2-BA6E-E3CA5EDA9BDF}"/>
              </a:ext>
            </a:extLst>
          </p:cNvPr>
          <p:cNvSpPr>
            <a:spLocks noGrp="1"/>
          </p:cNvSpPr>
          <p:nvPr>
            <p:ph idx="1"/>
          </p:nvPr>
        </p:nvSpPr>
        <p:spPr>
          <a:xfrm>
            <a:off x="838200" y="1547717"/>
            <a:ext cx="10515600" cy="4109012"/>
          </a:xfrm>
        </p:spPr>
        <p:txBody>
          <a:bodyPr>
            <a:normAutofit/>
          </a:bodyPr>
          <a:lstStyle/>
          <a:p>
            <a:r>
              <a:rPr lang="en-GB" noProof="0" dirty="0"/>
              <a:t>ACEEU will:</a:t>
            </a:r>
          </a:p>
          <a:p>
            <a:pPr lvl="1"/>
            <a:r>
              <a:rPr lang="en-GB" noProof="0" dirty="0">
                <a:solidFill>
                  <a:srgbClr val="FF0000"/>
                </a:solidFill>
              </a:rPr>
              <a:t>Lead  analysis of the MCs certification and credit evaluation practices in the Project partners states;</a:t>
            </a:r>
          </a:p>
          <a:p>
            <a:pPr lvl="1"/>
            <a:r>
              <a:rPr lang="en-GB" noProof="0" dirty="0">
                <a:solidFill>
                  <a:srgbClr val="FF0000"/>
                </a:solidFill>
              </a:rPr>
              <a:t>Lead analysis of the MCs accreditation and quality assurance practices in the Project partners.</a:t>
            </a:r>
          </a:p>
          <a:p>
            <a:pPr lvl="1"/>
            <a:endParaRPr lang="en-GB" noProof="0" dirty="0">
              <a:solidFill>
                <a:srgbClr val="FF0000"/>
              </a:solidFill>
            </a:endParaRPr>
          </a:p>
          <a:p>
            <a:r>
              <a:rPr lang="en-GB" noProof="0" dirty="0"/>
              <a:t>UDL will:</a:t>
            </a:r>
          </a:p>
          <a:p>
            <a:pPr lvl="1"/>
            <a:r>
              <a:rPr lang="en-GB" noProof="0" dirty="0">
                <a:solidFill>
                  <a:srgbClr val="FF0000"/>
                </a:solidFill>
              </a:rPr>
              <a:t>Lead analysis of the MCs legal frameworks in the Project partners states;</a:t>
            </a:r>
          </a:p>
          <a:p>
            <a:pPr lvl="1"/>
            <a:r>
              <a:rPr lang="en-GB" noProof="0" dirty="0">
                <a:solidFill>
                  <a:srgbClr val="FF0000"/>
                </a:solidFill>
              </a:rPr>
              <a:t>Lead analysis of the linking MCs to NQF in the Project partners states, </a:t>
            </a:r>
            <a:r>
              <a:rPr lang="en-GB" b="1" noProof="0" dirty="0">
                <a:solidFill>
                  <a:srgbClr val="FF0000"/>
                </a:solidFill>
              </a:rPr>
              <a:t>with the QAS specific role regarding linking MCs to the NQF in Serbia</a:t>
            </a:r>
            <a:r>
              <a:rPr lang="en-GB" noProof="0" dirty="0">
                <a:solidFill>
                  <a:srgbClr val="FF0000"/>
                </a:solidFill>
              </a:rPr>
              <a:t>.</a:t>
            </a:r>
          </a:p>
          <a:p>
            <a:pPr lvl="3"/>
            <a:endParaRPr lang="en-GB" noProof="0" dirty="0"/>
          </a:p>
        </p:txBody>
      </p:sp>
    </p:spTree>
    <p:extLst>
      <p:ext uri="{BB962C8B-B14F-4D97-AF65-F5344CB8AC3E}">
        <p14:creationId xmlns:p14="http://schemas.microsoft.com/office/powerpoint/2010/main" val="1593480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5CBE3C7-46A3-E264-E206-2698CF845E49}"/>
              </a:ext>
            </a:extLst>
          </p:cNvPr>
          <p:cNvSpPr>
            <a:spLocks noGrp="1"/>
          </p:cNvSpPr>
          <p:nvPr>
            <p:ph type="title"/>
          </p:nvPr>
        </p:nvSpPr>
        <p:spPr>
          <a:xfrm>
            <a:off x="556532" y="643467"/>
            <a:ext cx="11210925" cy="744836"/>
          </a:xfrm>
        </p:spPr>
        <p:txBody>
          <a:bodyPr vert="horz" lIns="91440" tIns="45720" rIns="91440" bIns="45720" rtlCol="0" anchor="ctr">
            <a:normAutofit/>
          </a:bodyPr>
          <a:lstStyle/>
          <a:p>
            <a:r>
              <a:rPr lang="en-GB" sz="3200" kern="1200" noProof="0" dirty="0">
                <a:solidFill>
                  <a:schemeClr val="bg1"/>
                </a:solidFill>
                <a:latin typeface="+mj-lt"/>
                <a:ea typeface="+mj-ea"/>
                <a:cs typeface="+mj-cs"/>
              </a:rPr>
              <a:t>Overview of project activities and results</a:t>
            </a:r>
          </a:p>
        </p:txBody>
      </p:sp>
      <p:sp>
        <p:nvSpPr>
          <p:cNvPr id="4" name="Slide Number Placeholder 3">
            <a:extLst>
              <a:ext uri="{FF2B5EF4-FFF2-40B4-BE49-F238E27FC236}">
                <a16:creationId xmlns:a16="http://schemas.microsoft.com/office/drawing/2014/main" id="{05D4E064-78A7-3B6B-68A8-3E4935D9F26E}"/>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AC0BF81E-BCD6-4C3F-AAD2-3DA02DA55E41}" type="slidenum">
              <a:rPr lang="en-US" smtClean="0"/>
              <a:pPr>
                <a:spcAft>
                  <a:spcPts val="600"/>
                </a:spcAft>
              </a:pPr>
              <a:t>5</a:t>
            </a:fld>
            <a:endParaRPr lang="en-US" dirty="0"/>
          </a:p>
        </p:txBody>
      </p:sp>
      <p:graphicFrame>
        <p:nvGraphicFramePr>
          <p:cNvPr id="6" name="Table 5">
            <a:extLst>
              <a:ext uri="{FF2B5EF4-FFF2-40B4-BE49-F238E27FC236}">
                <a16:creationId xmlns:a16="http://schemas.microsoft.com/office/drawing/2014/main" id="{93FF03EA-5712-4D80-B799-DC0B4946B314}"/>
              </a:ext>
            </a:extLst>
          </p:cNvPr>
          <p:cNvGraphicFramePr>
            <a:graphicFrameLocks noGrp="1"/>
          </p:cNvGraphicFramePr>
          <p:nvPr>
            <p:extLst>
              <p:ext uri="{D42A27DB-BD31-4B8C-83A1-F6EECF244321}">
                <p14:modId xmlns:p14="http://schemas.microsoft.com/office/powerpoint/2010/main" val="1352358510"/>
              </p:ext>
            </p:extLst>
          </p:nvPr>
        </p:nvGraphicFramePr>
        <p:xfrm>
          <a:off x="793788" y="1504165"/>
          <a:ext cx="10604423" cy="4299202"/>
        </p:xfrm>
        <a:graphic>
          <a:graphicData uri="http://schemas.openxmlformats.org/drawingml/2006/table">
            <a:tbl>
              <a:tblPr firstRow="1" firstCol="1" bandRow="1">
                <a:tableStyleId>{5C22544A-7EE6-4342-B048-85BDC9FD1C3A}</a:tableStyleId>
              </a:tblPr>
              <a:tblGrid>
                <a:gridCol w="456357">
                  <a:extLst>
                    <a:ext uri="{9D8B030D-6E8A-4147-A177-3AD203B41FA5}">
                      <a16:colId xmlns:a16="http://schemas.microsoft.com/office/drawing/2014/main" val="1291061936"/>
                    </a:ext>
                  </a:extLst>
                </a:gridCol>
                <a:gridCol w="3114785">
                  <a:extLst>
                    <a:ext uri="{9D8B030D-6E8A-4147-A177-3AD203B41FA5}">
                      <a16:colId xmlns:a16="http://schemas.microsoft.com/office/drawing/2014/main" val="3947771300"/>
                    </a:ext>
                  </a:extLst>
                </a:gridCol>
                <a:gridCol w="2190681">
                  <a:extLst>
                    <a:ext uri="{9D8B030D-6E8A-4147-A177-3AD203B41FA5}">
                      <a16:colId xmlns:a16="http://schemas.microsoft.com/office/drawing/2014/main" val="1887640955"/>
                    </a:ext>
                  </a:extLst>
                </a:gridCol>
                <a:gridCol w="806964">
                  <a:extLst>
                    <a:ext uri="{9D8B030D-6E8A-4147-A177-3AD203B41FA5}">
                      <a16:colId xmlns:a16="http://schemas.microsoft.com/office/drawing/2014/main" val="2444367230"/>
                    </a:ext>
                  </a:extLst>
                </a:gridCol>
                <a:gridCol w="4035636">
                  <a:extLst>
                    <a:ext uri="{9D8B030D-6E8A-4147-A177-3AD203B41FA5}">
                      <a16:colId xmlns:a16="http://schemas.microsoft.com/office/drawing/2014/main" val="130919328"/>
                    </a:ext>
                  </a:extLst>
                </a:gridCol>
              </a:tblGrid>
              <a:tr h="309968">
                <a:tc>
                  <a:txBody>
                    <a:bodyPr/>
                    <a:lstStyle/>
                    <a:p>
                      <a:pPr algn="ctr">
                        <a:lnSpc>
                          <a:spcPct val="107000"/>
                        </a:lnSpc>
                        <a:spcAft>
                          <a:spcPts val="800"/>
                        </a:spcAft>
                      </a:pPr>
                      <a:r>
                        <a:rPr lang="en-GB" sz="1000" dirty="0">
                          <a:effectLst/>
                        </a:rPr>
                        <a:t>ID.</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591" marR="60591" marT="0" marB="0" anchor="ctr"/>
                </a:tc>
                <a:tc>
                  <a:txBody>
                    <a:bodyPr/>
                    <a:lstStyle/>
                    <a:p>
                      <a:pPr algn="ctr">
                        <a:lnSpc>
                          <a:spcPct val="107000"/>
                        </a:lnSpc>
                        <a:spcAft>
                          <a:spcPts val="800"/>
                        </a:spcAft>
                      </a:pPr>
                      <a:r>
                        <a:rPr lang="en-GB" sz="1000" dirty="0">
                          <a:effectLst/>
                        </a:rPr>
                        <a:t>Meeting/Activity Title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591" marR="60591" marT="0" marB="0" anchor="ctr"/>
                </a:tc>
                <a:tc>
                  <a:txBody>
                    <a:bodyPr/>
                    <a:lstStyle/>
                    <a:p>
                      <a:pPr algn="ctr">
                        <a:lnSpc>
                          <a:spcPct val="107000"/>
                        </a:lnSpc>
                        <a:spcAft>
                          <a:spcPts val="800"/>
                        </a:spcAft>
                      </a:pPr>
                      <a:r>
                        <a:rPr lang="en-GB" sz="1000" dirty="0">
                          <a:effectLst/>
                        </a:rPr>
                        <a:t>Leading organisation/Place of Venue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591" marR="60591" marT="0" marB="0" anchor="ctr"/>
                </a:tc>
                <a:tc>
                  <a:txBody>
                    <a:bodyPr/>
                    <a:lstStyle/>
                    <a:p>
                      <a:pPr algn="ctr">
                        <a:lnSpc>
                          <a:spcPct val="107000"/>
                        </a:lnSpc>
                        <a:spcAft>
                          <a:spcPts val="800"/>
                        </a:spcAft>
                      </a:pPr>
                      <a:r>
                        <a:rPr lang="en-GB" sz="1000" dirty="0">
                          <a:effectLst/>
                        </a:rPr>
                        <a:t>Date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591" marR="60591" marT="0" marB="0" anchor="ctr"/>
                </a:tc>
                <a:tc>
                  <a:txBody>
                    <a:bodyPr/>
                    <a:lstStyle/>
                    <a:p>
                      <a:pPr algn="ctr">
                        <a:lnSpc>
                          <a:spcPct val="107000"/>
                        </a:lnSpc>
                        <a:spcAft>
                          <a:spcPts val="800"/>
                        </a:spcAft>
                      </a:pPr>
                      <a:r>
                        <a:rPr lang="en-GB" sz="1000" dirty="0">
                          <a:effectLst/>
                        </a:rPr>
                        <a:t>Results/Responsible organisation</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591" marR="60591" marT="0" marB="0" anchor="ctr"/>
                </a:tc>
                <a:extLst>
                  <a:ext uri="{0D108BD9-81ED-4DB2-BD59-A6C34878D82A}">
                    <a16:rowId xmlns:a16="http://schemas.microsoft.com/office/drawing/2014/main" val="3160196685"/>
                  </a:ext>
                </a:extLst>
              </a:tr>
              <a:tr h="1144496">
                <a:tc>
                  <a:txBody>
                    <a:bodyPr/>
                    <a:lstStyle/>
                    <a:p>
                      <a:pPr>
                        <a:lnSpc>
                          <a:spcPct val="107000"/>
                        </a:lnSpc>
                        <a:spcAft>
                          <a:spcPts val="800"/>
                        </a:spcAft>
                      </a:pPr>
                      <a:r>
                        <a:rPr lang="en-GB" sz="1000" dirty="0">
                          <a:effectLst/>
                        </a:rPr>
                        <a:t>1.</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591" marR="60591" marT="0" marB="0" anchor="ctr"/>
                </a:tc>
                <a:tc>
                  <a:txBody>
                    <a:bodyPr/>
                    <a:lstStyle/>
                    <a:p>
                      <a:pPr>
                        <a:lnSpc>
                          <a:spcPct val="107000"/>
                        </a:lnSpc>
                        <a:spcAft>
                          <a:spcPts val="800"/>
                        </a:spcAft>
                      </a:pPr>
                      <a:r>
                        <a:rPr lang="en-GB" sz="1000" dirty="0">
                          <a:effectLst/>
                        </a:rPr>
                        <a:t>Kick-off meeting</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591" marR="60591" marT="0" marB="0" anchor="ctr"/>
                </a:tc>
                <a:tc>
                  <a:txBody>
                    <a:bodyPr/>
                    <a:lstStyle/>
                    <a:p>
                      <a:pPr>
                        <a:lnSpc>
                          <a:spcPct val="107000"/>
                        </a:lnSpc>
                        <a:spcAft>
                          <a:spcPts val="800"/>
                        </a:spcAft>
                      </a:pPr>
                      <a:r>
                        <a:rPr lang="en-GB" sz="1000" dirty="0">
                          <a:effectLst/>
                        </a:rPr>
                        <a:t>University of Belgrade (UB), Belgrade, Serbia</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591" marR="60591" marT="0" marB="0" anchor="ctr"/>
                </a:tc>
                <a:tc>
                  <a:txBody>
                    <a:bodyPr/>
                    <a:lstStyle/>
                    <a:p>
                      <a:pPr algn="ctr">
                        <a:lnSpc>
                          <a:spcPct val="107000"/>
                        </a:lnSpc>
                        <a:spcAft>
                          <a:spcPts val="800"/>
                        </a:spcAft>
                      </a:pPr>
                      <a:r>
                        <a:rPr lang="en-GB" sz="1000" dirty="0">
                          <a:effectLst/>
                        </a:rPr>
                        <a:t>2022-03</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591" marR="60591" marT="0" marB="0" anchor="ctr"/>
                </a:tc>
                <a:tc>
                  <a:txBody>
                    <a:bodyPr/>
                    <a:lstStyle/>
                    <a:p>
                      <a:pPr>
                        <a:lnSpc>
                          <a:spcPct val="107000"/>
                        </a:lnSpc>
                        <a:spcAft>
                          <a:spcPts val="800"/>
                        </a:spcAft>
                      </a:pPr>
                      <a:r>
                        <a:rPr lang="en-GB" sz="1000" dirty="0">
                          <a:effectLst/>
                        </a:rPr>
                        <a:t>1. Setting-up of Project bodies</a:t>
                      </a:r>
                      <a:endParaRPr lang="en-US" sz="1000" dirty="0">
                        <a:effectLst/>
                      </a:endParaRPr>
                    </a:p>
                    <a:p>
                      <a:pPr>
                        <a:lnSpc>
                          <a:spcPct val="107000"/>
                        </a:lnSpc>
                        <a:spcAft>
                          <a:spcPts val="800"/>
                        </a:spcAft>
                      </a:pPr>
                      <a:r>
                        <a:rPr lang="en-GB" sz="1000" dirty="0">
                          <a:effectLst/>
                        </a:rPr>
                        <a:t>2. Adoption of the document on the way of work</a:t>
                      </a:r>
                      <a:endParaRPr lang="en-US" sz="1000" dirty="0">
                        <a:effectLst/>
                      </a:endParaRPr>
                    </a:p>
                    <a:p>
                      <a:pPr>
                        <a:lnSpc>
                          <a:spcPct val="107000"/>
                        </a:lnSpc>
                        <a:spcAft>
                          <a:spcPts val="800"/>
                        </a:spcAft>
                      </a:pPr>
                      <a:r>
                        <a:rPr lang="en-GB" sz="1000" dirty="0">
                          <a:effectLst/>
                        </a:rPr>
                        <a:t>3. Dissemination agreement (web page, Guidelines)</a:t>
                      </a:r>
                      <a:endParaRPr lang="en-US" sz="1000" dirty="0">
                        <a:effectLst/>
                      </a:endParaRPr>
                    </a:p>
                    <a:p>
                      <a:pPr>
                        <a:lnSpc>
                          <a:spcPct val="107000"/>
                        </a:lnSpc>
                        <a:spcAft>
                          <a:spcPts val="800"/>
                        </a:spcAft>
                      </a:pPr>
                      <a:r>
                        <a:rPr lang="en-GB" sz="1000" dirty="0">
                          <a:effectLst/>
                        </a:rPr>
                        <a:t>4. Reschedule of activity timetable</a:t>
                      </a:r>
                      <a:endParaRPr lang="en-US" sz="1000" dirty="0">
                        <a:effectLst/>
                      </a:endParaRPr>
                    </a:p>
                    <a:p>
                      <a:pPr>
                        <a:lnSpc>
                          <a:spcPct val="107000"/>
                        </a:lnSpc>
                        <a:spcAft>
                          <a:spcPts val="800"/>
                        </a:spcAft>
                      </a:pPr>
                      <a:r>
                        <a:rPr lang="en-GB" sz="1000" dirty="0">
                          <a:solidFill>
                            <a:srgbClr val="FF0000"/>
                          </a:solidFill>
                          <a:effectLst/>
                        </a:rPr>
                        <a:t>5. Report (UB)</a:t>
                      </a:r>
                      <a:endParaRPr lang="en-US" sz="1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0591" marR="60591" marT="0" marB="0" anchor="ctr"/>
                </a:tc>
                <a:extLst>
                  <a:ext uri="{0D108BD9-81ED-4DB2-BD59-A6C34878D82A}">
                    <a16:rowId xmlns:a16="http://schemas.microsoft.com/office/drawing/2014/main" val="2917015770"/>
                  </a:ext>
                </a:extLst>
              </a:tr>
              <a:tr h="468458">
                <a:tc>
                  <a:txBody>
                    <a:bodyPr/>
                    <a:lstStyle/>
                    <a:p>
                      <a:pPr>
                        <a:lnSpc>
                          <a:spcPct val="107000"/>
                        </a:lnSpc>
                        <a:spcAft>
                          <a:spcPts val="800"/>
                        </a:spcAft>
                      </a:pPr>
                      <a:r>
                        <a:rPr lang="en-GB" sz="1000" dirty="0">
                          <a:effectLst/>
                        </a:rPr>
                        <a:t>2.</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591" marR="60591" marT="0" marB="0" anchor="ctr"/>
                </a:tc>
                <a:tc>
                  <a:txBody>
                    <a:bodyPr/>
                    <a:lstStyle/>
                    <a:p>
                      <a:pPr>
                        <a:lnSpc>
                          <a:spcPct val="107000"/>
                        </a:lnSpc>
                        <a:spcAft>
                          <a:spcPts val="800"/>
                        </a:spcAft>
                      </a:pPr>
                      <a:r>
                        <a:rPr lang="en-GB" sz="1000" dirty="0">
                          <a:effectLst/>
                        </a:rPr>
                        <a:t>Training on the MCs implementation practice in Partner HE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591" marR="60591" marT="0" marB="0" anchor="ctr"/>
                </a:tc>
                <a:tc>
                  <a:txBody>
                    <a:bodyPr/>
                    <a:lstStyle/>
                    <a:p>
                      <a:pPr>
                        <a:lnSpc>
                          <a:spcPct val="107000"/>
                        </a:lnSpc>
                        <a:spcAft>
                          <a:spcPts val="800"/>
                        </a:spcAft>
                      </a:pPr>
                      <a:r>
                        <a:rPr lang="en-GB" sz="1000" dirty="0">
                          <a:effectLst/>
                        </a:rPr>
                        <a:t>FH JOANNEUM GESELLSCHAFT MBH (FHJ), Gratz, Austria</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591" marR="60591" marT="0" marB="0" anchor="ctr"/>
                </a:tc>
                <a:tc>
                  <a:txBody>
                    <a:bodyPr/>
                    <a:lstStyle/>
                    <a:p>
                      <a:pPr algn="ctr">
                        <a:lnSpc>
                          <a:spcPct val="107000"/>
                        </a:lnSpc>
                        <a:spcAft>
                          <a:spcPts val="800"/>
                        </a:spcAft>
                      </a:pPr>
                      <a:r>
                        <a:rPr lang="en-GB" sz="1000" dirty="0">
                          <a:effectLst/>
                        </a:rPr>
                        <a:t>2022-06</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591" marR="60591" marT="0" marB="0" anchor="ctr"/>
                </a:tc>
                <a:tc>
                  <a:txBody>
                    <a:bodyPr/>
                    <a:lstStyle/>
                    <a:p>
                      <a:pPr>
                        <a:lnSpc>
                          <a:spcPct val="107000"/>
                        </a:lnSpc>
                        <a:spcAft>
                          <a:spcPts val="800"/>
                        </a:spcAft>
                      </a:pPr>
                      <a:r>
                        <a:rPr lang="en-GB" sz="1000" dirty="0">
                          <a:effectLst/>
                        </a:rPr>
                        <a:t>1. Analysis (FHJ)</a:t>
                      </a:r>
                      <a:endParaRPr lang="en-US" sz="1000" dirty="0">
                        <a:effectLst/>
                      </a:endParaRPr>
                    </a:p>
                    <a:p>
                      <a:pPr>
                        <a:lnSpc>
                          <a:spcPct val="107000"/>
                        </a:lnSpc>
                        <a:spcAft>
                          <a:spcPts val="800"/>
                        </a:spcAft>
                      </a:pPr>
                      <a:r>
                        <a:rPr lang="en-GB" sz="1000" dirty="0">
                          <a:solidFill>
                            <a:srgbClr val="FF0000"/>
                          </a:solidFill>
                          <a:effectLst/>
                        </a:rPr>
                        <a:t>2. Report (FHJ)</a:t>
                      </a:r>
                      <a:endParaRPr lang="en-US" sz="1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0591" marR="60591" marT="0" marB="0" anchor="ctr"/>
                </a:tc>
                <a:extLst>
                  <a:ext uri="{0D108BD9-81ED-4DB2-BD59-A6C34878D82A}">
                    <a16:rowId xmlns:a16="http://schemas.microsoft.com/office/drawing/2014/main" val="3425564669"/>
                  </a:ext>
                </a:extLst>
              </a:tr>
              <a:tr h="399733">
                <a:tc>
                  <a:txBody>
                    <a:bodyPr/>
                    <a:lstStyle/>
                    <a:p>
                      <a:pPr>
                        <a:lnSpc>
                          <a:spcPct val="107000"/>
                        </a:lnSpc>
                        <a:spcAft>
                          <a:spcPts val="800"/>
                        </a:spcAft>
                      </a:pPr>
                      <a:r>
                        <a:rPr lang="en-GB" sz="1000" dirty="0">
                          <a:effectLst/>
                        </a:rPr>
                        <a:t>3.</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591" marR="60591" marT="0" marB="0" anchor="ctr"/>
                </a:tc>
                <a:tc>
                  <a:txBody>
                    <a:bodyPr/>
                    <a:lstStyle/>
                    <a:p>
                      <a:pPr>
                        <a:lnSpc>
                          <a:spcPct val="107000"/>
                        </a:lnSpc>
                        <a:spcAft>
                          <a:spcPts val="800"/>
                        </a:spcAft>
                      </a:pPr>
                      <a:r>
                        <a:rPr lang="en-GB" sz="1000" dirty="0">
                          <a:effectLst/>
                        </a:rPr>
                        <a:t>Training on the MCs legal framework practice in Partner HE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591" marR="60591" marT="0" marB="0" anchor="ctr"/>
                </a:tc>
                <a:tc>
                  <a:txBody>
                    <a:bodyPr/>
                    <a:lstStyle/>
                    <a:p>
                      <a:pPr>
                        <a:lnSpc>
                          <a:spcPct val="107000"/>
                        </a:lnSpc>
                        <a:spcAft>
                          <a:spcPts val="800"/>
                        </a:spcAft>
                      </a:pPr>
                      <a:r>
                        <a:rPr lang="en-GB" sz="1000" dirty="0">
                          <a:effectLst/>
                        </a:rPr>
                        <a:t>UNIVERSIDAD DE LLEIDA (UDL), Lleida, Spain</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591" marR="60591" marT="0" marB="0" anchor="ctr"/>
                </a:tc>
                <a:tc>
                  <a:txBody>
                    <a:bodyPr/>
                    <a:lstStyle/>
                    <a:p>
                      <a:pPr algn="ctr">
                        <a:lnSpc>
                          <a:spcPct val="107000"/>
                        </a:lnSpc>
                        <a:spcAft>
                          <a:spcPts val="800"/>
                        </a:spcAft>
                      </a:pPr>
                      <a:r>
                        <a:rPr lang="en-GB" sz="1000" dirty="0">
                          <a:effectLst/>
                        </a:rPr>
                        <a:t>2022-09</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591" marR="60591" marT="0" marB="0" anchor="ctr"/>
                </a:tc>
                <a:tc>
                  <a:txBody>
                    <a:bodyPr/>
                    <a:lstStyle/>
                    <a:p>
                      <a:pPr>
                        <a:lnSpc>
                          <a:spcPct val="107000"/>
                        </a:lnSpc>
                        <a:spcAft>
                          <a:spcPts val="800"/>
                        </a:spcAft>
                      </a:pPr>
                      <a:r>
                        <a:rPr lang="en-GB" sz="1000" dirty="0">
                          <a:effectLst/>
                        </a:rPr>
                        <a:t>1. Analysis (UDL)</a:t>
                      </a:r>
                      <a:endParaRPr lang="en-US" sz="1000" dirty="0">
                        <a:effectLst/>
                      </a:endParaRPr>
                    </a:p>
                    <a:p>
                      <a:pPr>
                        <a:lnSpc>
                          <a:spcPct val="107000"/>
                        </a:lnSpc>
                        <a:spcAft>
                          <a:spcPts val="800"/>
                        </a:spcAft>
                      </a:pPr>
                      <a:r>
                        <a:rPr lang="en-GB" sz="1000" dirty="0">
                          <a:solidFill>
                            <a:srgbClr val="FF0000"/>
                          </a:solidFill>
                          <a:effectLst/>
                        </a:rPr>
                        <a:t>2. Report (UDL)</a:t>
                      </a:r>
                      <a:endParaRPr lang="en-US" sz="1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0591" marR="60591" marT="0" marB="0" anchor="ctr"/>
                </a:tc>
                <a:extLst>
                  <a:ext uri="{0D108BD9-81ED-4DB2-BD59-A6C34878D82A}">
                    <a16:rowId xmlns:a16="http://schemas.microsoft.com/office/drawing/2014/main" val="2512183800"/>
                  </a:ext>
                </a:extLst>
              </a:tr>
              <a:tr h="399733">
                <a:tc>
                  <a:txBody>
                    <a:bodyPr/>
                    <a:lstStyle/>
                    <a:p>
                      <a:pPr>
                        <a:lnSpc>
                          <a:spcPct val="107000"/>
                        </a:lnSpc>
                        <a:spcAft>
                          <a:spcPts val="800"/>
                        </a:spcAft>
                      </a:pPr>
                      <a:r>
                        <a:rPr lang="en-GB" sz="1000" dirty="0">
                          <a:effectLst/>
                        </a:rPr>
                        <a:t>4.</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591" marR="60591" marT="0" marB="0" anchor="ctr"/>
                </a:tc>
                <a:tc>
                  <a:txBody>
                    <a:bodyPr/>
                    <a:lstStyle/>
                    <a:p>
                      <a:pPr>
                        <a:lnSpc>
                          <a:spcPct val="107000"/>
                        </a:lnSpc>
                        <a:spcAft>
                          <a:spcPts val="800"/>
                        </a:spcAft>
                      </a:pPr>
                      <a:r>
                        <a:rPr lang="en-GB" sz="1000" dirty="0">
                          <a:effectLst/>
                        </a:rPr>
                        <a:t>Training on the MCs certification and credit evaluation practice in Partner HE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591" marR="60591" marT="0" marB="0" anchor="ctr"/>
                </a:tc>
                <a:tc>
                  <a:txBody>
                    <a:bodyPr/>
                    <a:lstStyle/>
                    <a:p>
                      <a:pPr>
                        <a:lnSpc>
                          <a:spcPct val="107000"/>
                        </a:lnSpc>
                        <a:spcAft>
                          <a:spcPts val="800"/>
                        </a:spcAft>
                      </a:pPr>
                      <a:r>
                        <a:rPr lang="en-GB" sz="1000" dirty="0">
                          <a:effectLst/>
                        </a:rPr>
                        <a:t>ACEEU GmbH (ACEEU), Munster, Germany</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591" marR="60591" marT="0" marB="0" anchor="ctr"/>
                </a:tc>
                <a:tc>
                  <a:txBody>
                    <a:bodyPr/>
                    <a:lstStyle/>
                    <a:p>
                      <a:pPr algn="ctr">
                        <a:lnSpc>
                          <a:spcPct val="107000"/>
                        </a:lnSpc>
                        <a:spcAft>
                          <a:spcPts val="800"/>
                        </a:spcAft>
                      </a:pPr>
                      <a:r>
                        <a:rPr lang="en-GB" sz="1000" dirty="0">
                          <a:effectLst/>
                        </a:rPr>
                        <a:t>2022-12</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591" marR="60591" marT="0" marB="0" anchor="ctr"/>
                </a:tc>
                <a:tc>
                  <a:txBody>
                    <a:bodyPr/>
                    <a:lstStyle/>
                    <a:p>
                      <a:pPr>
                        <a:lnSpc>
                          <a:spcPct val="107000"/>
                        </a:lnSpc>
                        <a:spcAft>
                          <a:spcPts val="800"/>
                        </a:spcAft>
                      </a:pPr>
                      <a:r>
                        <a:rPr lang="en-GB" sz="1000" dirty="0">
                          <a:effectLst/>
                        </a:rPr>
                        <a:t>1. Analysis (ACEEU)</a:t>
                      </a:r>
                      <a:endParaRPr lang="en-US" sz="1000" dirty="0">
                        <a:effectLst/>
                      </a:endParaRPr>
                    </a:p>
                    <a:p>
                      <a:pPr>
                        <a:lnSpc>
                          <a:spcPct val="107000"/>
                        </a:lnSpc>
                        <a:spcAft>
                          <a:spcPts val="800"/>
                        </a:spcAft>
                      </a:pPr>
                      <a:r>
                        <a:rPr lang="en-GB" sz="1000" dirty="0">
                          <a:solidFill>
                            <a:srgbClr val="FF0000"/>
                          </a:solidFill>
                          <a:effectLst/>
                        </a:rPr>
                        <a:t>2. Report (ACEEU)</a:t>
                      </a:r>
                      <a:endParaRPr lang="en-US" sz="1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0591" marR="60591" marT="0" marB="0" anchor="ctr"/>
                </a:tc>
                <a:extLst>
                  <a:ext uri="{0D108BD9-81ED-4DB2-BD59-A6C34878D82A}">
                    <a16:rowId xmlns:a16="http://schemas.microsoft.com/office/drawing/2014/main" val="2016421764"/>
                  </a:ext>
                </a:extLst>
              </a:tr>
              <a:tr h="399733">
                <a:tc>
                  <a:txBody>
                    <a:bodyPr/>
                    <a:lstStyle/>
                    <a:p>
                      <a:pPr>
                        <a:lnSpc>
                          <a:spcPct val="107000"/>
                        </a:lnSpc>
                        <a:spcAft>
                          <a:spcPts val="800"/>
                        </a:spcAft>
                      </a:pPr>
                      <a:r>
                        <a:rPr lang="en-GB" sz="1000" dirty="0">
                          <a:effectLst/>
                        </a:rPr>
                        <a:t>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591" marR="60591" marT="0" marB="0" anchor="ctr"/>
                </a:tc>
                <a:tc>
                  <a:txBody>
                    <a:bodyPr/>
                    <a:lstStyle/>
                    <a:p>
                      <a:pPr>
                        <a:lnSpc>
                          <a:spcPct val="107000"/>
                        </a:lnSpc>
                        <a:spcAft>
                          <a:spcPts val="800"/>
                        </a:spcAft>
                      </a:pPr>
                      <a:r>
                        <a:rPr lang="en-GB" sz="1000" dirty="0">
                          <a:effectLst/>
                        </a:rPr>
                        <a:t>Training on the MCs accreditation and quality assurance practice in Partner HE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591" marR="60591" marT="0" marB="0" anchor="ctr"/>
                </a:tc>
                <a:tc>
                  <a:txBody>
                    <a:bodyPr/>
                    <a:lstStyle/>
                    <a:p>
                      <a:pPr>
                        <a:lnSpc>
                          <a:spcPct val="107000"/>
                        </a:lnSpc>
                        <a:spcAft>
                          <a:spcPts val="800"/>
                        </a:spcAft>
                      </a:pPr>
                      <a:r>
                        <a:rPr lang="en-GB" sz="1000" dirty="0">
                          <a:effectLst/>
                        </a:rPr>
                        <a:t>ACEEU GmbH (ACEEU), Munster, Germany</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591" marR="60591" marT="0" marB="0" anchor="ctr"/>
                </a:tc>
                <a:tc>
                  <a:txBody>
                    <a:bodyPr/>
                    <a:lstStyle/>
                    <a:p>
                      <a:pPr algn="ctr">
                        <a:lnSpc>
                          <a:spcPct val="107000"/>
                        </a:lnSpc>
                        <a:spcAft>
                          <a:spcPts val="800"/>
                        </a:spcAft>
                      </a:pPr>
                      <a:r>
                        <a:rPr lang="en-GB" sz="1000" dirty="0">
                          <a:effectLst/>
                        </a:rPr>
                        <a:t>2023-03</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591" marR="60591" marT="0" marB="0" anchor="ctr"/>
                </a:tc>
                <a:tc>
                  <a:txBody>
                    <a:bodyPr/>
                    <a:lstStyle/>
                    <a:p>
                      <a:pPr>
                        <a:lnSpc>
                          <a:spcPct val="107000"/>
                        </a:lnSpc>
                        <a:spcAft>
                          <a:spcPts val="800"/>
                        </a:spcAft>
                      </a:pPr>
                      <a:r>
                        <a:rPr lang="en-GB" sz="1000" dirty="0">
                          <a:effectLst/>
                        </a:rPr>
                        <a:t>1. Analysis</a:t>
                      </a:r>
                      <a:endParaRPr lang="en-US" sz="1000" dirty="0">
                        <a:effectLst/>
                      </a:endParaRPr>
                    </a:p>
                    <a:p>
                      <a:pPr>
                        <a:lnSpc>
                          <a:spcPct val="107000"/>
                        </a:lnSpc>
                        <a:spcAft>
                          <a:spcPts val="800"/>
                        </a:spcAft>
                      </a:pPr>
                      <a:r>
                        <a:rPr lang="en-GB" sz="1000" dirty="0">
                          <a:solidFill>
                            <a:srgbClr val="FF0000"/>
                          </a:solidFill>
                          <a:effectLst/>
                        </a:rPr>
                        <a:t>2. Report (ACEEU)</a:t>
                      </a:r>
                      <a:endParaRPr lang="en-US" sz="1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0591" marR="60591" marT="0" marB="0" anchor="ctr"/>
                </a:tc>
                <a:extLst>
                  <a:ext uri="{0D108BD9-81ED-4DB2-BD59-A6C34878D82A}">
                    <a16:rowId xmlns:a16="http://schemas.microsoft.com/office/drawing/2014/main" val="2498309639"/>
                  </a:ext>
                </a:extLst>
              </a:tr>
              <a:tr h="399733">
                <a:tc>
                  <a:txBody>
                    <a:bodyPr/>
                    <a:lstStyle/>
                    <a:p>
                      <a:pPr>
                        <a:lnSpc>
                          <a:spcPct val="107000"/>
                        </a:lnSpc>
                        <a:spcAft>
                          <a:spcPts val="800"/>
                        </a:spcAft>
                      </a:pPr>
                      <a:r>
                        <a:rPr lang="en-GB" sz="1000" dirty="0">
                          <a:effectLst/>
                        </a:rPr>
                        <a:t>6.</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591" marR="60591" marT="0" marB="0" anchor="ctr"/>
                </a:tc>
                <a:tc>
                  <a:txBody>
                    <a:bodyPr/>
                    <a:lstStyle/>
                    <a:p>
                      <a:pPr>
                        <a:lnSpc>
                          <a:spcPct val="107000"/>
                        </a:lnSpc>
                        <a:spcAft>
                          <a:spcPts val="800"/>
                        </a:spcAft>
                      </a:pPr>
                      <a:r>
                        <a:rPr lang="en-GB" sz="1000" dirty="0">
                          <a:effectLst/>
                        </a:rPr>
                        <a:t>Training on the linking MCs to NQF practice in Project Partner HE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591" marR="60591" marT="0" marB="0" anchor="ctr"/>
                </a:tc>
                <a:tc>
                  <a:txBody>
                    <a:bodyPr/>
                    <a:lstStyle/>
                    <a:p>
                      <a:pPr>
                        <a:lnSpc>
                          <a:spcPct val="107000"/>
                        </a:lnSpc>
                        <a:spcAft>
                          <a:spcPts val="800"/>
                        </a:spcAft>
                      </a:pPr>
                      <a:r>
                        <a:rPr lang="en-GB" sz="1000" dirty="0">
                          <a:effectLst/>
                        </a:rPr>
                        <a:t>UNIVERSIDAD DE LLEIDA (UDL), Lleida, Spain</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591" marR="60591" marT="0" marB="0" anchor="ctr"/>
                </a:tc>
                <a:tc>
                  <a:txBody>
                    <a:bodyPr/>
                    <a:lstStyle/>
                    <a:p>
                      <a:pPr algn="ctr">
                        <a:lnSpc>
                          <a:spcPct val="107000"/>
                        </a:lnSpc>
                        <a:spcAft>
                          <a:spcPts val="800"/>
                        </a:spcAft>
                      </a:pPr>
                      <a:r>
                        <a:rPr lang="en-GB" sz="1000" dirty="0">
                          <a:effectLst/>
                        </a:rPr>
                        <a:t>2023-06</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591" marR="60591" marT="0" marB="0" anchor="ctr"/>
                </a:tc>
                <a:tc>
                  <a:txBody>
                    <a:bodyPr/>
                    <a:lstStyle/>
                    <a:p>
                      <a:pPr>
                        <a:lnSpc>
                          <a:spcPct val="107000"/>
                        </a:lnSpc>
                        <a:spcAft>
                          <a:spcPts val="800"/>
                        </a:spcAft>
                      </a:pPr>
                      <a:r>
                        <a:rPr lang="en-GB" sz="1000" dirty="0">
                          <a:effectLst/>
                        </a:rPr>
                        <a:t>1. Analysis (UDL)</a:t>
                      </a:r>
                      <a:endParaRPr lang="en-US" sz="1000" dirty="0">
                        <a:effectLst/>
                      </a:endParaRPr>
                    </a:p>
                    <a:p>
                      <a:pPr>
                        <a:lnSpc>
                          <a:spcPct val="107000"/>
                        </a:lnSpc>
                        <a:spcAft>
                          <a:spcPts val="800"/>
                        </a:spcAft>
                      </a:pPr>
                      <a:r>
                        <a:rPr lang="en-GB" sz="1000" dirty="0">
                          <a:solidFill>
                            <a:srgbClr val="FF0000"/>
                          </a:solidFill>
                          <a:effectLst/>
                        </a:rPr>
                        <a:t>2. Report (UDL)</a:t>
                      </a:r>
                      <a:endParaRPr lang="en-US" sz="1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0591" marR="60591" marT="0" marB="0" anchor="ctr"/>
                </a:tc>
                <a:extLst>
                  <a:ext uri="{0D108BD9-81ED-4DB2-BD59-A6C34878D82A}">
                    <a16:rowId xmlns:a16="http://schemas.microsoft.com/office/drawing/2014/main" val="3787741159"/>
                  </a:ext>
                </a:extLst>
              </a:tr>
              <a:tr h="468458">
                <a:tc>
                  <a:txBody>
                    <a:bodyPr/>
                    <a:lstStyle/>
                    <a:p>
                      <a:pPr>
                        <a:lnSpc>
                          <a:spcPct val="107000"/>
                        </a:lnSpc>
                        <a:spcAft>
                          <a:spcPts val="800"/>
                        </a:spcAft>
                      </a:pPr>
                      <a:r>
                        <a:rPr lang="en-GB" sz="1000" dirty="0">
                          <a:effectLst/>
                        </a:rPr>
                        <a:t>7.</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591" marR="60591" marT="0" marB="0" anchor="ctr"/>
                </a:tc>
                <a:tc>
                  <a:txBody>
                    <a:bodyPr/>
                    <a:lstStyle/>
                    <a:p>
                      <a:pPr>
                        <a:lnSpc>
                          <a:spcPct val="107000"/>
                        </a:lnSpc>
                        <a:spcAft>
                          <a:spcPts val="800"/>
                        </a:spcAft>
                      </a:pPr>
                      <a:r>
                        <a:rPr lang="en-GB" sz="1000" dirty="0">
                          <a:effectLst/>
                        </a:rPr>
                        <a:t>Training on the implementation of all Project results in the Guidelines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591" marR="60591" marT="0" marB="0" anchor="ctr"/>
                </a:tc>
                <a:tc>
                  <a:txBody>
                    <a:bodyPr/>
                    <a:lstStyle/>
                    <a:p>
                      <a:pPr>
                        <a:lnSpc>
                          <a:spcPct val="107000"/>
                        </a:lnSpc>
                        <a:spcAft>
                          <a:spcPts val="800"/>
                        </a:spcAft>
                      </a:pPr>
                      <a:r>
                        <a:rPr lang="en-GB" sz="1000" dirty="0">
                          <a:effectLst/>
                        </a:rPr>
                        <a:t>FH JOANNEUM GESELLSCHAFT MBH (FHJ), Gratz, Austria</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591" marR="60591" marT="0" marB="0" anchor="ctr"/>
                </a:tc>
                <a:tc>
                  <a:txBody>
                    <a:bodyPr/>
                    <a:lstStyle/>
                    <a:p>
                      <a:pPr algn="ctr">
                        <a:lnSpc>
                          <a:spcPct val="107000"/>
                        </a:lnSpc>
                        <a:spcAft>
                          <a:spcPts val="800"/>
                        </a:spcAft>
                      </a:pPr>
                      <a:r>
                        <a:rPr lang="en-GB" sz="1000" dirty="0">
                          <a:effectLst/>
                        </a:rPr>
                        <a:t>2023-11</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591" marR="60591" marT="0" marB="0" anchor="ctr"/>
                </a:tc>
                <a:tc>
                  <a:txBody>
                    <a:bodyPr/>
                    <a:lstStyle/>
                    <a:p>
                      <a:pPr>
                        <a:lnSpc>
                          <a:spcPct val="107000"/>
                        </a:lnSpc>
                        <a:spcAft>
                          <a:spcPts val="800"/>
                        </a:spcAft>
                      </a:pPr>
                      <a:r>
                        <a:rPr lang="en-GB" sz="1000" dirty="0">
                          <a:effectLst/>
                        </a:rPr>
                        <a:t>1. Guidelines (FHJ)</a:t>
                      </a:r>
                      <a:endParaRPr lang="en-US" sz="1000" dirty="0">
                        <a:effectLst/>
                      </a:endParaRPr>
                    </a:p>
                    <a:p>
                      <a:pPr>
                        <a:lnSpc>
                          <a:spcPct val="107000"/>
                        </a:lnSpc>
                        <a:spcAft>
                          <a:spcPts val="800"/>
                        </a:spcAft>
                      </a:pPr>
                      <a:r>
                        <a:rPr lang="en-GB" sz="1000" dirty="0">
                          <a:solidFill>
                            <a:srgbClr val="FF0000"/>
                          </a:solidFill>
                          <a:effectLst/>
                        </a:rPr>
                        <a:t>2. Report (FHJ)</a:t>
                      </a:r>
                      <a:endParaRPr lang="en-US" sz="1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0591" marR="60591" marT="0" marB="0" anchor="ctr"/>
                </a:tc>
                <a:extLst>
                  <a:ext uri="{0D108BD9-81ED-4DB2-BD59-A6C34878D82A}">
                    <a16:rowId xmlns:a16="http://schemas.microsoft.com/office/drawing/2014/main" val="2200441238"/>
                  </a:ext>
                </a:extLst>
              </a:tr>
              <a:tr h="151477">
                <a:tc>
                  <a:txBody>
                    <a:bodyPr/>
                    <a:lstStyle/>
                    <a:p>
                      <a:pPr>
                        <a:lnSpc>
                          <a:spcPct val="107000"/>
                        </a:lnSpc>
                        <a:spcAft>
                          <a:spcPts val="800"/>
                        </a:spcAft>
                      </a:pPr>
                      <a:r>
                        <a:rPr lang="en-GB" sz="1000" dirty="0">
                          <a:effectLst/>
                        </a:rPr>
                        <a:t>8.</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591" marR="60591" marT="0" marB="0" anchor="ctr"/>
                </a:tc>
                <a:tc>
                  <a:txBody>
                    <a:bodyPr/>
                    <a:lstStyle/>
                    <a:p>
                      <a:pPr>
                        <a:lnSpc>
                          <a:spcPct val="107000"/>
                        </a:lnSpc>
                        <a:spcAft>
                          <a:spcPts val="800"/>
                        </a:spcAft>
                      </a:pPr>
                      <a:r>
                        <a:rPr lang="en-GB" sz="1000" dirty="0">
                          <a:effectLst/>
                        </a:rPr>
                        <a:t>Final conference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591" marR="60591" marT="0" marB="0" anchor="ctr"/>
                </a:tc>
                <a:tc>
                  <a:txBody>
                    <a:bodyPr/>
                    <a:lstStyle/>
                    <a:p>
                      <a:pPr>
                        <a:lnSpc>
                          <a:spcPct val="107000"/>
                        </a:lnSpc>
                        <a:spcAft>
                          <a:spcPts val="800"/>
                        </a:spcAft>
                      </a:pPr>
                      <a:r>
                        <a:rPr lang="en-GB" sz="1000" dirty="0">
                          <a:effectLst/>
                        </a:rPr>
                        <a:t>University of Belgrade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591" marR="60591" marT="0" marB="0" anchor="ctr"/>
                </a:tc>
                <a:tc>
                  <a:txBody>
                    <a:bodyPr/>
                    <a:lstStyle/>
                    <a:p>
                      <a:pPr algn="ctr">
                        <a:lnSpc>
                          <a:spcPct val="107000"/>
                        </a:lnSpc>
                        <a:spcAft>
                          <a:spcPts val="800"/>
                        </a:spcAft>
                      </a:pPr>
                      <a:r>
                        <a:rPr lang="en-GB" sz="1000" dirty="0">
                          <a:effectLst/>
                        </a:rPr>
                        <a:t>2024-01</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591" marR="60591" marT="0" marB="0" anchor="ctr"/>
                </a:tc>
                <a:tc>
                  <a:txBody>
                    <a:bodyPr/>
                    <a:lstStyle/>
                    <a:p>
                      <a:pPr>
                        <a:lnSpc>
                          <a:spcPct val="107000"/>
                        </a:lnSpc>
                        <a:spcAft>
                          <a:spcPts val="800"/>
                        </a:spcAft>
                      </a:pPr>
                      <a:r>
                        <a:rPr lang="en-GB" sz="1000" dirty="0">
                          <a:effectLst/>
                        </a:rPr>
                        <a:t>1. </a:t>
                      </a:r>
                      <a:r>
                        <a:rPr lang="en-GB" sz="1000" dirty="0">
                          <a:solidFill>
                            <a:srgbClr val="FF0000"/>
                          </a:solidFill>
                          <a:effectLst/>
                        </a:rPr>
                        <a:t>Report</a:t>
                      </a:r>
                      <a:r>
                        <a:rPr lang="en-GB" sz="1000" dirty="0">
                          <a:effectLst/>
                        </a:rPr>
                        <a:t> (UB)</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591" marR="60591" marT="0" marB="0" anchor="ctr"/>
                </a:tc>
                <a:extLst>
                  <a:ext uri="{0D108BD9-81ED-4DB2-BD59-A6C34878D82A}">
                    <a16:rowId xmlns:a16="http://schemas.microsoft.com/office/drawing/2014/main" val="3538858139"/>
                  </a:ext>
                </a:extLst>
              </a:tr>
            </a:tbl>
          </a:graphicData>
        </a:graphic>
      </p:graphicFrame>
    </p:spTree>
    <p:extLst>
      <p:ext uri="{BB962C8B-B14F-4D97-AF65-F5344CB8AC3E}">
        <p14:creationId xmlns:p14="http://schemas.microsoft.com/office/powerpoint/2010/main" val="1733413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5CBE3C7-46A3-E264-E206-2698CF845E49}"/>
              </a:ext>
            </a:extLst>
          </p:cNvPr>
          <p:cNvSpPr>
            <a:spLocks noGrp="1"/>
          </p:cNvSpPr>
          <p:nvPr>
            <p:ph type="title"/>
          </p:nvPr>
        </p:nvSpPr>
        <p:spPr>
          <a:xfrm>
            <a:off x="556532" y="643467"/>
            <a:ext cx="11210925" cy="744836"/>
          </a:xfrm>
        </p:spPr>
        <p:txBody>
          <a:bodyPr vert="horz" lIns="91440" tIns="45720" rIns="91440" bIns="45720" rtlCol="0" anchor="ctr">
            <a:normAutofit/>
          </a:bodyPr>
          <a:lstStyle/>
          <a:p>
            <a:r>
              <a:rPr lang="en-GB" sz="3200" kern="1200" noProof="0" dirty="0">
                <a:solidFill>
                  <a:schemeClr val="bg1"/>
                </a:solidFill>
                <a:latin typeface="+mj-lt"/>
                <a:ea typeface="+mj-ea"/>
                <a:cs typeface="+mj-cs"/>
              </a:rPr>
              <a:t>Project bodies and documents</a:t>
            </a:r>
          </a:p>
        </p:txBody>
      </p:sp>
      <p:sp>
        <p:nvSpPr>
          <p:cNvPr id="4" name="Slide Number Placeholder 3">
            <a:extLst>
              <a:ext uri="{FF2B5EF4-FFF2-40B4-BE49-F238E27FC236}">
                <a16:creationId xmlns:a16="http://schemas.microsoft.com/office/drawing/2014/main" id="{05D4E064-78A7-3B6B-68A8-3E4935D9F26E}"/>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AC0BF81E-BCD6-4C3F-AAD2-3DA02DA55E41}" type="slidenum">
              <a:rPr lang="en-US" smtClean="0"/>
              <a:pPr>
                <a:spcAft>
                  <a:spcPts val="600"/>
                </a:spcAft>
              </a:pPr>
              <a:t>6</a:t>
            </a:fld>
            <a:endParaRPr lang="en-US"/>
          </a:p>
        </p:txBody>
      </p:sp>
      <p:sp>
        <p:nvSpPr>
          <p:cNvPr id="14" name="Content Placeholder 3">
            <a:extLst>
              <a:ext uri="{FF2B5EF4-FFF2-40B4-BE49-F238E27FC236}">
                <a16:creationId xmlns:a16="http://schemas.microsoft.com/office/drawing/2014/main" id="{D42EA227-1BFC-45BD-8F3A-2DAFD552F364}"/>
              </a:ext>
            </a:extLst>
          </p:cNvPr>
          <p:cNvSpPr>
            <a:spLocks noGrp="1"/>
          </p:cNvSpPr>
          <p:nvPr>
            <p:ph idx="1"/>
          </p:nvPr>
        </p:nvSpPr>
        <p:spPr>
          <a:xfrm>
            <a:off x="838200" y="1825625"/>
            <a:ext cx="10515600" cy="4141016"/>
          </a:xfrm>
        </p:spPr>
        <p:txBody>
          <a:bodyPr/>
          <a:lstStyle/>
          <a:p>
            <a:r>
              <a:rPr lang="en-GB" noProof="0" dirty="0"/>
              <a:t>Project Management Group (one member per Institution)</a:t>
            </a:r>
          </a:p>
          <a:p>
            <a:pPr lvl="1"/>
            <a:r>
              <a:rPr lang="en-GB" noProof="0" dirty="0"/>
              <a:t>UB as Chair</a:t>
            </a:r>
          </a:p>
          <a:p>
            <a:pPr lvl="1"/>
            <a:endParaRPr lang="en-GB" noProof="0" dirty="0"/>
          </a:p>
          <a:p>
            <a:r>
              <a:rPr lang="en-GB" noProof="0" dirty="0"/>
              <a:t>Quality Assurance Group (one member per Institution)</a:t>
            </a:r>
          </a:p>
          <a:p>
            <a:pPr lvl="1"/>
            <a:r>
              <a:rPr lang="en-GB" noProof="0" dirty="0"/>
              <a:t>FHJ as Chair</a:t>
            </a:r>
          </a:p>
          <a:p>
            <a:pPr lvl="1"/>
            <a:endParaRPr lang="en-GB" noProof="0" dirty="0"/>
          </a:p>
          <a:p>
            <a:r>
              <a:rPr lang="en-GB" noProof="0" dirty="0"/>
              <a:t>Project quality assurance standards and procedures</a:t>
            </a:r>
          </a:p>
          <a:p>
            <a:pPr lvl="1"/>
            <a:r>
              <a:rPr lang="en-GB" noProof="0" dirty="0"/>
              <a:t>Proposed by FHJ and accepted by all Partners</a:t>
            </a:r>
          </a:p>
        </p:txBody>
      </p:sp>
    </p:spTree>
    <p:extLst>
      <p:ext uri="{BB962C8B-B14F-4D97-AF65-F5344CB8AC3E}">
        <p14:creationId xmlns:p14="http://schemas.microsoft.com/office/powerpoint/2010/main" val="1913859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5CBE3C7-46A3-E264-E206-2698CF845E49}"/>
              </a:ext>
            </a:extLst>
          </p:cNvPr>
          <p:cNvSpPr>
            <a:spLocks noGrp="1"/>
          </p:cNvSpPr>
          <p:nvPr>
            <p:ph type="title"/>
          </p:nvPr>
        </p:nvSpPr>
        <p:spPr>
          <a:xfrm>
            <a:off x="556532" y="643467"/>
            <a:ext cx="11210925" cy="744836"/>
          </a:xfrm>
        </p:spPr>
        <p:txBody>
          <a:bodyPr vert="horz" lIns="91440" tIns="45720" rIns="91440" bIns="45720" rtlCol="0" anchor="ctr">
            <a:normAutofit/>
          </a:bodyPr>
          <a:lstStyle/>
          <a:p>
            <a:r>
              <a:rPr lang="en-GB" sz="3200" noProof="0" dirty="0">
                <a:solidFill>
                  <a:schemeClr val="bg1"/>
                </a:solidFill>
              </a:rPr>
              <a:t>Activity timetable rescheduling</a:t>
            </a:r>
            <a:endParaRPr lang="en-GB" sz="3200" kern="1200" noProof="0" dirty="0">
              <a:solidFill>
                <a:schemeClr val="bg1"/>
              </a:solidFill>
              <a:latin typeface="+mj-lt"/>
              <a:ea typeface="+mj-ea"/>
              <a:cs typeface="+mj-cs"/>
            </a:endParaRPr>
          </a:p>
        </p:txBody>
      </p:sp>
      <p:sp>
        <p:nvSpPr>
          <p:cNvPr id="4" name="Slide Number Placeholder 3">
            <a:extLst>
              <a:ext uri="{FF2B5EF4-FFF2-40B4-BE49-F238E27FC236}">
                <a16:creationId xmlns:a16="http://schemas.microsoft.com/office/drawing/2014/main" id="{05D4E064-78A7-3B6B-68A8-3E4935D9F26E}"/>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AC0BF81E-BCD6-4C3F-AAD2-3DA02DA55E41}" type="slidenum">
              <a:rPr lang="en-US" smtClean="0"/>
              <a:pPr>
                <a:spcAft>
                  <a:spcPts val="600"/>
                </a:spcAft>
              </a:pPr>
              <a:t>7</a:t>
            </a:fld>
            <a:endParaRPr lang="en-US"/>
          </a:p>
        </p:txBody>
      </p:sp>
      <p:graphicFrame>
        <p:nvGraphicFramePr>
          <p:cNvPr id="6" name="Table 5">
            <a:extLst>
              <a:ext uri="{FF2B5EF4-FFF2-40B4-BE49-F238E27FC236}">
                <a16:creationId xmlns:a16="http://schemas.microsoft.com/office/drawing/2014/main" id="{C96F3D7A-3DB2-4A79-A956-AC9CD4FBCE01}"/>
              </a:ext>
            </a:extLst>
          </p:cNvPr>
          <p:cNvGraphicFramePr>
            <a:graphicFrameLocks noGrp="1"/>
          </p:cNvGraphicFramePr>
          <p:nvPr>
            <p:extLst>
              <p:ext uri="{D42A27DB-BD31-4B8C-83A1-F6EECF244321}">
                <p14:modId xmlns:p14="http://schemas.microsoft.com/office/powerpoint/2010/main" val="3032669330"/>
              </p:ext>
            </p:extLst>
          </p:nvPr>
        </p:nvGraphicFramePr>
        <p:xfrm>
          <a:off x="739912" y="1568500"/>
          <a:ext cx="10716982" cy="4141789"/>
        </p:xfrm>
        <a:graphic>
          <a:graphicData uri="http://schemas.openxmlformats.org/drawingml/2006/table">
            <a:tbl>
              <a:tblPr firstRow="1" firstCol="1" bandRow="1">
                <a:tableStyleId>{5C22544A-7EE6-4342-B048-85BDC9FD1C3A}</a:tableStyleId>
              </a:tblPr>
              <a:tblGrid>
                <a:gridCol w="471520">
                  <a:extLst>
                    <a:ext uri="{9D8B030D-6E8A-4147-A177-3AD203B41FA5}">
                      <a16:colId xmlns:a16="http://schemas.microsoft.com/office/drawing/2014/main" val="2949333519"/>
                    </a:ext>
                  </a:extLst>
                </a:gridCol>
                <a:gridCol w="2930262">
                  <a:extLst>
                    <a:ext uri="{9D8B030D-6E8A-4147-A177-3AD203B41FA5}">
                      <a16:colId xmlns:a16="http://schemas.microsoft.com/office/drawing/2014/main" val="1499036430"/>
                    </a:ext>
                  </a:extLst>
                </a:gridCol>
                <a:gridCol w="1389530">
                  <a:extLst>
                    <a:ext uri="{9D8B030D-6E8A-4147-A177-3AD203B41FA5}">
                      <a16:colId xmlns:a16="http://schemas.microsoft.com/office/drawing/2014/main" val="2620459471"/>
                    </a:ext>
                  </a:extLst>
                </a:gridCol>
                <a:gridCol w="4327553">
                  <a:extLst>
                    <a:ext uri="{9D8B030D-6E8A-4147-A177-3AD203B41FA5}">
                      <a16:colId xmlns:a16="http://schemas.microsoft.com/office/drawing/2014/main" val="777777413"/>
                    </a:ext>
                  </a:extLst>
                </a:gridCol>
                <a:gridCol w="1598117">
                  <a:extLst>
                    <a:ext uri="{9D8B030D-6E8A-4147-A177-3AD203B41FA5}">
                      <a16:colId xmlns:a16="http://schemas.microsoft.com/office/drawing/2014/main" val="3775258390"/>
                    </a:ext>
                  </a:extLst>
                </a:gridCol>
              </a:tblGrid>
              <a:tr h="511030">
                <a:tc>
                  <a:txBody>
                    <a:bodyPr/>
                    <a:lstStyle/>
                    <a:p>
                      <a:pPr algn="ctr">
                        <a:lnSpc>
                          <a:spcPct val="107000"/>
                        </a:lnSpc>
                        <a:spcAft>
                          <a:spcPts val="800"/>
                        </a:spcAft>
                      </a:pPr>
                      <a:r>
                        <a:rPr lang="en-GB" sz="1100">
                          <a:effectLst/>
                        </a:rPr>
                        <a:t>ID.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097" marR="66097" marT="0" marB="0" anchor="ctr"/>
                </a:tc>
                <a:tc>
                  <a:txBody>
                    <a:bodyPr/>
                    <a:lstStyle/>
                    <a:p>
                      <a:pPr algn="ctr">
                        <a:lnSpc>
                          <a:spcPct val="107000"/>
                        </a:lnSpc>
                        <a:spcAft>
                          <a:spcPts val="800"/>
                        </a:spcAft>
                      </a:pPr>
                      <a:r>
                        <a:rPr lang="en-GB" sz="1100">
                          <a:effectLst/>
                        </a:rPr>
                        <a:t>Meeting/Activity Title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097" marR="66097" marT="0" marB="0" anchor="ctr"/>
                </a:tc>
                <a:tc>
                  <a:txBody>
                    <a:bodyPr/>
                    <a:lstStyle/>
                    <a:p>
                      <a:pPr algn="ctr">
                        <a:lnSpc>
                          <a:spcPct val="107000"/>
                        </a:lnSpc>
                        <a:spcAft>
                          <a:spcPts val="800"/>
                        </a:spcAft>
                      </a:pPr>
                      <a:r>
                        <a:rPr lang="en-GB" sz="1100">
                          <a:effectLst/>
                        </a:rPr>
                        <a:t>Date (old/new)</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097" marR="66097" marT="0" marB="0" anchor="ctr"/>
                </a:tc>
                <a:tc>
                  <a:txBody>
                    <a:bodyPr/>
                    <a:lstStyle/>
                    <a:p>
                      <a:pPr algn="ctr">
                        <a:lnSpc>
                          <a:spcPct val="107000"/>
                        </a:lnSpc>
                        <a:spcAft>
                          <a:spcPts val="800"/>
                        </a:spcAft>
                      </a:pPr>
                      <a:r>
                        <a:rPr lang="en-GB" sz="1100">
                          <a:effectLst/>
                        </a:rPr>
                        <a:t>Results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097" marR="66097" marT="0" marB="0" anchor="ctr"/>
                </a:tc>
                <a:tc>
                  <a:txBody>
                    <a:bodyPr/>
                    <a:lstStyle/>
                    <a:p>
                      <a:pPr algn="ctr">
                        <a:lnSpc>
                          <a:spcPct val="107000"/>
                        </a:lnSpc>
                        <a:spcAft>
                          <a:spcPts val="800"/>
                        </a:spcAft>
                      </a:pPr>
                      <a:r>
                        <a:rPr lang="en-GB" sz="1100">
                          <a:effectLst/>
                        </a:rPr>
                        <a:t>Date (old/new)</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097" marR="66097" marT="0" marB="0" anchor="ctr"/>
                </a:tc>
                <a:extLst>
                  <a:ext uri="{0D108BD9-81ED-4DB2-BD59-A6C34878D82A}">
                    <a16:rowId xmlns:a16="http://schemas.microsoft.com/office/drawing/2014/main" val="720856768"/>
                  </a:ext>
                </a:extLst>
              </a:tr>
              <a:tr h="511030">
                <a:tc>
                  <a:txBody>
                    <a:bodyPr/>
                    <a:lstStyle/>
                    <a:p>
                      <a:pPr>
                        <a:lnSpc>
                          <a:spcPct val="107000"/>
                        </a:lnSpc>
                        <a:spcAft>
                          <a:spcPts val="800"/>
                        </a:spcAft>
                      </a:pPr>
                      <a:r>
                        <a:rPr lang="en-GB" sz="1100">
                          <a:effectLst/>
                        </a:rPr>
                        <a:t>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097" marR="66097" marT="0" marB="0" anchor="ctr"/>
                </a:tc>
                <a:tc>
                  <a:txBody>
                    <a:bodyPr/>
                    <a:lstStyle/>
                    <a:p>
                      <a:pPr>
                        <a:lnSpc>
                          <a:spcPct val="107000"/>
                        </a:lnSpc>
                        <a:spcAft>
                          <a:spcPts val="800"/>
                        </a:spcAft>
                      </a:pPr>
                      <a:r>
                        <a:rPr lang="en-GB" sz="1100">
                          <a:effectLst/>
                        </a:rPr>
                        <a:t>Training on the MCs implementation practice in Partner HE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097" marR="66097" marT="0" marB="0" anchor="ctr"/>
                </a:tc>
                <a:tc>
                  <a:txBody>
                    <a:bodyPr/>
                    <a:lstStyle/>
                    <a:p>
                      <a:pPr algn="ctr">
                        <a:lnSpc>
                          <a:spcPct val="107000"/>
                        </a:lnSpc>
                        <a:spcAft>
                          <a:spcPts val="800"/>
                        </a:spcAft>
                      </a:pPr>
                      <a:r>
                        <a:rPr lang="en-GB" sz="1100" dirty="0">
                          <a:effectLst/>
                        </a:rPr>
                        <a:t>2022-06</a:t>
                      </a:r>
                    </a:p>
                    <a:p>
                      <a:pPr algn="ct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07-11.11.2022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7" marR="66097" marT="0" marB="0" anchor="ctr"/>
                </a:tc>
                <a:tc>
                  <a:txBody>
                    <a:bodyPr/>
                    <a:lstStyle/>
                    <a:p>
                      <a:pPr>
                        <a:lnSpc>
                          <a:spcPct val="107000"/>
                        </a:lnSpc>
                        <a:spcAft>
                          <a:spcPts val="800"/>
                        </a:spcAft>
                      </a:pPr>
                      <a:r>
                        <a:rPr lang="en-GB" sz="1100" dirty="0">
                          <a:effectLst/>
                        </a:rPr>
                        <a:t>Analysis of the MCs implementation practice in each Partner country, making a list of examples of good Practice (all Partners/FHJ)</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7" marR="66097" marT="0" marB="0" anchor="ctr"/>
                </a:tc>
                <a:tc>
                  <a:txBody>
                    <a:bodyPr/>
                    <a:lstStyle/>
                    <a:p>
                      <a:pPr algn="ctr">
                        <a:lnSpc>
                          <a:spcPct val="107000"/>
                        </a:lnSpc>
                        <a:spcAft>
                          <a:spcPts val="800"/>
                        </a:spcAft>
                      </a:pPr>
                      <a:r>
                        <a:rPr lang="en-GB" sz="1100" dirty="0">
                          <a:effectLst/>
                        </a:rPr>
                        <a:t>01.02-30.06.2022</a:t>
                      </a:r>
                      <a:endParaRPr lang="sr-Latn-RS" sz="1100" dirty="0">
                        <a:effectLst/>
                      </a:endParaRPr>
                    </a:p>
                    <a:p>
                      <a:pPr algn="ctr">
                        <a:lnSpc>
                          <a:spcPct val="107000"/>
                        </a:lnSpc>
                        <a:spcAft>
                          <a:spcPts val="800"/>
                        </a:spcAft>
                      </a:pPr>
                      <a:r>
                        <a:rPr lang="sr-Latn-RS" sz="1100" dirty="0">
                          <a:effectLst/>
                        </a:rPr>
                        <a:t>23</a:t>
                      </a:r>
                      <a:r>
                        <a:rPr lang="en-GB" sz="1100" dirty="0">
                          <a:effectLst/>
                        </a:rPr>
                        <a:t>.0</a:t>
                      </a:r>
                      <a:r>
                        <a:rPr lang="sr-Latn-RS" sz="1100" dirty="0">
                          <a:effectLst/>
                        </a:rPr>
                        <a:t>7</a:t>
                      </a:r>
                      <a:r>
                        <a:rPr lang="en-GB" sz="1100" dirty="0">
                          <a:effectLst/>
                        </a:rPr>
                        <a:t>-</a:t>
                      </a:r>
                      <a:r>
                        <a:rPr lang="sr-Latn-RS" sz="1100" dirty="0">
                          <a:effectLst/>
                        </a:rPr>
                        <a:t>23</a:t>
                      </a:r>
                      <a:r>
                        <a:rPr lang="en-GB" sz="1100" dirty="0">
                          <a:effectLst/>
                        </a:rPr>
                        <a:t>.</a:t>
                      </a:r>
                      <a:r>
                        <a:rPr lang="sr-Latn-RS" sz="1100" dirty="0">
                          <a:effectLst/>
                        </a:rPr>
                        <a:t>10</a:t>
                      </a:r>
                      <a:r>
                        <a:rPr lang="en-GB" sz="1100" dirty="0">
                          <a:effectLst/>
                        </a:rPr>
                        <a:t>.2022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7" marR="66097" marT="0" marB="0" anchor="ctr"/>
                </a:tc>
                <a:extLst>
                  <a:ext uri="{0D108BD9-81ED-4DB2-BD59-A6C34878D82A}">
                    <a16:rowId xmlns:a16="http://schemas.microsoft.com/office/drawing/2014/main" val="2875557911"/>
                  </a:ext>
                </a:extLst>
              </a:tr>
              <a:tr h="511030">
                <a:tc>
                  <a:txBody>
                    <a:bodyPr/>
                    <a:lstStyle/>
                    <a:p>
                      <a:pPr>
                        <a:lnSpc>
                          <a:spcPct val="107000"/>
                        </a:lnSpc>
                        <a:spcAft>
                          <a:spcPts val="800"/>
                        </a:spcAft>
                      </a:pPr>
                      <a:r>
                        <a:rPr lang="en-GB" sz="1100">
                          <a:effectLst/>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097" marR="66097" marT="0" marB="0" anchor="ctr"/>
                </a:tc>
                <a:tc>
                  <a:txBody>
                    <a:bodyPr/>
                    <a:lstStyle/>
                    <a:p>
                      <a:pPr>
                        <a:lnSpc>
                          <a:spcPct val="107000"/>
                        </a:lnSpc>
                        <a:spcAft>
                          <a:spcPts val="800"/>
                        </a:spcAft>
                      </a:pPr>
                      <a:r>
                        <a:rPr lang="en-GB" sz="1100">
                          <a:effectLst/>
                        </a:rPr>
                        <a:t>Training on the MCs legal framework practice in Partner HE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097" marR="66097" marT="0" marB="0" anchor="ctr"/>
                </a:tc>
                <a:tc>
                  <a:txBody>
                    <a:bodyPr/>
                    <a:lstStyle/>
                    <a:p>
                      <a:pPr algn="ctr">
                        <a:lnSpc>
                          <a:spcPct val="107000"/>
                        </a:lnSpc>
                        <a:spcAft>
                          <a:spcPts val="800"/>
                        </a:spcAft>
                      </a:pPr>
                      <a:r>
                        <a:rPr lang="en-GB" sz="1100" dirty="0">
                          <a:effectLst/>
                        </a:rPr>
                        <a:t>2022-09</a:t>
                      </a:r>
                    </a:p>
                    <a:p>
                      <a:pPr algn="ct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29.11-03.12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7" marR="66097" marT="0" marB="0" anchor="ctr"/>
                </a:tc>
                <a:tc>
                  <a:txBody>
                    <a:bodyPr/>
                    <a:lstStyle/>
                    <a:p>
                      <a:pPr>
                        <a:lnSpc>
                          <a:spcPct val="107000"/>
                        </a:lnSpc>
                        <a:spcAft>
                          <a:spcPts val="800"/>
                        </a:spcAft>
                      </a:pPr>
                      <a:r>
                        <a:rPr lang="en-GB" sz="1100">
                          <a:effectLst/>
                        </a:rPr>
                        <a:t>Analysis of the legal framework in each Partner country, making a proposal for a best legislative model (all Partners/UDL)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7" marR="66097" marT="0" marB="0" anchor="ctr"/>
                </a:tc>
                <a:tc>
                  <a:txBody>
                    <a:bodyPr/>
                    <a:lstStyle/>
                    <a:p>
                      <a:pPr algn="ctr">
                        <a:lnSpc>
                          <a:spcPct val="107000"/>
                        </a:lnSpc>
                        <a:spcAft>
                          <a:spcPts val="800"/>
                        </a:spcAft>
                      </a:pPr>
                      <a:r>
                        <a:rPr lang="en-GB" sz="1100" dirty="0">
                          <a:effectLst/>
                        </a:rPr>
                        <a:t>01.06-30.09.2022</a:t>
                      </a:r>
                      <a:endParaRPr lang="sr-Latn-RS" sz="1100" dirty="0">
                        <a:effectLst/>
                      </a:endParaRPr>
                    </a:p>
                    <a:p>
                      <a:pPr algn="ctr">
                        <a:lnSpc>
                          <a:spcPct val="107000"/>
                        </a:lnSpc>
                        <a:spcAft>
                          <a:spcPts val="800"/>
                        </a:spcAft>
                      </a:pPr>
                      <a:r>
                        <a:rPr lang="sr-Latn-RS" sz="1100" dirty="0">
                          <a:effectLst/>
                        </a:rPr>
                        <a:t>15</a:t>
                      </a:r>
                      <a:r>
                        <a:rPr lang="en-GB" sz="1100" dirty="0">
                          <a:effectLst/>
                        </a:rPr>
                        <a:t>.0</a:t>
                      </a:r>
                      <a:r>
                        <a:rPr lang="sr-Latn-RS" sz="1100" dirty="0">
                          <a:effectLst/>
                        </a:rPr>
                        <a:t>8</a:t>
                      </a:r>
                      <a:r>
                        <a:rPr lang="en-GB" sz="1100" dirty="0">
                          <a:effectLst/>
                        </a:rPr>
                        <a:t>-</a:t>
                      </a:r>
                      <a:r>
                        <a:rPr lang="sr-Latn-RS" sz="1100" dirty="0">
                          <a:effectLst/>
                        </a:rPr>
                        <a:t>15</a:t>
                      </a:r>
                      <a:r>
                        <a:rPr lang="en-GB" sz="1100" dirty="0">
                          <a:effectLst/>
                        </a:rPr>
                        <a:t>.</a:t>
                      </a:r>
                      <a:r>
                        <a:rPr lang="sr-Latn-RS" sz="1100" dirty="0">
                          <a:effectLst/>
                        </a:rPr>
                        <a:t>11</a:t>
                      </a:r>
                      <a:r>
                        <a:rPr lang="en-GB" sz="1100" dirty="0">
                          <a:effectLst/>
                        </a:rPr>
                        <a:t>.2022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7" marR="66097" marT="0" marB="0" anchor="ctr"/>
                </a:tc>
                <a:extLst>
                  <a:ext uri="{0D108BD9-81ED-4DB2-BD59-A6C34878D82A}">
                    <a16:rowId xmlns:a16="http://schemas.microsoft.com/office/drawing/2014/main" val="3717324597"/>
                  </a:ext>
                </a:extLst>
              </a:tr>
              <a:tr h="781845">
                <a:tc>
                  <a:txBody>
                    <a:bodyPr/>
                    <a:lstStyle/>
                    <a:p>
                      <a:pPr>
                        <a:lnSpc>
                          <a:spcPct val="107000"/>
                        </a:lnSpc>
                        <a:spcAft>
                          <a:spcPts val="800"/>
                        </a:spcAft>
                      </a:pPr>
                      <a:r>
                        <a:rPr lang="en-GB" sz="1100">
                          <a:effectLst/>
                        </a:rPr>
                        <a:t>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097" marR="66097" marT="0" marB="0" anchor="ctr"/>
                </a:tc>
                <a:tc>
                  <a:txBody>
                    <a:bodyPr/>
                    <a:lstStyle/>
                    <a:p>
                      <a:pPr>
                        <a:lnSpc>
                          <a:spcPct val="107000"/>
                        </a:lnSpc>
                        <a:spcAft>
                          <a:spcPts val="800"/>
                        </a:spcAft>
                      </a:pPr>
                      <a:r>
                        <a:rPr lang="en-GB" sz="1100">
                          <a:effectLst/>
                        </a:rPr>
                        <a:t>Training on the MCs certification and credit evaluation practice in Partner HE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097" marR="66097" marT="0" marB="0" anchor="ctr"/>
                </a:tc>
                <a:tc>
                  <a:txBody>
                    <a:bodyPr/>
                    <a:lstStyle/>
                    <a:p>
                      <a:pPr algn="ctr">
                        <a:lnSpc>
                          <a:spcPct val="107000"/>
                        </a:lnSpc>
                        <a:spcAft>
                          <a:spcPts val="800"/>
                        </a:spcAft>
                      </a:pPr>
                      <a:r>
                        <a:rPr lang="en-GB" sz="1100" dirty="0">
                          <a:effectLst/>
                        </a:rPr>
                        <a:t>2022-12</a:t>
                      </a:r>
                    </a:p>
                    <a:p>
                      <a:pPr algn="ct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31.01-04.02.2023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7" marR="66097" marT="0" marB="0" anchor="ctr"/>
                </a:tc>
                <a:tc>
                  <a:txBody>
                    <a:bodyPr/>
                    <a:lstStyle/>
                    <a:p>
                      <a:pPr>
                        <a:lnSpc>
                          <a:spcPct val="107000"/>
                        </a:lnSpc>
                        <a:spcAft>
                          <a:spcPts val="800"/>
                        </a:spcAft>
                      </a:pPr>
                      <a:r>
                        <a:rPr lang="en-GB" sz="1100" dirty="0">
                          <a:effectLst/>
                        </a:rPr>
                        <a:t>Analysis of the MCs certification and</a:t>
                      </a:r>
                      <a:r>
                        <a:rPr lang="sr-Latn-RS" sz="1100" dirty="0">
                          <a:effectLst/>
                        </a:rPr>
                        <a:t> </a:t>
                      </a:r>
                      <a:r>
                        <a:rPr lang="en-GB" sz="1100" dirty="0">
                          <a:effectLst/>
                        </a:rPr>
                        <a:t>credit evaluation practice in each Partner country, making a proposal for the best model of certification and credit evaluation (all Partners/ACEEU)</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7" marR="66097" marT="0" marB="0" anchor="ctr"/>
                </a:tc>
                <a:tc>
                  <a:txBody>
                    <a:bodyPr/>
                    <a:lstStyle/>
                    <a:p>
                      <a:pPr algn="ctr">
                        <a:lnSpc>
                          <a:spcPct val="107000"/>
                        </a:lnSpc>
                        <a:spcAft>
                          <a:spcPts val="800"/>
                        </a:spcAft>
                      </a:pPr>
                      <a:r>
                        <a:rPr lang="en-GB" sz="1100" dirty="0">
                          <a:effectLst/>
                        </a:rPr>
                        <a:t>01.09-31.12.2022</a:t>
                      </a:r>
                      <a:endParaRPr lang="sr-Latn-RS" sz="1100" dirty="0">
                        <a:effectLst/>
                      </a:endParaRPr>
                    </a:p>
                    <a:p>
                      <a:pPr algn="ctr">
                        <a:lnSpc>
                          <a:spcPct val="107000"/>
                        </a:lnSpc>
                        <a:spcAft>
                          <a:spcPts val="800"/>
                        </a:spcAft>
                      </a:pPr>
                      <a:r>
                        <a:rPr lang="sr-Latn-RS" sz="1100" dirty="0">
                          <a:effectLst/>
                        </a:rPr>
                        <a:t>17</a:t>
                      </a:r>
                      <a:r>
                        <a:rPr lang="en-GB" sz="1100" dirty="0">
                          <a:effectLst/>
                        </a:rPr>
                        <a:t>.09-</a:t>
                      </a:r>
                      <a:r>
                        <a:rPr lang="sr-Latn-RS" sz="1100" dirty="0">
                          <a:effectLst/>
                        </a:rPr>
                        <a:t>17</a:t>
                      </a:r>
                      <a:r>
                        <a:rPr lang="en-GB" sz="1100" dirty="0">
                          <a:effectLst/>
                        </a:rPr>
                        <a:t>.12.2022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7" marR="66097" marT="0" marB="0" anchor="ctr"/>
                </a:tc>
                <a:extLst>
                  <a:ext uri="{0D108BD9-81ED-4DB2-BD59-A6C34878D82A}">
                    <a16:rowId xmlns:a16="http://schemas.microsoft.com/office/drawing/2014/main" val="627774884"/>
                  </a:ext>
                </a:extLst>
              </a:tr>
              <a:tr h="608951">
                <a:tc>
                  <a:txBody>
                    <a:bodyPr/>
                    <a:lstStyle/>
                    <a:p>
                      <a:pPr>
                        <a:lnSpc>
                          <a:spcPct val="107000"/>
                        </a:lnSpc>
                        <a:spcAft>
                          <a:spcPts val="800"/>
                        </a:spcAft>
                      </a:pPr>
                      <a:r>
                        <a:rPr lang="en-GB" sz="1100">
                          <a:effectLst/>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097" marR="66097" marT="0" marB="0" anchor="ctr"/>
                </a:tc>
                <a:tc>
                  <a:txBody>
                    <a:bodyPr/>
                    <a:lstStyle/>
                    <a:p>
                      <a:pPr>
                        <a:lnSpc>
                          <a:spcPct val="107000"/>
                        </a:lnSpc>
                        <a:spcAft>
                          <a:spcPts val="800"/>
                        </a:spcAft>
                      </a:pPr>
                      <a:r>
                        <a:rPr lang="en-GB" sz="1100" dirty="0">
                          <a:effectLst/>
                        </a:rPr>
                        <a:t>Training on the MCs accreditation and quality assurance practice in Partner HE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7" marR="66097" marT="0" marB="0" anchor="ctr"/>
                </a:tc>
                <a:tc>
                  <a:txBody>
                    <a:bodyPr/>
                    <a:lstStyle/>
                    <a:p>
                      <a:pPr algn="ctr">
                        <a:lnSpc>
                          <a:spcPct val="107000"/>
                        </a:lnSpc>
                        <a:spcAft>
                          <a:spcPts val="800"/>
                        </a:spcAft>
                      </a:pPr>
                      <a:r>
                        <a:rPr lang="en-GB" sz="1100" dirty="0">
                          <a:effectLst/>
                        </a:rPr>
                        <a:t>2023-03</a:t>
                      </a:r>
                    </a:p>
                    <a:p>
                      <a:pPr algn="ct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27-31.03.2023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7" marR="66097" marT="0" marB="0" anchor="ctr"/>
                </a:tc>
                <a:tc>
                  <a:txBody>
                    <a:bodyPr/>
                    <a:lstStyle/>
                    <a:p>
                      <a:pPr>
                        <a:lnSpc>
                          <a:spcPct val="107000"/>
                        </a:lnSpc>
                        <a:spcAft>
                          <a:spcPts val="800"/>
                        </a:spcAft>
                      </a:pPr>
                      <a:r>
                        <a:rPr lang="en-GB" sz="1100" dirty="0">
                          <a:effectLst/>
                        </a:rPr>
                        <a:t>Analysis of the MCs quality assurance</a:t>
                      </a:r>
                      <a:r>
                        <a:rPr lang="sr-Latn-RS" sz="1100" dirty="0">
                          <a:effectLst/>
                        </a:rPr>
                        <a:t> </a:t>
                      </a:r>
                      <a:r>
                        <a:rPr lang="en-GB" sz="1100" dirty="0">
                          <a:effectLst/>
                        </a:rPr>
                        <a:t>practice in each Partner country, making a proposal for the best model of MCs accreditation (all Partners/ACEEU)</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7" marR="66097" marT="0" marB="0" anchor="ctr"/>
                </a:tc>
                <a:tc>
                  <a:txBody>
                    <a:bodyPr/>
                    <a:lstStyle/>
                    <a:p>
                      <a:pPr algn="ctr">
                        <a:lnSpc>
                          <a:spcPct val="107000"/>
                        </a:lnSpc>
                        <a:spcAft>
                          <a:spcPts val="800"/>
                        </a:spcAft>
                      </a:pPr>
                      <a:r>
                        <a:rPr lang="en-GB" sz="1100" dirty="0">
                          <a:effectLst/>
                        </a:rPr>
                        <a:t>31.12.2022-31.03.2023</a:t>
                      </a:r>
                      <a:endParaRPr lang="sr-Latn-RS" sz="1100" dirty="0">
                        <a:effectLst/>
                      </a:endParaRPr>
                    </a:p>
                    <a:p>
                      <a:pPr algn="ctr">
                        <a:lnSpc>
                          <a:spcPct val="107000"/>
                        </a:lnSpc>
                        <a:spcAft>
                          <a:spcPts val="800"/>
                        </a:spcAft>
                      </a:pPr>
                      <a:r>
                        <a:rPr lang="sr-Latn-RS" sz="1100" dirty="0">
                          <a:effectLst/>
                        </a:rPr>
                        <a:t>13</a:t>
                      </a:r>
                      <a:r>
                        <a:rPr lang="en-GB" sz="1100" dirty="0">
                          <a:effectLst/>
                        </a:rPr>
                        <a:t>.12.2022-</a:t>
                      </a:r>
                      <a:r>
                        <a:rPr lang="sr-Latn-RS" sz="1100" dirty="0">
                          <a:effectLst/>
                        </a:rPr>
                        <a:t>13</a:t>
                      </a:r>
                      <a:r>
                        <a:rPr lang="en-GB" sz="1100" dirty="0">
                          <a:effectLst/>
                        </a:rPr>
                        <a:t>.03.2023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7" marR="66097" marT="0" marB="0" anchor="ctr"/>
                </a:tc>
                <a:extLst>
                  <a:ext uri="{0D108BD9-81ED-4DB2-BD59-A6C34878D82A}">
                    <a16:rowId xmlns:a16="http://schemas.microsoft.com/office/drawing/2014/main" val="3505537100"/>
                  </a:ext>
                </a:extLst>
              </a:tr>
              <a:tr h="511030">
                <a:tc>
                  <a:txBody>
                    <a:bodyPr/>
                    <a:lstStyle/>
                    <a:p>
                      <a:pPr>
                        <a:lnSpc>
                          <a:spcPct val="107000"/>
                        </a:lnSpc>
                        <a:spcAft>
                          <a:spcPts val="800"/>
                        </a:spcAft>
                      </a:pPr>
                      <a:r>
                        <a:rPr lang="en-GB" sz="1100">
                          <a:effectLst/>
                        </a:rPr>
                        <a:t>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097" marR="66097" marT="0" marB="0" anchor="ctr"/>
                </a:tc>
                <a:tc>
                  <a:txBody>
                    <a:bodyPr/>
                    <a:lstStyle/>
                    <a:p>
                      <a:pPr>
                        <a:lnSpc>
                          <a:spcPct val="107000"/>
                        </a:lnSpc>
                        <a:spcAft>
                          <a:spcPts val="800"/>
                        </a:spcAft>
                      </a:pPr>
                      <a:r>
                        <a:rPr lang="en-GB" sz="1100" dirty="0">
                          <a:effectLst/>
                        </a:rPr>
                        <a:t>Training on the linking MCs to NQF practice in Project Partner HE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7" marR="66097" marT="0" marB="0" anchor="ctr"/>
                </a:tc>
                <a:tc>
                  <a:txBody>
                    <a:bodyPr/>
                    <a:lstStyle/>
                    <a:p>
                      <a:pPr algn="ctr">
                        <a:lnSpc>
                          <a:spcPct val="107000"/>
                        </a:lnSpc>
                        <a:spcAft>
                          <a:spcPts val="800"/>
                        </a:spcAft>
                      </a:pPr>
                      <a:r>
                        <a:rPr lang="en-GB" sz="1100" dirty="0">
                          <a:effectLst/>
                        </a:rPr>
                        <a:t>2023-06</a:t>
                      </a:r>
                    </a:p>
                    <a:p>
                      <a:pPr algn="ct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22.-26.05.2023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7" marR="66097" marT="0" marB="0" anchor="ctr"/>
                </a:tc>
                <a:tc>
                  <a:txBody>
                    <a:bodyPr/>
                    <a:lstStyle/>
                    <a:p>
                      <a:pPr>
                        <a:lnSpc>
                          <a:spcPct val="107000"/>
                        </a:lnSpc>
                        <a:spcAft>
                          <a:spcPts val="800"/>
                        </a:spcAft>
                      </a:pPr>
                      <a:r>
                        <a:rPr lang="en-GB" sz="1100" dirty="0">
                          <a:effectLst/>
                        </a:rPr>
                        <a:t>Analysis of the linking MCs to NQF in each Partner country, making a proposal for the best model of linking (all Partners/ UDL)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7" marR="66097" marT="0" marB="0" anchor="ctr"/>
                </a:tc>
                <a:tc>
                  <a:txBody>
                    <a:bodyPr/>
                    <a:lstStyle/>
                    <a:p>
                      <a:pPr algn="ctr">
                        <a:lnSpc>
                          <a:spcPct val="107000"/>
                        </a:lnSpc>
                        <a:spcAft>
                          <a:spcPts val="800"/>
                        </a:spcAft>
                      </a:pPr>
                      <a:r>
                        <a:rPr lang="en-GB" sz="1100" dirty="0">
                          <a:effectLst/>
                        </a:rPr>
                        <a:t>01.03-30.06.2023</a:t>
                      </a:r>
                      <a:endParaRPr lang="sr-Latn-RS" sz="1100" dirty="0">
                        <a:effectLst/>
                      </a:endParaRPr>
                    </a:p>
                    <a:p>
                      <a:pPr marL="0" marR="0" lvl="0" indent="0" algn="ctr" defTabSz="914400" rtl="0" eaLnBrk="1" fontAlgn="auto" latinLnBrk="0" hangingPunct="1">
                        <a:lnSpc>
                          <a:spcPct val="107000"/>
                        </a:lnSpc>
                        <a:spcBef>
                          <a:spcPts val="0"/>
                        </a:spcBef>
                        <a:spcAft>
                          <a:spcPts val="800"/>
                        </a:spcAft>
                        <a:buClrTx/>
                        <a:buSzTx/>
                        <a:buFontTx/>
                        <a:buNone/>
                        <a:tabLst/>
                        <a:defRPr/>
                      </a:pPr>
                      <a:r>
                        <a:rPr lang="sr-Latn-RS" sz="1100" dirty="0">
                          <a:effectLst/>
                        </a:rPr>
                        <a:t>08</a:t>
                      </a:r>
                      <a:r>
                        <a:rPr lang="en-GB" sz="1100" dirty="0">
                          <a:effectLst/>
                        </a:rPr>
                        <a:t>.0</a:t>
                      </a:r>
                      <a:r>
                        <a:rPr lang="sr-Latn-RS" sz="1100" dirty="0">
                          <a:effectLst/>
                        </a:rPr>
                        <a:t>2</a:t>
                      </a:r>
                      <a:r>
                        <a:rPr lang="en-GB" sz="1100" dirty="0">
                          <a:effectLst/>
                        </a:rPr>
                        <a:t>-</a:t>
                      </a:r>
                      <a:r>
                        <a:rPr lang="sr-Latn-RS" sz="1100" dirty="0">
                          <a:effectLst/>
                        </a:rPr>
                        <a:t>08</a:t>
                      </a:r>
                      <a:r>
                        <a:rPr lang="en-GB" sz="1100" dirty="0">
                          <a:effectLst/>
                        </a:rPr>
                        <a:t>.0</a:t>
                      </a:r>
                      <a:r>
                        <a:rPr lang="sr-Latn-RS" sz="1100" dirty="0">
                          <a:effectLst/>
                        </a:rPr>
                        <a:t>5</a:t>
                      </a:r>
                      <a:r>
                        <a:rPr lang="en-GB" sz="1100" dirty="0">
                          <a:effectLst/>
                        </a:rPr>
                        <a:t>.2023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7" marR="66097" marT="0" marB="0" anchor="ctr"/>
                </a:tc>
                <a:extLst>
                  <a:ext uri="{0D108BD9-81ED-4DB2-BD59-A6C34878D82A}">
                    <a16:rowId xmlns:a16="http://schemas.microsoft.com/office/drawing/2014/main" val="3357487655"/>
                  </a:ext>
                </a:extLst>
              </a:tr>
              <a:tr h="706873">
                <a:tc>
                  <a:txBody>
                    <a:bodyPr/>
                    <a:lstStyle/>
                    <a:p>
                      <a:pPr>
                        <a:lnSpc>
                          <a:spcPct val="107000"/>
                        </a:lnSpc>
                        <a:spcAft>
                          <a:spcPts val="800"/>
                        </a:spcAft>
                      </a:pPr>
                      <a:r>
                        <a:rPr lang="en-GB" sz="1100">
                          <a:effectLst/>
                        </a:rPr>
                        <a:t>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097" marR="66097" marT="0" marB="0" anchor="ctr"/>
                </a:tc>
                <a:tc>
                  <a:txBody>
                    <a:bodyPr/>
                    <a:lstStyle/>
                    <a:p>
                      <a:pPr>
                        <a:lnSpc>
                          <a:spcPct val="107000"/>
                        </a:lnSpc>
                        <a:spcAft>
                          <a:spcPts val="800"/>
                        </a:spcAft>
                      </a:pPr>
                      <a:r>
                        <a:rPr lang="en-GB" sz="1100">
                          <a:effectLst/>
                        </a:rPr>
                        <a:t>Training on the implementation of all Project results in the Guidelines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097" marR="66097" marT="0" marB="0" anchor="ctr"/>
                </a:tc>
                <a:tc>
                  <a:txBody>
                    <a:bodyPr/>
                    <a:lstStyle/>
                    <a:p>
                      <a:pPr algn="ctr">
                        <a:lnSpc>
                          <a:spcPct val="107000"/>
                        </a:lnSpc>
                        <a:spcAft>
                          <a:spcPts val="800"/>
                        </a:spcAft>
                      </a:pPr>
                      <a:r>
                        <a:rPr lang="en-GB" sz="1100" dirty="0">
                          <a:effectLst/>
                        </a:rPr>
                        <a:t>2023-11</a:t>
                      </a:r>
                      <a:endParaRPr lang="sr-Latn-RS" sz="1100" dirty="0">
                        <a:effectLst/>
                      </a:endParaRPr>
                    </a:p>
                    <a:p>
                      <a:pPr algn="ctr">
                        <a:lnSpc>
                          <a:spcPct val="107000"/>
                        </a:lnSpc>
                        <a:spcAft>
                          <a:spcPts val="800"/>
                        </a:spcAft>
                      </a:pPr>
                      <a:r>
                        <a:rPr lang="sr-Latn-RS" sz="1100" dirty="0">
                          <a:effectLst/>
                          <a:latin typeface="Calibri" panose="020F0502020204030204" pitchFamily="34" charset="0"/>
                          <a:ea typeface="Calibri" panose="020F0502020204030204" pitchFamily="34" charset="0"/>
                          <a:cs typeface="Times New Roman" panose="02020603050405020304" pitchFamily="18" charset="0"/>
                        </a:rPr>
                        <a:t>To be </a:t>
                      </a:r>
                      <a:r>
                        <a:rPr lang="en-US" sz="1100" noProof="0" dirty="0">
                          <a:effectLst/>
                          <a:latin typeface="Calibri" panose="020F0502020204030204" pitchFamily="34" charset="0"/>
                          <a:ea typeface="Calibri" panose="020F0502020204030204" pitchFamily="34" charset="0"/>
                          <a:cs typeface="Times New Roman" panose="02020603050405020304" pitchFamily="18" charset="0"/>
                        </a:rPr>
                        <a:t>defined</a:t>
                      </a:r>
                    </a:p>
                  </a:txBody>
                  <a:tcPr marL="66097" marR="66097" marT="0" marB="0" anchor="ctr"/>
                </a:tc>
                <a:tc>
                  <a:txBody>
                    <a:bodyPr/>
                    <a:lstStyle/>
                    <a:p>
                      <a:pPr>
                        <a:lnSpc>
                          <a:spcPct val="107000"/>
                        </a:lnSpc>
                        <a:spcAft>
                          <a:spcPts val="800"/>
                        </a:spcAft>
                      </a:pPr>
                      <a:r>
                        <a:rPr lang="en-GB" sz="1100" dirty="0">
                          <a:effectLst/>
                        </a:rPr>
                        <a:t>Implementation of all analysis results and proposals</a:t>
                      </a:r>
                      <a:r>
                        <a:rPr lang="sr-Latn-RS" sz="1100" dirty="0">
                          <a:effectLst/>
                        </a:rPr>
                        <a:t> </a:t>
                      </a:r>
                      <a:r>
                        <a:rPr lang="en-GB" sz="1100" dirty="0">
                          <a:effectLst/>
                        </a:rPr>
                        <a:t>in the Guidelines (all Partners</a:t>
                      </a:r>
                      <a:r>
                        <a:rPr lang="sr-Latn-RS" sz="1100" dirty="0">
                          <a:effectLst/>
                        </a:rPr>
                        <a:t>/UB</a:t>
                      </a:r>
                      <a:r>
                        <a:rPr lang="en-GB" sz="1100" dirty="0">
                          <a:effectLst/>
                        </a:rPr>
                        <a:t>)</a:t>
                      </a:r>
                      <a:endParaRPr lang="en-US" sz="1100" dirty="0">
                        <a:effectLst/>
                      </a:endParaRPr>
                    </a:p>
                  </a:txBody>
                  <a:tcPr marL="66097" marR="66097" marT="0" marB="0" anchor="ctr"/>
                </a:tc>
                <a:tc>
                  <a:txBody>
                    <a:bodyPr/>
                    <a:lstStyle/>
                    <a:p>
                      <a:pPr algn="ctr">
                        <a:lnSpc>
                          <a:spcPct val="107000"/>
                        </a:lnSpc>
                        <a:spcAft>
                          <a:spcPts val="800"/>
                        </a:spcAft>
                      </a:pPr>
                      <a:r>
                        <a:rPr lang="en-GB" sz="1100" dirty="0">
                          <a:effectLst/>
                        </a:rPr>
                        <a:t>01.07-31.10.2023</a:t>
                      </a:r>
                      <a:endParaRPr lang="sr-Latn-RS" sz="1100" dirty="0">
                        <a:effectLst/>
                      </a:endParaRPr>
                    </a:p>
                    <a:p>
                      <a:pPr algn="ctr">
                        <a:lnSpc>
                          <a:spcPct val="107000"/>
                        </a:lnSpc>
                        <a:spcAft>
                          <a:spcPts val="800"/>
                        </a:spcAft>
                      </a:pPr>
                      <a:r>
                        <a:rPr lang="sr-Latn-RS" sz="1100" dirty="0">
                          <a:effectLst/>
                          <a:latin typeface="Calibri" panose="020F0502020204030204" pitchFamily="34" charset="0"/>
                          <a:ea typeface="Calibri" panose="020F0502020204030204" pitchFamily="34" charset="0"/>
                          <a:cs typeface="Times New Roman" panose="02020603050405020304" pitchFamily="18" charset="0"/>
                        </a:rPr>
                        <a:t>To be </a:t>
                      </a:r>
                      <a:r>
                        <a:rPr lang="en-US" sz="1100" noProof="0" dirty="0">
                          <a:effectLst/>
                          <a:latin typeface="Calibri" panose="020F0502020204030204" pitchFamily="34" charset="0"/>
                          <a:ea typeface="Calibri" panose="020F0502020204030204" pitchFamily="34" charset="0"/>
                          <a:cs typeface="Times New Roman" panose="02020603050405020304" pitchFamily="18" charset="0"/>
                        </a:rPr>
                        <a:t>defined</a:t>
                      </a:r>
                    </a:p>
                  </a:txBody>
                  <a:tcPr marL="66097" marR="66097" marT="0" marB="0" anchor="ctr"/>
                </a:tc>
                <a:extLst>
                  <a:ext uri="{0D108BD9-81ED-4DB2-BD59-A6C34878D82A}">
                    <a16:rowId xmlns:a16="http://schemas.microsoft.com/office/drawing/2014/main" val="1893776888"/>
                  </a:ext>
                </a:extLst>
              </a:tr>
            </a:tbl>
          </a:graphicData>
        </a:graphic>
      </p:graphicFrame>
      <p:sp>
        <p:nvSpPr>
          <p:cNvPr id="7" name="TextBox 6">
            <a:extLst>
              <a:ext uri="{FF2B5EF4-FFF2-40B4-BE49-F238E27FC236}">
                <a16:creationId xmlns:a16="http://schemas.microsoft.com/office/drawing/2014/main" id="{20DE2B2F-DEA6-46F7-ADE5-88883F09E6D6}"/>
              </a:ext>
            </a:extLst>
          </p:cNvPr>
          <p:cNvSpPr txBox="1"/>
          <p:nvPr/>
        </p:nvSpPr>
        <p:spPr>
          <a:xfrm>
            <a:off x="475129" y="93612"/>
            <a:ext cx="11080377" cy="369332"/>
          </a:xfrm>
          <a:prstGeom prst="rect">
            <a:avLst/>
          </a:prstGeom>
          <a:noFill/>
        </p:spPr>
        <p:txBody>
          <a:bodyPr wrap="square">
            <a:spAutoFit/>
          </a:bodyPr>
          <a:lstStyle/>
          <a:p>
            <a:r>
              <a:rPr lang="en-GB" sz="1800" b="0" i="0" u="none" strike="noStrike" baseline="0" dirty="0">
                <a:latin typeface="FreeSans"/>
              </a:rPr>
              <a:t>Project Start Date </a:t>
            </a:r>
            <a:r>
              <a:rPr lang="en-GB" dirty="0">
                <a:latin typeface="FreeSans"/>
              </a:rPr>
              <a:t>- </a:t>
            </a:r>
            <a:r>
              <a:rPr lang="en-GB" sz="1800" b="0" i="0" u="none" strike="noStrike" baseline="0" dirty="0">
                <a:latin typeface="FreeSans"/>
              </a:rPr>
              <a:t>01-02-2022			Project End Date -  01-02-2024</a:t>
            </a:r>
            <a:endParaRPr lang="en-GB" dirty="0"/>
          </a:p>
        </p:txBody>
      </p:sp>
    </p:spTree>
    <p:extLst>
      <p:ext uri="{BB962C8B-B14F-4D97-AF65-F5344CB8AC3E}">
        <p14:creationId xmlns:p14="http://schemas.microsoft.com/office/powerpoint/2010/main" val="18244798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5CBE3C7-46A3-E264-E206-2698CF845E49}"/>
              </a:ext>
            </a:extLst>
          </p:cNvPr>
          <p:cNvSpPr>
            <a:spLocks noGrp="1"/>
          </p:cNvSpPr>
          <p:nvPr>
            <p:ph type="title"/>
          </p:nvPr>
        </p:nvSpPr>
        <p:spPr>
          <a:xfrm>
            <a:off x="556532" y="643467"/>
            <a:ext cx="11210925" cy="744836"/>
          </a:xfrm>
        </p:spPr>
        <p:txBody>
          <a:bodyPr vert="horz" lIns="91440" tIns="45720" rIns="91440" bIns="45720" rtlCol="0" anchor="ctr">
            <a:normAutofit/>
          </a:bodyPr>
          <a:lstStyle/>
          <a:p>
            <a:r>
              <a:rPr lang="en-GB" sz="3200" kern="1200" noProof="0" dirty="0">
                <a:solidFill>
                  <a:schemeClr val="bg1"/>
                </a:solidFill>
                <a:latin typeface="+mj-lt"/>
                <a:ea typeface="+mj-ea"/>
                <a:cs typeface="+mj-cs"/>
              </a:rPr>
              <a:t>Analysis principles </a:t>
            </a:r>
          </a:p>
        </p:txBody>
      </p:sp>
      <p:sp>
        <p:nvSpPr>
          <p:cNvPr id="4" name="Slide Number Placeholder 3">
            <a:extLst>
              <a:ext uri="{FF2B5EF4-FFF2-40B4-BE49-F238E27FC236}">
                <a16:creationId xmlns:a16="http://schemas.microsoft.com/office/drawing/2014/main" id="{05D4E064-78A7-3B6B-68A8-3E4935D9F26E}"/>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AC0BF81E-BCD6-4C3F-AAD2-3DA02DA55E41}" type="slidenum">
              <a:rPr lang="en-US" smtClean="0"/>
              <a:pPr>
                <a:spcAft>
                  <a:spcPts val="600"/>
                </a:spcAft>
              </a:pPr>
              <a:t>8</a:t>
            </a:fld>
            <a:endParaRPr lang="en-US"/>
          </a:p>
        </p:txBody>
      </p:sp>
      <p:sp>
        <p:nvSpPr>
          <p:cNvPr id="7" name="Content Placeholder 3">
            <a:extLst>
              <a:ext uri="{FF2B5EF4-FFF2-40B4-BE49-F238E27FC236}">
                <a16:creationId xmlns:a16="http://schemas.microsoft.com/office/drawing/2014/main" id="{01BB276A-338A-49E2-BA6E-E3CA5EDA9BDF}"/>
              </a:ext>
            </a:extLst>
          </p:cNvPr>
          <p:cNvSpPr>
            <a:spLocks noGrp="1"/>
          </p:cNvSpPr>
          <p:nvPr>
            <p:ph idx="1"/>
          </p:nvPr>
        </p:nvSpPr>
        <p:spPr>
          <a:xfrm>
            <a:off x="838200" y="1547717"/>
            <a:ext cx="10515600" cy="4109012"/>
          </a:xfrm>
        </p:spPr>
        <p:txBody>
          <a:bodyPr>
            <a:normAutofit fontScale="92500" lnSpcReduction="20000"/>
          </a:bodyPr>
          <a:lstStyle/>
          <a:p>
            <a:r>
              <a:rPr lang="en-GB" noProof="0" dirty="0"/>
              <a:t>User friendly (they must be understandable to people outside of higher education), but:</a:t>
            </a:r>
          </a:p>
          <a:p>
            <a:pPr lvl="1"/>
            <a:r>
              <a:rPr lang="en-GB" noProof="0" dirty="0"/>
              <a:t>must have all the indicators on which the analysis was done </a:t>
            </a:r>
            <a:r>
              <a:rPr lang="en-GB" noProof="0" dirty="0">
                <a:solidFill>
                  <a:srgbClr val="FF0000"/>
                </a:solidFill>
              </a:rPr>
              <a:t>(the number of HE institutions</a:t>
            </a:r>
            <a:r>
              <a:rPr lang="en-GB" noProof="0" dirty="0"/>
              <a:t>, </a:t>
            </a:r>
            <a:r>
              <a:rPr lang="en-GB" noProof="0" dirty="0">
                <a:solidFill>
                  <a:srgbClr val="FF0000"/>
                </a:solidFill>
              </a:rPr>
              <a:t>the number/name of the MCs</a:t>
            </a:r>
            <a:r>
              <a:rPr lang="en-GB" noProof="0" dirty="0"/>
              <a:t>, </a:t>
            </a:r>
            <a:r>
              <a:rPr lang="en-GB" noProof="0" dirty="0">
                <a:solidFill>
                  <a:srgbClr val="FF0000"/>
                </a:solidFill>
              </a:rPr>
              <a:t>the principles of the legal framework and the name/definition of the laws</a:t>
            </a:r>
            <a:r>
              <a:rPr lang="en-GB" noProof="0" dirty="0"/>
              <a:t>, </a:t>
            </a:r>
            <a:r>
              <a:rPr lang="en-GB" noProof="0" dirty="0">
                <a:solidFill>
                  <a:srgbClr val="FF0000"/>
                </a:solidFill>
              </a:rPr>
              <a:t>the principles of the accreditation process and the bodies dealing with it</a:t>
            </a:r>
            <a:r>
              <a:rPr lang="en-GB" noProof="0" dirty="0"/>
              <a:t>, etc.</a:t>
            </a:r>
          </a:p>
          <a:p>
            <a:r>
              <a:rPr lang="en-GB" noProof="0" dirty="0"/>
              <a:t>Will consist of:</a:t>
            </a:r>
          </a:p>
          <a:p>
            <a:pPr lvl="1"/>
            <a:r>
              <a:rPr lang="en-GB" dirty="0"/>
              <a:t>Introduction</a:t>
            </a:r>
            <a:endParaRPr lang="en-GB" noProof="0" dirty="0"/>
          </a:p>
          <a:p>
            <a:pPr lvl="1"/>
            <a:r>
              <a:rPr lang="en-GB" noProof="0" dirty="0"/>
              <a:t>Analysis (</a:t>
            </a:r>
            <a:r>
              <a:rPr lang="en-GB" noProof="0" dirty="0">
                <a:solidFill>
                  <a:srgbClr val="FF0000"/>
                </a:solidFill>
              </a:rPr>
              <a:t>per country, made by all Partners);</a:t>
            </a:r>
          </a:p>
          <a:p>
            <a:pPr lvl="1"/>
            <a:r>
              <a:rPr lang="en-GB" noProof="0" dirty="0"/>
              <a:t>Conclusion</a:t>
            </a:r>
            <a:r>
              <a:rPr lang="en-GB" noProof="0" dirty="0">
                <a:solidFill>
                  <a:srgbClr val="FF0000"/>
                </a:solidFill>
              </a:rPr>
              <a:t> (made by Leading Partner)</a:t>
            </a:r>
          </a:p>
          <a:p>
            <a:pPr lvl="2"/>
            <a:r>
              <a:rPr lang="en-GB" noProof="0" dirty="0">
                <a:solidFill>
                  <a:srgbClr val="FF0000"/>
                </a:solidFill>
              </a:rPr>
              <a:t>list of examples of good Practice</a:t>
            </a:r>
          </a:p>
          <a:p>
            <a:pPr lvl="2"/>
            <a:r>
              <a:rPr lang="en-GB" noProof="0" dirty="0">
                <a:solidFill>
                  <a:srgbClr val="FF0000"/>
                </a:solidFill>
              </a:rPr>
              <a:t>proposal for a best model </a:t>
            </a:r>
          </a:p>
          <a:p>
            <a:pPr lvl="3"/>
            <a:r>
              <a:rPr lang="en-GB" noProof="0" dirty="0"/>
              <a:t>Conclusions can be one for all Partners or different per country</a:t>
            </a:r>
          </a:p>
        </p:txBody>
      </p:sp>
    </p:spTree>
    <p:extLst>
      <p:ext uri="{BB962C8B-B14F-4D97-AF65-F5344CB8AC3E}">
        <p14:creationId xmlns:p14="http://schemas.microsoft.com/office/powerpoint/2010/main" val="41996784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5CBE3C7-46A3-E264-E206-2698CF845E49}"/>
              </a:ext>
            </a:extLst>
          </p:cNvPr>
          <p:cNvSpPr>
            <a:spLocks noGrp="1"/>
          </p:cNvSpPr>
          <p:nvPr>
            <p:ph type="title"/>
          </p:nvPr>
        </p:nvSpPr>
        <p:spPr>
          <a:xfrm>
            <a:off x="556532" y="643467"/>
            <a:ext cx="11210925" cy="744836"/>
          </a:xfrm>
        </p:spPr>
        <p:txBody>
          <a:bodyPr vert="horz" lIns="91440" tIns="45720" rIns="91440" bIns="45720" rtlCol="0" anchor="ctr">
            <a:normAutofit/>
          </a:bodyPr>
          <a:lstStyle/>
          <a:p>
            <a:r>
              <a:rPr lang="en-GB" sz="3200" noProof="0" dirty="0">
                <a:solidFill>
                  <a:schemeClr val="bg1"/>
                </a:solidFill>
              </a:rPr>
              <a:t>L</a:t>
            </a:r>
            <a:r>
              <a:rPr lang="en-GB" sz="3200" kern="1200" noProof="0" dirty="0">
                <a:solidFill>
                  <a:schemeClr val="bg1"/>
                </a:solidFill>
                <a:latin typeface="+mj-lt"/>
                <a:ea typeface="+mj-ea"/>
                <a:cs typeface="+mj-cs"/>
              </a:rPr>
              <a:t>ist of MCs examples of good Practice (a proposal) </a:t>
            </a:r>
          </a:p>
        </p:txBody>
      </p:sp>
      <p:sp>
        <p:nvSpPr>
          <p:cNvPr id="4" name="Slide Number Placeholder 3">
            <a:extLst>
              <a:ext uri="{FF2B5EF4-FFF2-40B4-BE49-F238E27FC236}">
                <a16:creationId xmlns:a16="http://schemas.microsoft.com/office/drawing/2014/main" id="{05D4E064-78A7-3B6B-68A8-3E4935D9F26E}"/>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AC0BF81E-BCD6-4C3F-AAD2-3DA02DA55E41}" type="slidenum">
              <a:rPr lang="en-US" smtClean="0"/>
              <a:pPr>
                <a:spcAft>
                  <a:spcPts val="600"/>
                </a:spcAft>
              </a:pPr>
              <a:t>9</a:t>
            </a:fld>
            <a:endParaRPr lang="en-US"/>
          </a:p>
        </p:txBody>
      </p:sp>
      <p:sp>
        <p:nvSpPr>
          <p:cNvPr id="8" name="Content Placeholder 3">
            <a:extLst>
              <a:ext uri="{FF2B5EF4-FFF2-40B4-BE49-F238E27FC236}">
                <a16:creationId xmlns:a16="http://schemas.microsoft.com/office/drawing/2014/main" id="{90ACCA0B-944F-4B45-9FC6-BBC5EAD5A400}"/>
              </a:ext>
            </a:extLst>
          </p:cNvPr>
          <p:cNvSpPr>
            <a:spLocks noGrp="1"/>
          </p:cNvSpPr>
          <p:nvPr>
            <p:ph idx="1"/>
          </p:nvPr>
        </p:nvSpPr>
        <p:spPr>
          <a:xfrm>
            <a:off x="838200" y="1592542"/>
            <a:ext cx="10515600" cy="4480454"/>
          </a:xfrm>
        </p:spPr>
        <p:txBody>
          <a:bodyPr>
            <a:normAutofit lnSpcReduction="10000"/>
          </a:bodyPr>
          <a:lstStyle/>
          <a:p>
            <a:r>
              <a:rPr lang="en-GB" noProof="0" dirty="0"/>
              <a:t>MCs name</a:t>
            </a:r>
          </a:p>
          <a:p>
            <a:r>
              <a:rPr lang="en-GB" noProof="0" dirty="0"/>
              <a:t>HE Institution (name, city, country)</a:t>
            </a:r>
          </a:p>
          <a:p>
            <a:r>
              <a:rPr lang="en-GB" noProof="0" dirty="0"/>
              <a:t>ECTS number</a:t>
            </a:r>
          </a:p>
          <a:p>
            <a:r>
              <a:rPr lang="en-GB" noProof="0" dirty="0"/>
              <a:t>The competent law</a:t>
            </a:r>
          </a:p>
          <a:p>
            <a:r>
              <a:rPr lang="en-GB" noProof="0" dirty="0"/>
              <a:t>Accreditation body/bodies</a:t>
            </a:r>
          </a:p>
          <a:p>
            <a:r>
              <a:rPr lang="en-GB" noProof="0" dirty="0"/>
              <a:t>Link to the NQF</a:t>
            </a:r>
          </a:p>
          <a:p>
            <a:r>
              <a:rPr lang="en-GB" noProof="0" dirty="0"/>
              <a:t>Recognition (ENIC/NARIC or any other body)</a:t>
            </a:r>
          </a:p>
          <a:p>
            <a:r>
              <a:rPr lang="en-GB" noProof="0" dirty="0"/>
              <a:t>Horizontal mobility (both upward and backward)</a:t>
            </a:r>
          </a:p>
          <a:p>
            <a:r>
              <a:rPr lang="en-GB" noProof="0" dirty="0"/>
              <a:t>Curriculum</a:t>
            </a:r>
          </a:p>
        </p:txBody>
      </p:sp>
    </p:spTree>
    <p:extLst>
      <p:ext uri="{BB962C8B-B14F-4D97-AF65-F5344CB8AC3E}">
        <p14:creationId xmlns:p14="http://schemas.microsoft.com/office/powerpoint/2010/main" val="2062000606"/>
      </p:ext>
    </p:extLst>
  </p:cSld>
  <p:clrMapOvr>
    <a:masterClrMapping/>
  </p:clrMapOvr>
</p:sld>
</file>

<file path=ppt/theme/theme1.xml><?xml version="1.0" encoding="utf-8"?>
<a:theme xmlns:a="http://schemas.openxmlformats.org/drawingml/2006/main" name="Prvi slajd">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1386</TotalTime>
  <Words>1375</Words>
  <Application>Microsoft Office PowerPoint</Application>
  <PresentationFormat>Widescreen</PresentationFormat>
  <Paragraphs>190</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FreeSans</vt:lpstr>
      <vt:lpstr>Prvi slajd</vt:lpstr>
      <vt:lpstr>Kick-Off Meeting Belgrade, 11 – 12. July 2022</vt:lpstr>
      <vt:lpstr>Responsabilites/Roles</vt:lpstr>
      <vt:lpstr>Responsabilites/Roles</vt:lpstr>
      <vt:lpstr>Responsabilites/Roles</vt:lpstr>
      <vt:lpstr>Overview of project activities and results</vt:lpstr>
      <vt:lpstr>Project bodies and documents</vt:lpstr>
      <vt:lpstr>Activity timetable rescheduling</vt:lpstr>
      <vt:lpstr>Analysis principles </vt:lpstr>
      <vt:lpstr>List of MCs examples of good Practice (a proposal) </vt:lpstr>
      <vt:lpstr> Not to forget development of 3 micro-credentials</vt:lpstr>
      <vt:lpstr> Any other idea?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Strelnicova Anastasia</dc:creator>
  <cp:lastModifiedBy>Sinisa Djurasevic</cp:lastModifiedBy>
  <cp:revision>56</cp:revision>
  <dcterms:created xsi:type="dcterms:W3CDTF">2021-04-14T08:15:31Z</dcterms:created>
  <dcterms:modified xsi:type="dcterms:W3CDTF">2022-07-20T11:38:03Z</dcterms:modified>
</cp:coreProperties>
</file>