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2"/>
  </p:notesMasterIdLst>
  <p:sldIdLst>
    <p:sldId id="256" r:id="rId2"/>
    <p:sldId id="259" r:id="rId3"/>
    <p:sldId id="265" r:id="rId4"/>
    <p:sldId id="268" r:id="rId5"/>
    <p:sldId id="269" r:id="rId6"/>
    <p:sldId id="271" r:id="rId7"/>
    <p:sldId id="274" r:id="rId8"/>
    <p:sldId id="270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55"/>
    <a:srgbClr val="265068"/>
    <a:srgbClr val="2A5872"/>
    <a:srgbClr val="316079"/>
    <a:srgbClr val="3A667E"/>
    <a:srgbClr val="40708B"/>
    <a:srgbClr val="497B95"/>
    <a:srgbClr val="477993"/>
    <a:srgbClr val="2D627E"/>
    <a:srgbClr val="4A9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8" autoAdjust="0"/>
    <p:restoredTop sz="95388" autoAdjust="0"/>
  </p:normalViewPr>
  <p:slideViewPr>
    <p:cSldViewPr snapToGrid="0">
      <p:cViewPr varScale="1">
        <p:scale>
          <a:sx n="57" d="100"/>
          <a:sy n="57" d="100"/>
        </p:scale>
        <p:origin x="1216" y="32"/>
      </p:cViewPr>
      <p:guideLst/>
    </p:cSldViewPr>
  </p:slideViewPr>
  <p:outlineViewPr>
    <p:cViewPr>
      <p:scale>
        <a:sx n="33" d="100"/>
        <a:sy n="33" d="100"/>
      </p:scale>
      <p:origin x="0" y="-43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B5181-5E59-412A-A5B2-FEC1F201CCE8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46EF2-333B-4906-B381-0A67BC0552F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067405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361292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50409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391215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4212509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0726" y="5712828"/>
            <a:ext cx="6297612" cy="365125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445388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5644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962346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517974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5952713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ć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38200" y="439947"/>
            <a:ext cx="10515600" cy="552669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B933-89DB-4521-8A03-812A5028B13C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53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0" y="-27384"/>
            <a:ext cx="12192000" cy="1143000"/>
          </a:xfrm>
        </p:spPr>
        <p:txBody>
          <a:bodyPr>
            <a:normAutofit/>
          </a:bodyPr>
          <a:lstStyle>
            <a:lvl1pPr algn="ctr"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TITLE OF THE SECTION</a:t>
            </a:r>
          </a:p>
        </p:txBody>
      </p:sp>
      <p:cxnSp>
        <p:nvCxnSpPr>
          <p:cNvPr id="5" name="Raven povezovalnik 4"/>
          <p:cNvCxnSpPr/>
          <p:nvPr userDrawn="1"/>
        </p:nvCxnSpPr>
        <p:spPr>
          <a:xfrm flipH="1">
            <a:off x="0" y="6117299"/>
            <a:ext cx="8784299" cy="0"/>
          </a:xfrm>
          <a:prstGeom prst="line">
            <a:avLst/>
          </a:prstGeom>
          <a:ln w="28575">
            <a:solidFill>
              <a:srgbClr val="8868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aven povezovalnik 6"/>
          <p:cNvCxnSpPr/>
          <p:nvPr userDrawn="1"/>
        </p:nvCxnSpPr>
        <p:spPr>
          <a:xfrm flipH="1">
            <a:off x="9851595" y="6104731"/>
            <a:ext cx="2340405" cy="0"/>
          </a:xfrm>
          <a:prstGeom prst="line">
            <a:avLst/>
          </a:prstGeom>
          <a:ln w="28575">
            <a:solidFill>
              <a:srgbClr val="8868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Ograda besedila 3"/>
          <p:cNvSpPr>
            <a:spLocks noGrp="1"/>
          </p:cNvSpPr>
          <p:nvPr>
            <p:ph type="body" sz="half" idx="10"/>
          </p:nvPr>
        </p:nvSpPr>
        <p:spPr>
          <a:xfrm>
            <a:off x="1103445" y="2455432"/>
            <a:ext cx="10081120" cy="3085803"/>
          </a:xfrm>
        </p:spPr>
        <p:txBody>
          <a:bodyPr>
            <a:normAutofit/>
          </a:bodyPr>
          <a:lstStyle>
            <a:lvl1pPr marL="228594" indent="-228594" algn="l">
              <a:buFont typeface="Arial" panose="020B0604020202020204" pitchFamily="34" charset="0"/>
              <a:buChar char="•"/>
              <a:defRPr lang="en-US" sz="1467" b="0" i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6E95B-3E01-094E-9F9F-9908ECCE6F80}"/>
              </a:ext>
            </a:extLst>
          </p:cNvPr>
          <p:cNvSpPr txBox="1"/>
          <p:nvPr userDrawn="1"/>
        </p:nvSpPr>
        <p:spPr>
          <a:xfrm>
            <a:off x="9264352" y="630932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Avenir Next" charset="0"/>
                <a:cs typeface="Arial" panose="020B0604020202020204" pitchFamily="34" charset="0"/>
              </a:rPr>
              <a:t>www.microcredx.microcredentials.eu</a:t>
            </a:r>
            <a:endParaRPr lang="en-US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  <a:p>
            <a:pPr algn="ctr"/>
            <a:endParaRPr lang="en-US" sz="1200" b="0" i="0" dirty="0">
              <a:solidFill>
                <a:schemeClr val="tx1"/>
              </a:solidFill>
              <a:latin typeface="Arial" panose="020B0604020202020204" pitchFamily="34" charset="0"/>
              <a:ea typeface="Avenir Nex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9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69455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4697787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42384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89847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226760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4979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15657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81881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3A667E"/>
            </a:gs>
            <a:gs pos="80000">
              <a:srgbClr val="1F4255"/>
            </a:gs>
            <a:gs pos="0">
              <a:srgbClr val="265068"/>
            </a:gs>
            <a:gs pos="21000">
              <a:srgbClr val="2A5872"/>
            </a:gs>
            <a:gs pos="99000">
              <a:srgbClr val="1F4255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AB623E-731B-7D15-7EB9-BA938D7522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93AD">
              <a:alpha val="40784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99506" y="240915"/>
            <a:ext cx="12192000" cy="6866467"/>
            <a:chOff x="0" y="-8467"/>
            <a:chExt cx="12192000" cy="6866467"/>
          </a:xfrm>
          <a:noFill/>
        </p:grpSpPr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10371666" y="503562"/>
              <a:ext cx="0" cy="5719313"/>
            </a:xfrm>
            <a:prstGeom prst="line">
              <a:avLst/>
            </a:prstGeom>
            <a:grpFill/>
            <a:ln w="9525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483-A2C9-4C20-BB60-DEEFB393F2B1}" type="datetime1">
              <a:rPr lang="ca-ES" smtClean="0"/>
              <a:t>7/11/2022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BF81E-BCD6-4C3F-AAD2-3DA02DA55E41}" type="slidenum">
              <a:rPr lang="ca-ES" smtClean="0"/>
              <a:t>‹Nr.›</a:t>
            </a:fld>
            <a:endParaRPr lang="ca-E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3DDD7A7-7C3B-F2B7-F21D-5614B6B74FD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15" y="6254519"/>
            <a:ext cx="1485455" cy="5083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6DF643-B66A-4566-B8B7-912BAEEF1296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4621" y="6257026"/>
            <a:ext cx="1485456" cy="50835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588B27-954E-1828-A904-68E5AEE6BF7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568" y="6257026"/>
            <a:ext cx="1491819" cy="5105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A77A9-4063-5F26-E0BF-F96209A95AA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0417"/>
          <a:stretch/>
        </p:blipFill>
        <p:spPr>
          <a:xfrm>
            <a:off x="7501332" y="6270093"/>
            <a:ext cx="1352587" cy="5003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689136E-8FF2-5CAF-4C47-BC979DA97222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0773" y="6248675"/>
            <a:ext cx="1491819" cy="52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3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659" r:id="rId17"/>
    <p:sldLayoutId id="214748386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corship.eu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2614" y="258250"/>
            <a:ext cx="3095121" cy="81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698" y="96712"/>
            <a:ext cx="3267171" cy="8862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5BA604D-957E-93F8-E496-E166AED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27" y="-629966"/>
            <a:ext cx="6456364" cy="2595460"/>
          </a:xfrm>
        </p:spPr>
        <p:txBody>
          <a:bodyPr>
            <a:normAutofit/>
          </a:bodyPr>
          <a:lstStyle/>
          <a:p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acronym: MICROGUIDE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full title: DEVELOPING GUIDELINES FOR THE IMPLEMENTATION OF MICRO-CREDENTIALS IN HIGHER EDUCATION 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No. 2021-1-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RS01-KA220-HED-000027585</a:t>
            </a:r>
            <a:b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Scheme: Erasmus+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2623679" y="2883059"/>
            <a:ext cx="6944641" cy="1513914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</a:pPr>
            <a:r>
              <a:rPr lang="en-GB" sz="65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391E67-56CE-F1FF-E9B4-719C799401A1}"/>
              </a:ext>
            </a:extLst>
          </p:cNvPr>
          <p:cNvSpPr txBox="1"/>
          <p:nvPr/>
        </p:nvSpPr>
        <p:spPr>
          <a:xfrm>
            <a:off x="1773044" y="2454599"/>
            <a:ext cx="89098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8965" marR="521970" algn="ctr">
              <a:spcBef>
                <a:spcPts val="14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MICROGUIDE - C1 TRAINING</a:t>
            </a:r>
            <a:endParaRPr lang="de-A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– 11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November 2022, Graz, Austria</a:t>
            </a:r>
            <a:endParaRPr lang="de-AT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Developing Guidelines for the implementation of micro credentials</a:t>
            </a:r>
            <a:endParaRPr lang="de-A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higher education (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MicroGuide</a:t>
            </a: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de-AT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1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Appendix</a:t>
            </a:r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F923B6-C18F-2006-49FA-7595828D3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09" y="1604797"/>
            <a:ext cx="8208235" cy="4166776"/>
          </a:xfrm>
          <a:prstGeom prst="rect">
            <a:avLst/>
          </a:prstGeom>
          <a:ln>
            <a:solidFill>
              <a:srgbClr val="5400FF"/>
            </a:solidFill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A40D46D-1AFD-9F23-E1C5-D163A84222DB}"/>
              </a:ext>
            </a:extLst>
          </p:cNvPr>
          <p:cNvSpPr txBox="1"/>
          <p:nvPr/>
        </p:nvSpPr>
        <p:spPr>
          <a:xfrm>
            <a:off x="8400257" y="5445224"/>
            <a:ext cx="36133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dirty="0"/>
              <a:t>© Christian Friedl</a:t>
            </a:r>
            <a:endParaRPr lang="de-AT" sz="1333" dirty="0"/>
          </a:p>
        </p:txBody>
      </p:sp>
    </p:spTree>
    <p:extLst>
      <p:ext uri="{BB962C8B-B14F-4D97-AF65-F5344CB8AC3E}">
        <p14:creationId xmlns:p14="http://schemas.microsoft.com/office/powerpoint/2010/main" val="49250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527381" y="548680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22A70D-3554-87A6-98C5-3C97ACEA89A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295467" y="3415539"/>
            <a:ext cx="10081120" cy="308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67" b="1" cap="all" dirty="0">
                <a:solidFill>
                  <a:srgbClr val="5CA2D9"/>
                </a:solidFill>
                <a:latin typeface="+mn-lt"/>
              </a:rPr>
              <a:t>OUR MISSION OF the </a:t>
            </a:r>
            <a:r>
              <a:rPr lang="en-US" sz="2667" b="1" cap="all" dirty="0" err="1">
                <a:solidFill>
                  <a:srgbClr val="5CA2D9"/>
                </a:solidFill>
                <a:latin typeface="+mn-lt"/>
              </a:rPr>
              <a:t>pROJECT</a:t>
            </a:r>
            <a:r>
              <a:rPr lang="en-US" sz="2667" b="1" cap="all" dirty="0">
                <a:solidFill>
                  <a:srgbClr val="5CA2D9"/>
                </a:solidFill>
                <a:latin typeface="+mn-lt"/>
              </a:rPr>
              <a:t> </a:t>
            </a:r>
            <a:r>
              <a:rPr lang="en-US" sz="2667" b="1" cap="all" dirty="0" err="1">
                <a:solidFill>
                  <a:srgbClr val="5CA2D9"/>
                </a:solidFill>
                <a:latin typeface="+mn-lt"/>
              </a:rPr>
              <a:t>corship</a:t>
            </a:r>
            <a:r>
              <a:rPr lang="en-US" sz="2667" b="1" cap="all" dirty="0">
                <a:solidFill>
                  <a:srgbClr val="5CA2D9"/>
                </a:solidFill>
                <a:latin typeface="+mn-lt"/>
              </a:rPr>
              <a:t> is </a:t>
            </a:r>
          </a:p>
          <a:p>
            <a:pPr marL="0" indent="0">
              <a:buNone/>
            </a:pPr>
            <a:r>
              <a:rPr lang="en-US" sz="2667" b="1" cap="all" dirty="0">
                <a:solidFill>
                  <a:srgbClr val="5CA2D9"/>
                </a:solidFill>
                <a:latin typeface="+mn-lt"/>
              </a:rPr>
              <a:t>TO ESTABLISH AND IMPROVE THE COLLABORATION ACROSS EUROPE </a:t>
            </a:r>
          </a:p>
          <a:p>
            <a:pPr marL="0" indent="0">
              <a:buNone/>
            </a:pPr>
            <a:r>
              <a:rPr lang="en-US" sz="2667" b="1" cap="all" dirty="0">
                <a:solidFill>
                  <a:srgbClr val="5CA2D9"/>
                </a:solidFill>
                <a:latin typeface="+mn-lt"/>
              </a:rPr>
              <a:t>BETWEEN STARTUPS, CORPORATES AND UNIVERSITIES WITH INNOVATIVE TRAINING.</a:t>
            </a:r>
            <a:endParaRPr lang="de-AT" sz="2667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4E399F-95D9-3AF8-2D1B-E75EF7D90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67" y="1412777"/>
            <a:ext cx="3744416" cy="17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5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527381" y="548680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298979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corship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2B8F9A-DD89-B4E2-06C2-8F4FAB17C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84" y="860629"/>
            <a:ext cx="2108465" cy="45613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D7554CC-13DA-FFEB-6A9A-F38E61588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564" y="2084852"/>
            <a:ext cx="2108465" cy="69579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5BFA90-2850-E8D7-3F50-CA4A9474E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035" y="1890776"/>
            <a:ext cx="2108467" cy="962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5C9896F-7BE9-659F-E7A9-03418CC83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653" y="1700808"/>
            <a:ext cx="2108465" cy="118346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BB07372-EDD2-79FB-E196-A3F9B2A87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9562" y="3607980"/>
            <a:ext cx="2108465" cy="50515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F60D73A-AF81-2BF2-78FA-3F4EB4CB9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916" y="4965172"/>
            <a:ext cx="2166395" cy="93668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F4990EF0-B23E-68A0-D602-9E9D34734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1939" y="3314207"/>
            <a:ext cx="1384351" cy="13190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DD39F7A-8D93-9769-4077-FB2F10E2A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0036" y="3440494"/>
            <a:ext cx="2108465" cy="6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5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corship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79AFDA-7E35-D230-4DD2-4628DA03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1775163"/>
            <a:ext cx="2152269" cy="1461816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CDB166E-0AC8-45F6-35A9-BE8641D8F928}"/>
              </a:ext>
            </a:extLst>
          </p:cNvPr>
          <p:cNvSpPr txBox="1"/>
          <p:nvPr/>
        </p:nvSpPr>
        <p:spPr>
          <a:xfrm>
            <a:off x="1199456" y="4869160"/>
            <a:ext cx="2688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https://www.corship.eu/mooc/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773958B-DA07-D402-562C-19F0A8E67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925" y="1700808"/>
            <a:ext cx="1392000" cy="132949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DA671A1-0F3D-79F7-00D1-1E4A5779B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3525011"/>
            <a:ext cx="2283717" cy="1223621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00E24AE8-3AFE-1871-7279-997F1DC67E28}"/>
              </a:ext>
            </a:extLst>
          </p:cNvPr>
          <p:cNvSpPr txBox="1"/>
          <p:nvPr/>
        </p:nvSpPr>
        <p:spPr>
          <a:xfrm>
            <a:off x="4655840" y="4869160"/>
            <a:ext cx="3456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https://www.corship.eu/microcredential/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A21AEE9-6367-8037-0D9E-C1333425A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0680" y="1775163"/>
            <a:ext cx="1079789" cy="127330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31E13F0-799E-707C-0B51-D9C484357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2278" y="3525012"/>
            <a:ext cx="2423417" cy="817265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7FE99AE-5647-A18F-C75A-93020EEBE0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6211" y="3525012"/>
            <a:ext cx="2379523" cy="817265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52DC628B-1170-3175-7495-C099BA5A3FBA}"/>
              </a:ext>
            </a:extLst>
          </p:cNvPr>
          <p:cNvSpPr txBox="1"/>
          <p:nvPr/>
        </p:nvSpPr>
        <p:spPr>
          <a:xfrm>
            <a:off x="8592277" y="4869160"/>
            <a:ext cx="28403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https://www.corship.eu/toolbox/</a:t>
            </a:r>
          </a:p>
        </p:txBody>
      </p:sp>
    </p:spTree>
    <p:extLst>
      <p:ext uri="{BB962C8B-B14F-4D97-AF65-F5344CB8AC3E}">
        <p14:creationId xmlns:p14="http://schemas.microsoft.com/office/powerpoint/2010/main" val="266128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corship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A6873E-6EC9-BD65-EEF7-6FA7AD0F1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1220755"/>
            <a:ext cx="5752560" cy="4704523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0455175-8E56-CBA9-3533-7C35593E5E42}"/>
              </a:ext>
            </a:extLst>
          </p:cNvPr>
          <p:cNvSpPr txBox="1"/>
          <p:nvPr/>
        </p:nvSpPr>
        <p:spPr>
          <a:xfrm rot="18745234">
            <a:off x="584987" y="3551350"/>
            <a:ext cx="33642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/>
              <a:t>https://www.corship.eu/research-insights/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8E891FD-04C2-B925-0CDB-A539F90F496C}"/>
              </a:ext>
            </a:extLst>
          </p:cNvPr>
          <p:cNvSpPr/>
          <p:nvPr/>
        </p:nvSpPr>
        <p:spPr>
          <a:xfrm>
            <a:off x="3599723" y="3236979"/>
            <a:ext cx="6816757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126491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insight</a:t>
            </a:r>
            <a:r>
              <a:rPr lang="de-DE" dirty="0"/>
              <a:t> 3: Micro-</a:t>
            </a:r>
            <a:r>
              <a:rPr lang="de-DE" dirty="0" err="1"/>
              <a:t>credentials</a:t>
            </a:r>
            <a:r>
              <a:rPr lang="de-DE" dirty="0"/>
              <a:t> in EU and global 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01EF2EC-815D-4554-4D25-C9AD7AC2B778}"/>
              </a:ext>
            </a:extLst>
          </p:cNvPr>
          <p:cNvSpPr txBox="1"/>
          <p:nvPr/>
        </p:nvSpPr>
        <p:spPr>
          <a:xfrm>
            <a:off x="1775521" y="1616406"/>
            <a:ext cx="102731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TABLE OF CONTENT Executive summary ........................................................ 3 </a:t>
            </a:r>
          </a:p>
          <a:p>
            <a:r>
              <a:rPr lang="en-US" sz="1600" dirty="0"/>
              <a:t>1. Introduction ................................................................................................ 5 </a:t>
            </a:r>
          </a:p>
          <a:p>
            <a:r>
              <a:rPr lang="en-US" sz="1600" dirty="0"/>
              <a:t>2. Methodology ............................................................................................... 7 </a:t>
            </a:r>
          </a:p>
          <a:p>
            <a:r>
              <a:rPr lang="en-US" sz="1600" dirty="0"/>
              <a:t>3. The Rise of Micro-credentials ...................................................................... 8 </a:t>
            </a:r>
          </a:p>
          <a:p>
            <a:r>
              <a:rPr lang="en-US" sz="1600" dirty="0"/>
              <a:t>3.1 Definitions and Micro-credential overview ............................................... 8 </a:t>
            </a:r>
          </a:p>
          <a:p>
            <a:r>
              <a:rPr lang="en-US" sz="1600" dirty="0"/>
              <a:t>3.2 Existing Projects and Initiatives ................................................................11 </a:t>
            </a:r>
          </a:p>
          <a:p>
            <a:pPr defTabSz="601118"/>
            <a:r>
              <a:rPr lang="en-US" sz="1600" dirty="0"/>
              <a:t>	</a:t>
            </a:r>
            <a:r>
              <a:rPr lang="en-US" sz="1600" dirty="0" err="1"/>
              <a:t>MicroHE</a:t>
            </a:r>
            <a:r>
              <a:rPr lang="en-US" sz="1600" dirty="0"/>
              <a:t> &amp; OEPASS ..............................................................................11 </a:t>
            </a:r>
          </a:p>
          <a:p>
            <a:pPr defTabSz="601118"/>
            <a:r>
              <a:rPr lang="en-US" sz="1600" dirty="0"/>
              <a:t>	European Short Learning </a:t>
            </a:r>
            <a:r>
              <a:rPr lang="en-US" sz="1600" dirty="0" err="1"/>
              <a:t>Programmes</a:t>
            </a:r>
            <a:r>
              <a:rPr lang="en-US" sz="1600" dirty="0"/>
              <a:t> (E-SLP) project .......................11 </a:t>
            </a:r>
          </a:p>
          <a:p>
            <a:pPr defTabSz="601118"/>
            <a:r>
              <a:rPr lang="en-US" sz="1600" dirty="0"/>
              <a:t>	Common </a:t>
            </a:r>
            <a:r>
              <a:rPr lang="en-US" sz="1600" dirty="0" err="1"/>
              <a:t>Microcredential</a:t>
            </a:r>
            <a:r>
              <a:rPr lang="en-US" sz="1600" dirty="0"/>
              <a:t> Framework (CMF) by EMC .... ...................12 </a:t>
            </a:r>
          </a:p>
          <a:p>
            <a:pPr defTabSz="601118"/>
            <a:r>
              <a:rPr lang="en-US" sz="1600" dirty="0"/>
              <a:t>	Digital Credentials collaboration .........................................................12 </a:t>
            </a:r>
          </a:p>
          <a:p>
            <a:r>
              <a:rPr lang="en-US" sz="1600" dirty="0"/>
              <a:t>4. Key Findings from Expert Interviews ..........................................................13 </a:t>
            </a:r>
          </a:p>
          <a:p>
            <a:r>
              <a:rPr lang="en-US" sz="1600" dirty="0"/>
              <a:t>4.1 Emerging Trends &amp; Framework Conditions ..............................................13 </a:t>
            </a:r>
          </a:p>
          <a:p>
            <a:r>
              <a:rPr lang="en-US" sz="1600" dirty="0"/>
              <a:t>4.2 Perception of Status Quo ..........................................................................15 </a:t>
            </a:r>
          </a:p>
          <a:p>
            <a:r>
              <a:rPr lang="en-US" sz="1600" dirty="0"/>
              <a:t>4.3 Barriers &amp; Challenges ................................................................................17 </a:t>
            </a:r>
          </a:p>
          <a:p>
            <a:r>
              <a:rPr lang="en-US" sz="1600" dirty="0"/>
              <a:t>4.4 Potentials &amp; Opportunities .......................................................................20 </a:t>
            </a:r>
          </a:p>
          <a:p>
            <a:r>
              <a:rPr lang="en-US" sz="1600" dirty="0"/>
              <a:t>5. Summary and Recommendations ...............................................................24 </a:t>
            </a:r>
          </a:p>
          <a:p>
            <a:r>
              <a:rPr lang="en-US" sz="1600" dirty="0"/>
              <a:t>References .......................................................................................................26 </a:t>
            </a:r>
          </a:p>
          <a:p>
            <a:r>
              <a:rPr lang="en-US" sz="1600" dirty="0"/>
              <a:t>Appendix ..........................................................................................................27</a:t>
            </a:r>
            <a:endParaRPr lang="de-AT" sz="16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720D1B-6003-F837-F051-CA99779D6C26}"/>
              </a:ext>
            </a:extLst>
          </p:cNvPr>
          <p:cNvSpPr/>
          <p:nvPr/>
        </p:nvSpPr>
        <p:spPr>
          <a:xfrm>
            <a:off x="1871531" y="4101075"/>
            <a:ext cx="6528725" cy="1536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400"/>
          </a:p>
        </p:txBody>
      </p:sp>
    </p:spTree>
    <p:extLst>
      <p:ext uri="{BB962C8B-B14F-4D97-AF65-F5344CB8AC3E}">
        <p14:creationId xmlns:p14="http://schemas.microsoft.com/office/powerpoint/2010/main" val="2129041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insight</a:t>
            </a:r>
            <a:r>
              <a:rPr lang="de-DE" dirty="0"/>
              <a:t> 4: KEY FINDINGS FROM EXPERT INTERVIEWS (</a:t>
            </a:r>
            <a:r>
              <a:rPr lang="de-DE" dirty="0" err="1"/>
              <a:t>overview</a:t>
            </a:r>
            <a:r>
              <a:rPr lang="de-DE" dirty="0"/>
              <a:t>) 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E47D00-392D-DED5-5C3E-CD2DEA15E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36" y="1473310"/>
            <a:ext cx="10081121" cy="435595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C125337-4992-492E-CFC4-D18E7E3BE839}"/>
              </a:ext>
            </a:extLst>
          </p:cNvPr>
          <p:cNvSpPr txBox="1"/>
          <p:nvPr/>
        </p:nvSpPr>
        <p:spPr>
          <a:xfrm>
            <a:off x="6384032" y="5829267"/>
            <a:ext cx="58079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Corship</a:t>
            </a:r>
            <a:r>
              <a:rPr lang="en-US" sz="1400" dirty="0"/>
              <a:t> RESULT 1.1c MICRO-CREDENTIALS IN EU AND GLOBAL, p.13 </a:t>
            </a:r>
          </a:p>
        </p:txBody>
      </p:sp>
    </p:spTree>
    <p:extLst>
      <p:ext uri="{BB962C8B-B14F-4D97-AF65-F5344CB8AC3E}">
        <p14:creationId xmlns:p14="http://schemas.microsoft.com/office/powerpoint/2010/main" val="161375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932723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obvious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&amp; </a:t>
            </a:r>
            <a:r>
              <a:rPr lang="de-DE" dirty="0" err="1"/>
              <a:t>learnings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F2E182-27EC-925D-5F27-78A9C353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99" y="1412777"/>
            <a:ext cx="7567680" cy="4594905"/>
          </a:xfrm>
          <a:prstGeom prst="rect">
            <a:avLst/>
          </a:prstGeom>
          <a:ln>
            <a:solidFill>
              <a:srgbClr val="5400FF"/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CA314DA-99B5-1961-B5EE-CBA8138881B7}"/>
              </a:ext>
            </a:extLst>
          </p:cNvPr>
          <p:cNvSpPr txBox="1"/>
          <p:nvPr/>
        </p:nvSpPr>
        <p:spPr>
          <a:xfrm>
            <a:off x="7632172" y="5679387"/>
            <a:ext cx="36133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dirty="0"/>
              <a:t>© Christian Friedl</a:t>
            </a:r>
            <a:endParaRPr lang="de-AT" sz="1333" dirty="0"/>
          </a:p>
        </p:txBody>
      </p:sp>
    </p:spTree>
    <p:extLst>
      <p:ext uri="{BB962C8B-B14F-4D97-AF65-F5344CB8AC3E}">
        <p14:creationId xmlns:p14="http://schemas.microsoft.com/office/powerpoint/2010/main" val="184098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F45267-FFD9-A021-05BB-BDA567354B54}"/>
              </a:ext>
            </a:extLst>
          </p:cNvPr>
          <p:cNvSpPr txBox="1">
            <a:spLocks/>
          </p:cNvSpPr>
          <p:nvPr/>
        </p:nvSpPr>
        <p:spPr>
          <a:xfrm>
            <a:off x="719403" y="565921"/>
            <a:ext cx="3456384" cy="474928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sz="2400" dirty="0">
                <a:hlinkClick r:id="rId2"/>
              </a:rPr>
              <a:t>CORSHIP.eu - </a:t>
            </a:r>
            <a:r>
              <a:rPr lang="de-AT" sz="2400" dirty="0" err="1">
                <a:hlinkClick r:id="rId2"/>
              </a:rPr>
              <a:t>corporate</a:t>
            </a:r>
            <a:r>
              <a:rPr lang="de-AT" sz="2400" dirty="0">
                <a:hlinkClick r:id="rId2"/>
              </a:rPr>
              <a:t> </a:t>
            </a:r>
            <a:r>
              <a:rPr lang="de-AT" sz="2400" dirty="0" err="1">
                <a:hlinkClick r:id="rId2"/>
              </a:rPr>
              <a:t>edupreneurship</a:t>
            </a:r>
            <a:endParaRPr lang="de-AT" sz="24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19E5F5-A5F8-F805-2AAF-959ABFFE6FC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103445" y="1124744"/>
            <a:ext cx="10081120" cy="4749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The „Take </a:t>
            </a:r>
            <a:r>
              <a:rPr lang="de-DE" dirty="0" err="1"/>
              <a:t>aways</a:t>
            </a:r>
            <a:r>
              <a:rPr lang="de-DE" dirty="0"/>
              <a:t>“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00E4BC-A535-D809-9697-F05076C7E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1625079"/>
            <a:ext cx="7978680" cy="4340461"/>
          </a:xfrm>
          <a:prstGeom prst="rect">
            <a:avLst/>
          </a:prstGeom>
          <a:ln>
            <a:solidFill>
              <a:srgbClr val="5400FF"/>
            </a:solidFill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B94303C-F0A8-1C83-FF31-61BEA25D6DFD}"/>
              </a:ext>
            </a:extLst>
          </p:cNvPr>
          <p:cNvSpPr txBox="1"/>
          <p:nvPr/>
        </p:nvSpPr>
        <p:spPr>
          <a:xfrm>
            <a:off x="8112225" y="5637246"/>
            <a:ext cx="36133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33" dirty="0"/>
              <a:t>© Christian Friedl</a:t>
            </a:r>
            <a:endParaRPr lang="de-AT" sz="1333" dirty="0"/>
          </a:p>
        </p:txBody>
      </p:sp>
    </p:spTree>
    <p:extLst>
      <p:ext uri="{BB962C8B-B14F-4D97-AF65-F5344CB8AC3E}">
        <p14:creationId xmlns:p14="http://schemas.microsoft.com/office/powerpoint/2010/main" val="14214142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5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CE2C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373</Words>
  <Application>Microsoft Office PowerPoint</Application>
  <PresentationFormat>Breitbild</PresentationFormat>
  <Paragraphs>52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 3</vt:lpstr>
      <vt:lpstr>Facet</vt:lpstr>
      <vt:lpstr>Project acronym: MICROGUIDE Project full title: DEVELOPING GUIDELINES FOR THE IMPLEMENTATION OF MICRO-CREDENTIALS IN HIGHER EDUCATION  Project No. 2021-1-ProjectRS01-KA220-HED-000027585 Funding Scheme: Erasmus+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Strelnicova Anastasia</dc:creator>
  <cp:lastModifiedBy>Dragan Maja</cp:lastModifiedBy>
  <cp:revision>96</cp:revision>
  <dcterms:created xsi:type="dcterms:W3CDTF">2021-04-14T08:15:31Z</dcterms:created>
  <dcterms:modified xsi:type="dcterms:W3CDTF">2022-11-07T07:04:11Z</dcterms:modified>
</cp:coreProperties>
</file>