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38"/>
  </p:notesMasterIdLst>
  <p:sldIdLst>
    <p:sldId id="256" r:id="rId2"/>
    <p:sldId id="347" r:id="rId3"/>
    <p:sldId id="355" r:id="rId4"/>
    <p:sldId id="356" r:id="rId5"/>
    <p:sldId id="350" r:id="rId6"/>
    <p:sldId id="358" r:id="rId7"/>
    <p:sldId id="359" r:id="rId8"/>
    <p:sldId id="360" r:id="rId9"/>
    <p:sldId id="361" r:id="rId10"/>
    <p:sldId id="362" r:id="rId11"/>
    <p:sldId id="363" r:id="rId12"/>
    <p:sldId id="364" r:id="rId13"/>
    <p:sldId id="365" r:id="rId14"/>
    <p:sldId id="366" r:id="rId15"/>
    <p:sldId id="367" r:id="rId16"/>
    <p:sldId id="369" r:id="rId17"/>
    <p:sldId id="370" r:id="rId18"/>
    <p:sldId id="368" r:id="rId19"/>
    <p:sldId id="371" r:id="rId20"/>
    <p:sldId id="372" r:id="rId21"/>
    <p:sldId id="373" r:id="rId22"/>
    <p:sldId id="374" r:id="rId23"/>
    <p:sldId id="375" r:id="rId24"/>
    <p:sldId id="376" r:id="rId25"/>
    <p:sldId id="377" r:id="rId26"/>
    <p:sldId id="378" r:id="rId27"/>
    <p:sldId id="379" r:id="rId28"/>
    <p:sldId id="381" r:id="rId29"/>
    <p:sldId id="380" r:id="rId30"/>
    <p:sldId id="382" r:id="rId31"/>
    <p:sldId id="383" r:id="rId32"/>
    <p:sldId id="384" r:id="rId33"/>
    <p:sldId id="385" r:id="rId34"/>
    <p:sldId id="386" r:id="rId35"/>
    <p:sldId id="387" r:id="rId36"/>
    <p:sldId id="34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255"/>
    <a:srgbClr val="265068"/>
    <a:srgbClr val="2A5872"/>
    <a:srgbClr val="316079"/>
    <a:srgbClr val="3A667E"/>
    <a:srgbClr val="40708B"/>
    <a:srgbClr val="497B95"/>
    <a:srgbClr val="477993"/>
    <a:srgbClr val="2D627E"/>
    <a:srgbClr val="4A95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8" autoAdjust="0"/>
    <p:restoredTop sz="95388" autoAdjust="0"/>
  </p:normalViewPr>
  <p:slideViewPr>
    <p:cSldViewPr snapToGrid="0">
      <p:cViewPr varScale="1">
        <p:scale>
          <a:sx n="111" d="100"/>
          <a:sy n="111" d="100"/>
        </p:scale>
        <p:origin x="316" y="56"/>
      </p:cViewPr>
      <p:guideLst/>
    </p:cSldViewPr>
  </p:slideViewPr>
  <p:outlineViewPr>
    <p:cViewPr>
      <p:scale>
        <a:sx n="33" d="100"/>
        <a:sy n="33" d="100"/>
      </p:scale>
      <p:origin x="0" y="-438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B5181-5E59-412A-A5B2-FEC1F201CCE8}" type="datetimeFigureOut">
              <a:rPr lang="en-US" smtClean="0"/>
              <a:t>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46EF2-333B-4906-B381-0A67BC0552F3}" type="slidenum">
              <a:rPr lang="en-US" smtClean="0"/>
              <a:t>‹#›</a:t>
            </a:fld>
            <a:endParaRPr lang="en-US" dirty="0"/>
          </a:p>
        </p:txBody>
      </p:sp>
    </p:spTree>
    <p:extLst>
      <p:ext uri="{BB962C8B-B14F-4D97-AF65-F5344CB8AC3E}">
        <p14:creationId xmlns:p14="http://schemas.microsoft.com/office/powerpoint/2010/main" val="27539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DB9483-A2C9-4C20-BB60-DEEFB393F2B1}" type="datetime1">
              <a:rPr lang="ca-ES" smtClean="0"/>
              <a:t>1/2/2023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62067405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1/2/2023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5361292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1/2/2023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250409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4" y="1391215"/>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4" y="4212509"/>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1/2/2023</a:t>
            </a:fld>
            <a:endParaRPr lang="ca-ES"/>
          </a:p>
        </p:txBody>
      </p:sp>
      <p:sp>
        <p:nvSpPr>
          <p:cNvPr id="5" name="Footer Placeholder 4"/>
          <p:cNvSpPr>
            <a:spLocks noGrp="1"/>
          </p:cNvSpPr>
          <p:nvPr>
            <p:ph type="ftr" sz="quarter" idx="11"/>
          </p:nvPr>
        </p:nvSpPr>
        <p:spPr>
          <a:xfrm>
            <a:off x="670726" y="5712828"/>
            <a:ext cx="6297612" cy="365125"/>
          </a:xfrm>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52445388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1/2/2023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65644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1/2/2023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3096234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B9483-A2C9-4C20-BB60-DEEFB393F2B1}" type="datetime1">
              <a:rPr lang="ca-ES" smtClean="0"/>
              <a:t>1/2/2023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82517974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B9483-A2C9-4C20-BB60-DEEFB393F2B1}" type="datetime1">
              <a:rPr lang="ca-ES" smtClean="0"/>
              <a:t>1/2/2023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75952713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ći">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838200" y="439947"/>
            <a:ext cx="10515600" cy="5526694"/>
          </a:xfrm>
        </p:spPr>
        <p:txBody>
          <a:bodyPr/>
          <a:lstStyle>
            <a:lvl1pPr>
              <a:defRPr/>
            </a:lvl1pPr>
            <a:lvl2pPr>
              <a:defRPr/>
            </a:lvl2pPr>
            <a:lvl3pPr>
              <a:defRPr/>
            </a:lvl3pPr>
            <a:lvl4pPr>
              <a:defRPr/>
            </a:lvl4pPr>
            <a:lvl5pPr>
              <a:defRPr/>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Marcador de fecha 3"/>
          <p:cNvSpPr>
            <a:spLocks noGrp="1"/>
          </p:cNvSpPr>
          <p:nvPr>
            <p:ph type="dt" sz="half" idx="10"/>
          </p:nvPr>
        </p:nvSpPr>
        <p:spPr/>
        <p:txBody>
          <a:bodyPr/>
          <a:lstStyle/>
          <a:p>
            <a:fld id="{2717B933-89DB-4521-8A03-812A5028B13C}" type="datetime1">
              <a:rPr lang="ca-ES" smtClean="0"/>
              <a:t>1/2/2023</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7053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DB9483-A2C9-4C20-BB60-DEEFB393F2B1}" type="datetime1">
              <a:rPr lang="ca-ES" smtClean="0"/>
              <a:t>1/2/2023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83694554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1/2/2023</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8469778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DB9483-A2C9-4C20-BB60-DEEFB393F2B1}" type="datetime1">
              <a:rPr lang="ca-ES" smtClean="0"/>
              <a:t>1/2/2023</a:t>
            </a:fld>
            <a:endParaRPr lang="ca-ES"/>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54238421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DB9483-A2C9-4C20-BB60-DEEFB393F2B1}" type="datetime1">
              <a:rPr lang="ca-ES" smtClean="0"/>
              <a:t>1/2/2023</a:t>
            </a:fld>
            <a:endParaRPr lang="ca-ES"/>
          </a:p>
        </p:txBody>
      </p:sp>
      <p:sp>
        <p:nvSpPr>
          <p:cNvPr id="8" name="Footer Placeholder 7"/>
          <p:cNvSpPr>
            <a:spLocks noGrp="1"/>
          </p:cNvSpPr>
          <p:nvPr>
            <p:ph type="ftr" sz="quarter" idx="11"/>
          </p:nvPr>
        </p:nvSpPr>
        <p:spPr/>
        <p:txBody>
          <a:bodyPr/>
          <a:lstStyle/>
          <a:p>
            <a:endParaRPr lang="ca-ES" dirty="0"/>
          </a:p>
        </p:txBody>
      </p:sp>
      <p:sp>
        <p:nvSpPr>
          <p:cNvPr id="9" name="Slide Number Placeholder 8"/>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67898470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DB9483-A2C9-4C20-BB60-DEEFB393F2B1}" type="datetime1">
              <a:rPr lang="ca-ES" smtClean="0"/>
              <a:t>1/2/2023</a:t>
            </a:fld>
            <a:endParaRPr lang="ca-ES"/>
          </a:p>
        </p:txBody>
      </p:sp>
      <p:sp>
        <p:nvSpPr>
          <p:cNvPr id="4" name="Footer Placeholder 3"/>
          <p:cNvSpPr>
            <a:spLocks noGrp="1"/>
          </p:cNvSpPr>
          <p:nvPr>
            <p:ph type="ftr" sz="quarter" idx="11"/>
          </p:nvPr>
        </p:nvSpPr>
        <p:spPr/>
        <p:txBody>
          <a:bodyPr/>
          <a:lstStyle/>
          <a:p>
            <a:endParaRPr lang="ca-ES" dirty="0"/>
          </a:p>
        </p:txBody>
      </p:sp>
      <p:sp>
        <p:nvSpPr>
          <p:cNvPr id="5" name="Slide Number Placeholder 4"/>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18222676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B9483-A2C9-4C20-BB60-DEEFB393F2B1}" type="datetime1">
              <a:rPr lang="ca-ES" smtClean="0"/>
              <a:t>1/2/2023</a:t>
            </a:fld>
            <a:endParaRPr lang="ca-ES"/>
          </a:p>
        </p:txBody>
      </p:sp>
      <p:sp>
        <p:nvSpPr>
          <p:cNvPr id="3" name="Footer Placeholder 2"/>
          <p:cNvSpPr>
            <a:spLocks noGrp="1"/>
          </p:cNvSpPr>
          <p:nvPr>
            <p:ph type="ftr" sz="quarter" idx="11"/>
          </p:nvPr>
        </p:nvSpPr>
        <p:spPr/>
        <p:txBody>
          <a:bodyPr/>
          <a:lstStyle/>
          <a:p>
            <a:endParaRPr lang="ca-ES" dirty="0"/>
          </a:p>
        </p:txBody>
      </p:sp>
      <p:sp>
        <p:nvSpPr>
          <p:cNvPr id="4" name="Slide Number Placeholder 3"/>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1984979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DB9483-A2C9-4C20-BB60-DEEFB393F2B1}" type="datetime1">
              <a:rPr lang="ca-ES" smtClean="0"/>
              <a:t>1/2/2023</a:t>
            </a:fld>
            <a:endParaRPr lang="ca-ES"/>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4615657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a:t>
            </a:fld>
            <a:endParaRPr lang="ca-ES"/>
          </a:p>
        </p:txBody>
      </p:sp>
      <p:sp>
        <p:nvSpPr>
          <p:cNvPr id="5" name="Date Placeholder 4"/>
          <p:cNvSpPr>
            <a:spLocks noGrp="1"/>
          </p:cNvSpPr>
          <p:nvPr>
            <p:ph type="dt" sz="half" idx="10"/>
          </p:nvPr>
        </p:nvSpPr>
        <p:spPr/>
        <p:txBody>
          <a:bodyPr/>
          <a:lstStyle/>
          <a:p>
            <a:fld id="{B6DB9483-A2C9-4C20-BB60-DEEFB393F2B1}" type="datetime1">
              <a:rPr lang="ca-ES" smtClean="0"/>
              <a:t>1/2/2023</a:t>
            </a:fld>
            <a:endParaRPr lang="ca-ES"/>
          </a:p>
        </p:txBody>
      </p:sp>
    </p:spTree>
    <p:extLst>
      <p:ext uri="{BB962C8B-B14F-4D97-AF65-F5344CB8AC3E}">
        <p14:creationId xmlns:p14="http://schemas.microsoft.com/office/powerpoint/2010/main" val="2618188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jp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3A667E"/>
            </a:gs>
            <a:gs pos="80000">
              <a:srgbClr val="1F4255"/>
            </a:gs>
            <a:gs pos="0">
              <a:srgbClr val="265068"/>
            </a:gs>
            <a:gs pos="21000">
              <a:srgbClr val="2A5872"/>
            </a:gs>
            <a:gs pos="99000">
              <a:srgbClr val="1F4255"/>
            </a:gs>
          </a:gsLst>
          <a:lin ang="2700000" scaled="0"/>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B623E-731B-7D15-7EB9-BA938D75221D}"/>
              </a:ext>
            </a:extLst>
          </p:cNvPr>
          <p:cNvSpPr/>
          <p:nvPr userDrawn="1"/>
        </p:nvSpPr>
        <p:spPr>
          <a:xfrm>
            <a:off x="0" y="0"/>
            <a:ext cx="12192000" cy="6858000"/>
          </a:xfrm>
          <a:prstGeom prst="rect">
            <a:avLst/>
          </a:prstGeom>
          <a:solidFill>
            <a:srgbClr val="6193AD">
              <a:alpha val="40784"/>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99506" y="240915"/>
            <a:ext cx="12192000" cy="6866467"/>
            <a:chOff x="0" y="-8467"/>
            <a:chExt cx="12192000" cy="6866467"/>
          </a:xfrm>
          <a:noFill/>
        </p:grpSpPr>
        <p:cxnSp>
          <p:nvCxnSpPr>
            <p:cNvPr id="20" name="Straight Connector 19"/>
            <p:cNvCxnSpPr>
              <a:cxnSpLocks/>
            </p:cNvCxnSpPr>
            <p:nvPr/>
          </p:nvCxnSpPr>
          <p:spPr>
            <a:xfrm>
              <a:off x="10371666" y="503562"/>
              <a:ext cx="0" cy="5719313"/>
            </a:xfrm>
            <a:prstGeom prst="line">
              <a:avLst/>
            </a:prstGeom>
            <a:grpFill/>
            <a:ln w="9525">
              <a:no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DB9483-A2C9-4C20-BB60-DEEFB393F2B1}" type="datetime1">
              <a:rPr lang="ca-ES" smtClean="0"/>
              <a:t>1/2/2023</a:t>
            </a:fld>
            <a:endParaRPr lang="ca-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a-E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0BF81E-BCD6-4C3F-AAD2-3DA02DA55E41}" type="slidenum">
              <a:rPr lang="ca-ES" smtClean="0"/>
              <a:t>‹#›</a:t>
            </a:fld>
            <a:endParaRPr lang="ca-ES"/>
          </a:p>
        </p:txBody>
      </p:sp>
      <p:pic>
        <p:nvPicPr>
          <p:cNvPr id="30" name="Picture 29">
            <a:extLst>
              <a:ext uri="{FF2B5EF4-FFF2-40B4-BE49-F238E27FC236}">
                <a16:creationId xmlns:a16="http://schemas.microsoft.com/office/drawing/2014/main" id="{73DDD7A7-7C3B-F2B7-F21D-5614B6B74FD0}"/>
              </a:ext>
            </a:extLst>
          </p:cNvPr>
          <p:cNvPicPr>
            <a:picLocks noChangeAspect="1"/>
          </p:cNvPicPr>
          <p:nvPr userDrawn="1"/>
        </p:nvPicPr>
        <p:blipFill>
          <a:blip r:embed="rId19" cstate="print">
            <a:extLst>
              <a:ext uri="{28A0092B-C50C-407E-A947-70E740481C1C}">
                <a14:useLocalDpi xmlns:a14="http://schemas.microsoft.com/office/drawing/2010/main"/>
              </a:ext>
            </a:extLst>
          </a:blip>
          <a:srcRect/>
          <a:stretch/>
        </p:blipFill>
        <p:spPr>
          <a:xfrm>
            <a:off x="850815" y="6254519"/>
            <a:ext cx="1485455" cy="508356"/>
          </a:xfrm>
          <a:prstGeom prst="rect">
            <a:avLst/>
          </a:prstGeom>
        </p:spPr>
      </p:pic>
      <p:pic>
        <p:nvPicPr>
          <p:cNvPr id="31" name="Picture 30">
            <a:extLst>
              <a:ext uri="{FF2B5EF4-FFF2-40B4-BE49-F238E27FC236}">
                <a16:creationId xmlns:a16="http://schemas.microsoft.com/office/drawing/2014/main" id="{D86DF643-B66A-4566-B8B7-912BAEEF1296}"/>
              </a:ext>
            </a:extLst>
          </p:cNvPr>
          <p:cNvPicPr>
            <a:picLocks noChangeAspect="1"/>
          </p:cNvPicPr>
          <p:nvPr userDrawn="1"/>
        </p:nvPicPr>
        <p:blipFill>
          <a:blip r:embed="rId20" cstate="print">
            <a:extLst>
              <a:ext uri="{28A0092B-C50C-407E-A947-70E740481C1C}">
                <a14:useLocalDpi xmlns:a14="http://schemas.microsoft.com/office/drawing/2010/main"/>
              </a:ext>
            </a:extLst>
          </a:blip>
          <a:srcRect/>
          <a:stretch/>
        </p:blipFill>
        <p:spPr>
          <a:xfrm>
            <a:off x="3064621" y="6257026"/>
            <a:ext cx="1485456" cy="508356"/>
          </a:xfrm>
          <a:prstGeom prst="rect">
            <a:avLst/>
          </a:prstGeom>
        </p:spPr>
      </p:pic>
      <p:pic>
        <p:nvPicPr>
          <p:cNvPr id="29" name="Picture 28">
            <a:extLst>
              <a:ext uri="{FF2B5EF4-FFF2-40B4-BE49-F238E27FC236}">
                <a16:creationId xmlns:a16="http://schemas.microsoft.com/office/drawing/2014/main" id="{C8588B27-954E-1828-A904-68E5AEE6BF7B}"/>
              </a:ext>
            </a:extLst>
          </p:cNvPr>
          <p:cNvPicPr>
            <a:picLocks noChangeAspect="1"/>
          </p:cNvPicPr>
          <p:nvPr userDrawn="1"/>
        </p:nvPicPr>
        <p:blipFill>
          <a:blip r:embed="rId21" cstate="print">
            <a:extLst>
              <a:ext uri="{28A0092B-C50C-407E-A947-70E740481C1C}">
                <a14:useLocalDpi xmlns:a14="http://schemas.microsoft.com/office/drawing/2010/main"/>
              </a:ext>
            </a:extLst>
          </a:blip>
          <a:srcRect/>
          <a:stretch/>
        </p:blipFill>
        <p:spPr>
          <a:xfrm>
            <a:off x="5286568" y="6257026"/>
            <a:ext cx="1491819" cy="510533"/>
          </a:xfrm>
          <a:prstGeom prst="rect">
            <a:avLst/>
          </a:prstGeom>
        </p:spPr>
      </p:pic>
      <p:pic>
        <p:nvPicPr>
          <p:cNvPr id="18" name="Picture 17">
            <a:extLst>
              <a:ext uri="{FF2B5EF4-FFF2-40B4-BE49-F238E27FC236}">
                <a16:creationId xmlns:a16="http://schemas.microsoft.com/office/drawing/2014/main" id="{9C4A77A9-4063-5F26-E0BF-F96209A95AA1}"/>
              </a:ext>
            </a:extLst>
          </p:cNvPr>
          <p:cNvPicPr>
            <a:picLocks noChangeAspect="1"/>
          </p:cNvPicPr>
          <p:nvPr userDrawn="1"/>
        </p:nvPicPr>
        <p:blipFill>
          <a:blip r:embed="rId22" cstate="print">
            <a:extLst>
              <a:ext uri="{28A0092B-C50C-407E-A947-70E740481C1C}">
                <a14:useLocalDpi xmlns:a14="http://schemas.microsoft.com/office/drawing/2010/main"/>
              </a:ext>
            </a:extLst>
          </a:blip>
          <a:srcRect/>
          <a:stretch/>
        </p:blipFill>
        <p:spPr>
          <a:xfrm>
            <a:off x="7501332" y="6270093"/>
            <a:ext cx="1352587" cy="500340"/>
          </a:xfrm>
          <a:prstGeom prst="rect">
            <a:avLst/>
          </a:prstGeom>
        </p:spPr>
      </p:pic>
      <p:pic>
        <p:nvPicPr>
          <p:cNvPr id="32" name="Picture 31">
            <a:extLst>
              <a:ext uri="{FF2B5EF4-FFF2-40B4-BE49-F238E27FC236}">
                <a16:creationId xmlns:a16="http://schemas.microsoft.com/office/drawing/2014/main" id="{A689136E-8FF2-5CAF-4C47-BC979DA97222}"/>
              </a:ext>
            </a:extLst>
          </p:cNvPr>
          <p:cNvPicPr>
            <a:picLocks noChangeAspect="1"/>
          </p:cNvPicPr>
          <p:nvPr userDrawn="1"/>
        </p:nvPicPr>
        <p:blipFill>
          <a:blip r:embed="rId23">
            <a:extLst>
              <a:ext uri="{28A0092B-C50C-407E-A947-70E740481C1C}">
                <a14:useLocalDpi xmlns:a14="http://schemas.microsoft.com/office/drawing/2010/main"/>
              </a:ext>
            </a:extLst>
          </a:blip>
          <a:srcRect/>
          <a:stretch/>
        </p:blipFill>
        <p:spPr>
          <a:xfrm>
            <a:off x="9650773" y="6248675"/>
            <a:ext cx="1491819" cy="520043"/>
          </a:xfrm>
          <a:prstGeom prst="rect">
            <a:avLst/>
          </a:prstGeom>
        </p:spPr>
      </p:pic>
    </p:spTree>
    <p:extLst>
      <p:ext uri="{BB962C8B-B14F-4D97-AF65-F5344CB8AC3E}">
        <p14:creationId xmlns:p14="http://schemas.microsoft.com/office/powerpoint/2010/main" val="1232836724"/>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659"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hyperlink" Target="http://www.bio.bg.ac.rs/" TargetMode="External"/><Relationship Id="rId2" Type="http://schemas.openxmlformats.org/officeDocument/2006/relationships/hyperlink" Target="mailto:sine@bio.bg.ac.rs"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2698" y="96712"/>
            <a:ext cx="3267171" cy="886220"/>
          </a:xfrm>
          <a:prstGeom prst="rect">
            <a:avLst/>
          </a:prstGeom>
        </p:spPr>
      </p:pic>
      <p:sp>
        <p:nvSpPr>
          <p:cNvPr id="7" name="Title 6">
            <a:extLst>
              <a:ext uri="{FF2B5EF4-FFF2-40B4-BE49-F238E27FC236}">
                <a16:creationId xmlns:a16="http://schemas.microsoft.com/office/drawing/2014/main" id="{F5BA604D-957E-93F8-E496-E166AEDBF1D0}"/>
              </a:ext>
            </a:extLst>
          </p:cNvPr>
          <p:cNvSpPr>
            <a:spLocks noGrp="1"/>
          </p:cNvSpPr>
          <p:nvPr>
            <p:ph type="title"/>
          </p:nvPr>
        </p:nvSpPr>
        <p:spPr>
          <a:xfrm>
            <a:off x="153927" y="-629966"/>
            <a:ext cx="6456364" cy="2595460"/>
          </a:xfrm>
        </p:spPr>
        <p:txBody>
          <a:bodyPr>
            <a:normAutofit/>
          </a:bodyPr>
          <a:lstStyle/>
          <a:p>
            <a:r>
              <a:rPr lang="en-US" sz="1200" baseline="0" dirty="0">
                <a:solidFill>
                  <a:schemeClr val="bg1"/>
                </a:solidFill>
                <a:latin typeface="Calibri" panose="020F0502020204030204" pitchFamily="34" charset="0"/>
                <a:cs typeface="Calibri" panose="020F0502020204030204" pitchFamily="34" charset="0"/>
              </a:rPr>
              <a:t>Project acronym: MICROGUIDE</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Project full title: DEVELOPING GUIDELINES FOR THE IMPLEMENTATION OF MICRO-CREDENTIALS IN HIGHER EDUCATION </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Project No. 2021-1-</a:t>
            </a:r>
            <a:r>
              <a:rPr lang="en-US" sz="1200" dirty="0">
                <a:solidFill>
                  <a:schemeClr val="bg1"/>
                </a:solidFill>
                <a:latin typeface="Calibri" panose="020F0502020204030204" pitchFamily="34" charset="0"/>
                <a:cs typeface="Calibri" panose="020F0502020204030204" pitchFamily="34" charset="0"/>
              </a:rPr>
              <a:t>Project</a:t>
            </a:r>
            <a:r>
              <a:rPr lang="en-US" sz="1200" baseline="0" dirty="0">
                <a:solidFill>
                  <a:schemeClr val="bg1"/>
                </a:solidFill>
                <a:latin typeface="Calibri" panose="020F0502020204030204" pitchFamily="34" charset="0"/>
                <a:cs typeface="Calibri" panose="020F0502020204030204" pitchFamily="34" charset="0"/>
              </a:rPr>
              <a:t>RS01-KA220-HED-000027585</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Funding Scheme: Erasmus+</a:t>
            </a:r>
            <a:endParaRPr lang="en-US" sz="1200" dirty="0">
              <a:solidFill>
                <a:schemeClr val="bg1"/>
              </a:solidFill>
              <a:latin typeface="Calibri" panose="020F0502020204030204" pitchFamily="34" charset="0"/>
              <a:cs typeface="Calibri" panose="020F0502020204030204" pitchFamily="34" charset="0"/>
            </a:endParaRPr>
          </a:p>
        </p:txBody>
      </p:sp>
      <p:sp>
        <p:nvSpPr>
          <p:cNvPr id="12" name="Text Placeholder 11"/>
          <p:cNvSpPr>
            <a:spLocks noGrp="1"/>
          </p:cNvSpPr>
          <p:nvPr>
            <p:ph type="body" idx="1"/>
          </p:nvPr>
        </p:nvSpPr>
        <p:spPr>
          <a:xfrm>
            <a:off x="439271" y="2321859"/>
            <a:ext cx="11170023" cy="2075114"/>
          </a:xfrm>
        </p:spPr>
        <p:txBody>
          <a:bodyPr>
            <a:normAutofit/>
          </a:bodyPr>
          <a:lstStyle/>
          <a:p>
            <a:pPr algn="ctr">
              <a:lnSpc>
                <a:spcPct val="75000"/>
              </a:lnSpc>
              <a:spcBef>
                <a:spcPts val="0"/>
              </a:spcBef>
            </a:pPr>
            <a:r>
              <a:rPr lang="en-GB" sz="4000" dirty="0">
                <a:solidFill>
                  <a:schemeClr val="bg1"/>
                </a:solidFill>
                <a:latin typeface="Calibri Light" panose="020F0302020204030204" pitchFamily="34" charset="0"/>
                <a:cs typeface="Calibri Light" panose="020F0302020204030204" pitchFamily="34" charset="0"/>
              </a:rPr>
              <a:t> </a:t>
            </a:r>
            <a:r>
              <a:rPr lang="en-US" sz="5000" dirty="0">
                <a:solidFill>
                  <a:schemeClr val="bg2"/>
                </a:solidFill>
                <a:latin typeface="Calibri Light" panose="020F0302020204030204" pitchFamily="34" charset="0"/>
                <a:cs typeface="Calibri Light" panose="020F0302020204030204" pitchFamily="34" charset="0"/>
              </a:rPr>
              <a:t>Analysis of the micro-credential implementation practice in Serbia</a:t>
            </a:r>
            <a:br>
              <a:rPr lang="en-GB" sz="4000" dirty="0">
                <a:solidFill>
                  <a:schemeClr val="bg2"/>
                </a:solidFill>
                <a:latin typeface="Calibri Light" panose="020F0302020204030204" pitchFamily="34" charset="0"/>
                <a:cs typeface="Calibri Light" panose="020F0302020204030204" pitchFamily="34" charset="0"/>
              </a:rPr>
            </a:br>
            <a:r>
              <a:rPr lang="en-GB" sz="4000" dirty="0">
                <a:solidFill>
                  <a:schemeClr val="bg2"/>
                </a:solidFill>
                <a:latin typeface="Calibri Light" panose="020F0302020204030204" pitchFamily="34" charset="0"/>
                <a:cs typeface="Calibri Light" panose="020F0302020204030204" pitchFamily="34" charset="0"/>
              </a:rPr>
              <a:t> </a:t>
            </a:r>
            <a:r>
              <a:rPr lang="en-GB" sz="3200" dirty="0">
                <a:solidFill>
                  <a:schemeClr val="bg2"/>
                </a:solidFill>
                <a:latin typeface="Calibri Light" panose="020F0302020204030204" pitchFamily="34" charset="0"/>
                <a:cs typeface="Calibri Light" panose="020F0302020204030204" pitchFamily="34" charset="0"/>
              </a:rPr>
              <a:t>Graz, 07 – 11. October 2022</a:t>
            </a:r>
            <a:endParaRPr lang="en-US" sz="3200" dirty="0">
              <a:solidFill>
                <a:schemeClr val="bg2"/>
              </a:solidFill>
              <a:latin typeface="Calibri Light" panose="020F0302020204030204" pitchFamily="34" charset="0"/>
              <a:cs typeface="Calibri Light" panose="020F0302020204030204" pitchFamily="34" charset="0"/>
            </a:endParaRPr>
          </a:p>
        </p:txBody>
      </p:sp>
      <p:sp>
        <p:nvSpPr>
          <p:cNvPr id="14" name="Rectangle 13"/>
          <p:cNvSpPr/>
          <p:nvPr/>
        </p:nvSpPr>
        <p:spPr>
          <a:xfrm>
            <a:off x="4171766" y="4251416"/>
            <a:ext cx="3848466" cy="1055545"/>
          </a:xfrm>
          <a:prstGeom prst="rect">
            <a:avLst/>
          </a:prstGeom>
        </p:spPr>
        <p:txBody>
          <a:bodyPr wrap="square">
            <a:spAutoFit/>
          </a:bodyPr>
          <a:lstStyle/>
          <a:p>
            <a:pPr algn="ctr">
              <a:lnSpc>
                <a:spcPct val="150000"/>
              </a:lnSpc>
            </a:pPr>
            <a:r>
              <a:rPr lang="en-GB" sz="2200" dirty="0">
                <a:solidFill>
                  <a:schemeClr val="bg2"/>
                </a:solidFill>
                <a:latin typeface="Calibri" panose="020F0502020204030204" pitchFamily="34" charset="0"/>
                <a:cs typeface="Calibri" panose="020F0502020204030204" pitchFamily="34" charset="0"/>
              </a:rPr>
              <a:t>Prof. </a:t>
            </a:r>
            <a:r>
              <a:rPr lang="en-GB" sz="2200" dirty="0" err="1">
                <a:solidFill>
                  <a:schemeClr val="bg2"/>
                </a:solidFill>
                <a:latin typeface="Calibri" panose="020F0502020204030204" pitchFamily="34" charset="0"/>
                <a:cs typeface="Calibri" panose="020F0502020204030204" pitchFamily="34" charset="0"/>
              </a:rPr>
              <a:t>Dr.</a:t>
            </a:r>
            <a:r>
              <a:rPr lang="en-GB" sz="2200" dirty="0">
                <a:solidFill>
                  <a:schemeClr val="bg2"/>
                </a:solidFill>
                <a:latin typeface="Calibri" panose="020F0502020204030204" pitchFamily="34" charset="0"/>
                <a:cs typeface="Calibri" panose="020F0502020204030204" pitchFamily="34" charset="0"/>
              </a:rPr>
              <a:t> </a:t>
            </a:r>
            <a:r>
              <a:rPr lang="en-GB" sz="2200" dirty="0" err="1">
                <a:solidFill>
                  <a:schemeClr val="bg2"/>
                </a:solidFill>
                <a:latin typeface="Calibri" panose="020F0502020204030204" pitchFamily="34" charset="0"/>
                <a:cs typeface="Calibri" panose="020F0502020204030204" pitchFamily="34" charset="0"/>
              </a:rPr>
              <a:t>Sinisa</a:t>
            </a:r>
            <a:r>
              <a:rPr lang="en-GB" sz="2200" dirty="0">
                <a:solidFill>
                  <a:schemeClr val="bg2"/>
                </a:solidFill>
                <a:latin typeface="Calibri" panose="020F0502020204030204" pitchFamily="34" charset="0"/>
                <a:cs typeface="Calibri" panose="020F0502020204030204" pitchFamily="34" charset="0"/>
              </a:rPr>
              <a:t> </a:t>
            </a:r>
            <a:r>
              <a:rPr lang="en-GB" sz="2200" dirty="0" err="1">
                <a:solidFill>
                  <a:schemeClr val="bg2"/>
                </a:solidFill>
                <a:latin typeface="Calibri" panose="020F0502020204030204" pitchFamily="34" charset="0"/>
                <a:cs typeface="Calibri" panose="020F0502020204030204" pitchFamily="34" charset="0"/>
              </a:rPr>
              <a:t>Djurasevic</a:t>
            </a:r>
            <a:endParaRPr lang="en-GB" sz="2200" dirty="0">
              <a:solidFill>
                <a:schemeClr val="bg2"/>
              </a:solidFill>
              <a:latin typeface="Calibri" panose="020F0502020204030204" pitchFamily="34" charset="0"/>
              <a:cs typeface="Calibri" panose="020F0502020204030204" pitchFamily="34" charset="0"/>
            </a:endParaRPr>
          </a:p>
          <a:p>
            <a:pPr algn="ctr">
              <a:lnSpc>
                <a:spcPct val="150000"/>
              </a:lnSpc>
            </a:pPr>
            <a:r>
              <a:rPr lang="en-GB" sz="2200" dirty="0">
                <a:solidFill>
                  <a:schemeClr val="bg2"/>
                </a:solidFill>
                <a:latin typeface="Calibri" panose="020F0502020204030204" pitchFamily="34" charset="0"/>
                <a:cs typeface="Calibri" panose="020F0502020204030204" pitchFamily="34" charset="0"/>
              </a:rPr>
              <a:t>University of Belgrade</a:t>
            </a:r>
          </a:p>
        </p:txBody>
      </p:sp>
    </p:spTree>
    <p:extLst>
      <p:ext uri="{BB962C8B-B14F-4D97-AF65-F5344CB8AC3E}">
        <p14:creationId xmlns:p14="http://schemas.microsoft.com/office/powerpoint/2010/main" val="3736819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2" y="258250"/>
            <a:ext cx="7341717"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Institutional framework</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fontScale="92500"/>
          </a:bodyPr>
          <a:lstStyle/>
          <a:p>
            <a:pPr>
              <a:buFont typeface="Wingdings" panose="05000000000000000000" pitchFamily="2" charset="2"/>
              <a:buChar char="q"/>
            </a:pPr>
            <a:r>
              <a:rPr lang="en-US" sz="2700" b="1" noProof="0" dirty="0">
                <a:solidFill>
                  <a:schemeClr val="bg2"/>
                </a:solidFill>
              </a:rPr>
              <a:t>The Qualifications Agency</a:t>
            </a:r>
            <a:r>
              <a:rPr lang="en-GB" sz="2700" b="1" noProof="0" dirty="0">
                <a:solidFill>
                  <a:schemeClr val="bg2"/>
                </a:solidFill>
              </a:rPr>
              <a:t>:</a:t>
            </a:r>
          </a:p>
          <a:p>
            <a:pPr lvl="1" algn="just">
              <a:buFont typeface="Wingdings" panose="05000000000000000000" pitchFamily="2" charset="2"/>
              <a:buChar char="Ø"/>
            </a:pPr>
            <a:r>
              <a:rPr lang="en-US" sz="2200" noProof="0" dirty="0">
                <a:solidFill>
                  <a:schemeClr val="bg2"/>
                </a:solidFill>
              </a:rPr>
              <a:t>is a Government’s professional organization established by the Law on the National Qualifications Framework of the Republic of Serbia11, competent for developing qualification standards, recognition of foreign school and higher education documents, accreditation of organizations in the area of adult education – Publicly Recognized Organizers of Adult Education Activities. It provides support to the Council for the National Qualifications Framework and proposes quality assurance measures throughout the entire education system. The most important tasks of the Qualifications Agency in the implementation of the NQFS relate to reviewing initiatives for the introduction of new qualifications, providing professional support to the Sector Skills Councils and preparing proposals for qualification standards, maintaining the NQFS Register, external quality control of the PROAEA, monitoring and measuring the effects of the qualification implementation on employment and lifelong learning. The Agency submits an annual report to the Government of the Republic of Serbia and on request periodic reports to the Ministry of Education, Science and Technological Development.</a:t>
            </a:r>
            <a:endParaRPr lang="en-GB" sz="2200"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319730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2" y="258250"/>
            <a:ext cx="7341717"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Institutional framework</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fontScale="92500"/>
          </a:bodyPr>
          <a:lstStyle/>
          <a:p>
            <a:pPr>
              <a:buFont typeface="Wingdings" panose="05000000000000000000" pitchFamily="2" charset="2"/>
              <a:buChar char="q"/>
            </a:pPr>
            <a:r>
              <a:rPr lang="en-US" sz="2700" b="1" noProof="0" dirty="0">
                <a:solidFill>
                  <a:schemeClr val="bg2"/>
                </a:solidFill>
              </a:rPr>
              <a:t>Sector Skills Council</a:t>
            </a:r>
            <a:r>
              <a:rPr lang="en-GB" sz="2700" b="1" noProof="0" dirty="0">
                <a:solidFill>
                  <a:schemeClr val="bg2"/>
                </a:solidFill>
              </a:rPr>
              <a:t>:</a:t>
            </a:r>
          </a:p>
          <a:p>
            <a:pPr lvl="1" algn="just">
              <a:buFont typeface="Wingdings" panose="05000000000000000000" pitchFamily="2" charset="2"/>
              <a:buChar char="Ø"/>
            </a:pPr>
            <a:r>
              <a:rPr lang="en-US" sz="2200" noProof="0" dirty="0">
                <a:solidFill>
                  <a:schemeClr val="bg2"/>
                </a:solidFill>
              </a:rPr>
              <a:t>is an expert and advisory body established on the principle of social partnership, whose main role is to carry out activities relevant to concrete qualifications within a certain sector, acquired in secondary, vocational, higher education and adult education. The Government of the Republic of Serbia issued decisions on the establishment of 12 Sector Skills Councils covering the sectors of education and economy 12. Mandatory institutionally delegated members of the Sector Skills Councils are the representatives of the Chamber of Commerce and Industry and representative associations of employers (representatives of entrepreneurs), Council for Vocational Education and Adult Education, National Employment Service, Conference of Universities of Serbia and Conference of Academies of Applied Studies, associations of vocational schools, the Ministry of Education, Science and Technological Development, the ministry responsible for the area of work covered by the Sector Skills Council, trade unions, Institute for the Improvement of Education. Sector Skills Council reports annually to the Qualifications Agency, the Ministry of Education, Science and Technological Development and the Government of the Republic of Serbia.</a:t>
            </a:r>
            <a:endParaRPr lang="en-GB" sz="2200"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146982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The regulatory and strategic framework</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lnSpcReduction="10000"/>
          </a:bodyPr>
          <a:lstStyle/>
          <a:p>
            <a:pPr>
              <a:buFont typeface="Wingdings" panose="05000000000000000000" pitchFamily="2" charset="2"/>
              <a:buChar char="Ø"/>
            </a:pPr>
            <a:r>
              <a:rPr lang="en-US" sz="2200" b="1" noProof="0" dirty="0">
                <a:solidFill>
                  <a:schemeClr val="bg2"/>
                </a:solidFill>
              </a:rPr>
              <a:t>1) The Law on the Foundations of the Education System</a:t>
            </a:r>
            <a:r>
              <a:rPr lang="en-GB" sz="2200" b="1" dirty="0">
                <a:solidFill>
                  <a:schemeClr val="bg2"/>
                </a:solidFill>
              </a:rPr>
              <a:t>;</a:t>
            </a:r>
          </a:p>
          <a:p>
            <a:pPr>
              <a:buFont typeface="Wingdings" panose="05000000000000000000" pitchFamily="2" charset="2"/>
              <a:buChar char="Ø"/>
            </a:pPr>
            <a:r>
              <a:rPr lang="en-US" sz="2200" b="1" noProof="0" dirty="0">
                <a:solidFill>
                  <a:schemeClr val="bg2"/>
                </a:solidFill>
              </a:rPr>
              <a:t>2) The Law on Preschool Education;</a:t>
            </a:r>
          </a:p>
          <a:p>
            <a:pPr>
              <a:buFont typeface="Wingdings" panose="05000000000000000000" pitchFamily="2" charset="2"/>
              <a:buChar char="Ø"/>
            </a:pPr>
            <a:r>
              <a:rPr lang="en-US" sz="2200" b="1" noProof="0" dirty="0">
                <a:solidFill>
                  <a:schemeClr val="bg2"/>
                </a:solidFill>
              </a:rPr>
              <a:t>3) The Law on Primary Education;</a:t>
            </a:r>
          </a:p>
          <a:p>
            <a:pPr>
              <a:buFont typeface="Wingdings" panose="05000000000000000000" pitchFamily="2" charset="2"/>
              <a:buChar char="Ø"/>
            </a:pPr>
            <a:r>
              <a:rPr lang="en-US" sz="2200" b="1" noProof="0" dirty="0">
                <a:solidFill>
                  <a:schemeClr val="bg2"/>
                </a:solidFill>
              </a:rPr>
              <a:t>4) The Law on Secondary Education;</a:t>
            </a:r>
          </a:p>
          <a:p>
            <a:pPr>
              <a:buFont typeface="Wingdings" panose="05000000000000000000" pitchFamily="2" charset="2"/>
              <a:buChar char="Ø"/>
            </a:pPr>
            <a:r>
              <a:rPr lang="en-US" sz="2200" b="1" noProof="0" dirty="0">
                <a:solidFill>
                  <a:schemeClr val="bg2"/>
                </a:solidFill>
              </a:rPr>
              <a:t>5) The Law on Dual Education;</a:t>
            </a:r>
          </a:p>
          <a:p>
            <a:pPr>
              <a:buFont typeface="Wingdings" panose="05000000000000000000" pitchFamily="2" charset="2"/>
              <a:buChar char="Ø"/>
            </a:pPr>
            <a:r>
              <a:rPr lang="en-US" sz="2200" b="1" noProof="0" dirty="0">
                <a:solidFill>
                  <a:schemeClr val="bg2"/>
                </a:solidFill>
              </a:rPr>
              <a:t>6) The Law on Adult Education;</a:t>
            </a:r>
          </a:p>
          <a:p>
            <a:pPr>
              <a:buFont typeface="Wingdings" panose="05000000000000000000" pitchFamily="2" charset="2"/>
              <a:buChar char="Ø"/>
            </a:pPr>
            <a:r>
              <a:rPr lang="en-US" sz="2200" b="1" u="sng" noProof="0" dirty="0">
                <a:solidFill>
                  <a:schemeClr val="bg2"/>
                </a:solidFill>
              </a:rPr>
              <a:t>7) The Law on Higher Education;</a:t>
            </a:r>
          </a:p>
          <a:p>
            <a:pPr>
              <a:buFont typeface="Wingdings" panose="05000000000000000000" pitchFamily="2" charset="2"/>
              <a:buChar char="Ø"/>
            </a:pPr>
            <a:r>
              <a:rPr lang="en-US" sz="2200" b="1" u="sng" noProof="0" dirty="0">
                <a:solidFill>
                  <a:schemeClr val="bg2"/>
                </a:solidFill>
              </a:rPr>
              <a:t>8) The Law on the Dual Model of Studies in Higher Education;</a:t>
            </a:r>
          </a:p>
          <a:p>
            <a:pPr>
              <a:buFont typeface="Wingdings" panose="05000000000000000000" pitchFamily="2" charset="2"/>
              <a:buChar char="Ø"/>
            </a:pPr>
            <a:r>
              <a:rPr lang="en-US" sz="2200" b="1" u="sng" noProof="0" dirty="0">
                <a:solidFill>
                  <a:schemeClr val="bg2"/>
                </a:solidFill>
              </a:rPr>
              <a:t>9) The Law on Regulated Professions and the Recognition of Professional Qualifications</a:t>
            </a:r>
          </a:p>
          <a:p>
            <a:pPr>
              <a:buFont typeface="Wingdings" panose="05000000000000000000" pitchFamily="2" charset="2"/>
              <a:buChar char="Ø"/>
            </a:pPr>
            <a:r>
              <a:rPr lang="en-US" sz="2200" b="1" u="sng" noProof="0" dirty="0">
                <a:solidFill>
                  <a:schemeClr val="bg2"/>
                </a:solidFill>
              </a:rPr>
              <a:t>10) The Law on the National Qualifications Framework;</a:t>
            </a:r>
          </a:p>
          <a:p>
            <a:pPr>
              <a:buFont typeface="Wingdings" panose="05000000000000000000" pitchFamily="2" charset="2"/>
              <a:buChar char="Ø"/>
            </a:pPr>
            <a:r>
              <a:rPr lang="en-US" sz="2200" b="1" noProof="0" dirty="0">
                <a:solidFill>
                  <a:schemeClr val="bg2"/>
                </a:solidFill>
              </a:rPr>
              <a:t>11) The Law on Education Inspectorate </a:t>
            </a:r>
            <a:endParaRPr lang="en-GB"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2791606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The regulatory and strategic framework</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a:bodyPr>
          <a:lstStyle/>
          <a:p>
            <a:pPr algn="just">
              <a:buFont typeface="Wingdings" panose="05000000000000000000" pitchFamily="2" charset="2"/>
              <a:buChar char="q"/>
            </a:pPr>
            <a:r>
              <a:rPr lang="en-US" sz="2200" noProof="0" dirty="0">
                <a:solidFill>
                  <a:schemeClr val="bg2"/>
                </a:solidFill>
              </a:rPr>
              <a:t>Higher education is regulated by the Law on Higher Education, which incorporates the principles of the Bologna Declaration and the Lisbon Convention.</a:t>
            </a:r>
          </a:p>
          <a:p>
            <a:pPr algn="just">
              <a:buFont typeface="Wingdings" panose="05000000000000000000" pitchFamily="2" charset="2"/>
              <a:buChar char="q"/>
            </a:pPr>
            <a:r>
              <a:rPr lang="en-US" sz="2200" noProof="0" dirty="0">
                <a:solidFill>
                  <a:schemeClr val="bg2"/>
                </a:solidFill>
              </a:rPr>
              <a:t>The Law on the Dual Model of Studies was adopted in September 2019 creating a legal basis for the introduction of a dual study model in which part of the study </a:t>
            </a:r>
            <a:r>
              <a:rPr lang="en-US" sz="2200" noProof="0" dirty="0" err="1">
                <a:solidFill>
                  <a:schemeClr val="bg2"/>
                </a:solidFill>
              </a:rPr>
              <a:t>programme</a:t>
            </a:r>
            <a:r>
              <a:rPr lang="en-US" sz="2200" noProof="0" dirty="0">
                <a:solidFill>
                  <a:schemeClr val="bg2"/>
                </a:solidFill>
              </a:rPr>
              <a:t> is implemented through work-based learning with an employer.</a:t>
            </a:r>
          </a:p>
          <a:p>
            <a:pPr algn="just">
              <a:buFont typeface="Wingdings" panose="05000000000000000000" pitchFamily="2" charset="2"/>
              <a:buChar char="q"/>
            </a:pPr>
            <a:r>
              <a:rPr lang="en-US" sz="2200" noProof="0" dirty="0">
                <a:solidFill>
                  <a:schemeClr val="bg2"/>
                </a:solidFill>
              </a:rPr>
              <a:t>By adopting the Law on Regulated Professions and the Recognition of Professional Qualifications, the Directive 2005/36/EC (OG 124/09, 45/11) on the recognition of professional qualifications was integrated in the legal system of the Republic of Serbia. In the process of drafting this law, which will enter into force after the accession of the Republic of Serbia to the EU, the need to regulate the fulfilment of the requirements for performing professions regulated by individual laws in almost identical way in order to timely prepare the system for the implementation of the Directive.</a:t>
            </a: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34513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Higher education institutions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a:bodyPr>
          <a:lstStyle/>
          <a:p>
            <a:pPr algn="just">
              <a:buFont typeface="Wingdings" panose="05000000000000000000" pitchFamily="2" charset="2"/>
              <a:buChar char="q"/>
            </a:pPr>
            <a:r>
              <a:rPr lang="en-US" sz="2500" b="1" noProof="0" dirty="0">
                <a:solidFill>
                  <a:schemeClr val="bg2"/>
                </a:solidFill>
              </a:rPr>
              <a:t>Higher education is carried out by following higher education institutions:</a:t>
            </a:r>
          </a:p>
          <a:p>
            <a:pPr algn="just">
              <a:buFont typeface="Wingdings" panose="05000000000000000000" pitchFamily="2" charset="2"/>
              <a:buChar char="Ø"/>
            </a:pPr>
            <a:r>
              <a:rPr lang="en-US" sz="2200" noProof="0" dirty="0">
                <a:solidFill>
                  <a:schemeClr val="bg2"/>
                </a:solidFill>
              </a:rPr>
              <a:t>1) University;</a:t>
            </a:r>
          </a:p>
          <a:p>
            <a:pPr algn="just">
              <a:buFont typeface="Wingdings" panose="05000000000000000000" pitchFamily="2" charset="2"/>
              <a:buChar char="Ø"/>
            </a:pPr>
            <a:r>
              <a:rPr lang="en-US" sz="2200" noProof="0" dirty="0">
                <a:solidFill>
                  <a:schemeClr val="bg2"/>
                </a:solidFill>
              </a:rPr>
              <a:t>2) Faculty, or Art academy within a University;</a:t>
            </a:r>
          </a:p>
          <a:p>
            <a:pPr algn="just">
              <a:buFont typeface="Wingdings" panose="05000000000000000000" pitchFamily="2" charset="2"/>
              <a:buChar char="Ø"/>
            </a:pPr>
            <a:r>
              <a:rPr lang="en-US" sz="2200" noProof="0" dirty="0">
                <a:solidFill>
                  <a:schemeClr val="bg2"/>
                </a:solidFill>
              </a:rPr>
              <a:t>3) Academy of applied studies;</a:t>
            </a:r>
          </a:p>
          <a:p>
            <a:pPr algn="just">
              <a:buFont typeface="Wingdings" panose="05000000000000000000" pitchFamily="2" charset="2"/>
              <a:buChar char="Ø"/>
            </a:pPr>
            <a:r>
              <a:rPr lang="en-US" sz="2200" noProof="0" dirty="0">
                <a:solidFill>
                  <a:schemeClr val="bg2"/>
                </a:solidFill>
              </a:rPr>
              <a:t>4) College;</a:t>
            </a:r>
          </a:p>
          <a:p>
            <a:pPr algn="just">
              <a:buFont typeface="Wingdings" panose="05000000000000000000" pitchFamily="2" charset="2"/>
              <a:buChar char="Ø"/>
            </a:pPr>
            <a:r>
              <a:rPr lang="en-US" sz="2200" noProof="0" dirty="0">
                <a:solidFill>
                  <a:schemeClr val="bg2"/>
                </a:solidFill>
              </a:rPr>
              <a:t>5) College of applied studies.</a:t>
            </a:r>
          </a:p>
          <a:p>
            <a:pPr algn="just">
              <a:buFont typeface="Wingdings" panose="05000000000000000000" pitchFamily="2" charset="2"/>
              <a:buChar char="q"/>
            </a:pPr>
            <a:r>
              <a:rPr lang="en-US" sz="2200" noProof="0" dirty="0">
                <a:solidFill>
                  <a:schemeClr val="bg2"/>
                </a:solidFill>
              </a:rPr>
              <a:t>A university, academy of applied studies, college and college of applied studies are independent higher education institutions.</a:t>
            </a:r>
          </a:p>
          <a:p>
            <a:pPr algn="just">
              <a:buFont typeface="Wingdings" panose="05000000000000000000" pitchFamily="2" charset="2"/>
              <a:buChar char="q"/>
            </a:pPr>
            <a:r>
              <a:rPr lang="en-US" sz="2200" noProof="0" dirty="0">
                <a:solidFill>
                  <a:schemeClr val="bg2"/>
                </a:solidFill>
              </a:rPr>
              <a:t>Depending on their founder, they can be state or private.</a:t>
            </a:r>
          </a:p>
          <a:p>
            <a:pPr algn="just"/>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2553831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Higher education institutions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a:bodyPr>
          <a:lstStyle/>
          <a:p>
            <a:pPr algn="just">
              <a:buFont typeface="Wingdings" panose="05000000000000000000" pitchFamily="2" charset="2"/>
              <a:buChar char="q"/>
            </a:pPr>
            <a:r>
              <a:rPr lang="en-US" sz="2200" noProof="0" dirty="0">
                <a:solidFill>
                  <a:schemeClr val="bg2"/>
                </a:solidFill>
              </a:rPr>
              <a:t>University is an independent higher education institution which, in the implementation of its activities, integrates educational, scientific and research, professional, artistic and innovation activities, as components of a single higher education process. University may </a:t>
            </a:r>
            <a:r>
              <a:rPr lang="en-US" sz="2200" noProof="0" dirty="0" err="1">
                <a:solidFill>
                  <a:schemeClr val="bg2"/>
                </a:solidFill>
              </a:rPr>
              <a:t>realise</a:t>
            </a:r>
            <a:r>
              <a:rPr lang="en-US" sz="2200" noProof="0" dirty="0">
                <a:solidFill>
                  <a:schemeClr val="bg2"/>
                </a:solidFill>
              </a:rPr>
              <a:t> all types and study cycles. In order for a higher education institution to qualify for the status of a university, it must implement academic study </a:t>
            </a:r>
            <a:r>
              <a:rPr lang="en-US" sz="2200" noProof="0" dirty="0" err="1">
                <a:solidFill>
                  <a:schemeClr val="bg2"/>
                </a:solidFill>
              </a:rPr>
              <a:t>programmes</a:t>
            </a:r>
            <a:r>
              <a:rPr lang="en-US" sz="2200" noProof="0" dirty="0">
                <a:solidFill>
                  <a:schemeClr val="bg2"/>
                </a:solidFill>
              </a:rPr>
              <a:t> at all study levels, within at least three educational-scientific, i.e. educational-artistic fields and three scientific, artistic or professional areas. Exceptionally, a university may be established in the field of arts if it has all three study cycles in at least three areas of arts and art sciences.</a:t>
            </a:r>
          </a:p>
          <a:p>
            <a:pPr algn="just">
              <a:buFont typeface="Wingdings" panose="05000000000000000000" pitchFamily="2" charset="2"/>
              <a:buChar char="q"/>
            </a:pPr>
            <a:r>
              <a:rPr lang="en-US" sz="2200" noProof="0" dirty="0">
                <a:solidFill>
                  <a:schemeClr val="bg2"/>
                </a:solidFill>
              </a:rPr>
              <a:t>Universities carry out their educational, scientific and artistic activity through the faculties and art academies which are their part, and which do not have the status of an independent higher education institution. </a:t>
            </a: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3164541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Higher education institutions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a:bodyPr>
          <a:lstStyle/>
          <a:p>
            <a:pPr algn="just">
              <a:buFont typeface="Wingdings" panose="05000000000000000000" pitchFamily="2" charset="2"/>
              <a:buChar char="q"/>
            </a:pPr>
            <a:r>
              <a:rPr lang="en-US" sz="2200" noProof="0" dirty="0">
                <a:solidFill>
                  <a:schemeClr val="bg2"/>
                </a:solidFill>
              </a:rPr>
              <a:t>Academy of applied studies is an independent higher education institution which, in the performing its activities, integrates educational, applied research, professional and artistic activities as components of a single higher education process. An academy of applied studies may </a:t>
            </a:r>
            <a:r>
              <a:rPr lang="en-US" sz="2200" noProof="0" dirty="0" err="1">
                <a:solidFill>
                  <a:schemeClr val="bg2"/>
                </a:solidFill>
              </a:rPr>
              <a:t>realise</a:t>
            </a:r>
            <a:r>
              <a:rPr lang="en-US" sz="2200" noProof="0" dirty="0">
                <a:solidFill>
                  <a:schemeClr val="bg2"/>
                </a:solidFill>
              </a:rPr>
              <a:t> bachelor applied studies, master applied studies and </a:t>
            </a:r>
            <a:r>
              <a:rPr lang="en-US" sz="2200" noProof="0" dirty="0" err="1">
                <a:solidFill>
                  <a:schemeClr val="bg2"/>
                </a:solidFill>
              </a:rPr>
              <a:t>specialised</a:t>
            </a:r>
            <a:r>
              <a:rPr lang="en-US" sz="2200" noProof="0" dirty="0">
                <a:solidFill>
                  <a:schemeClr val="bg2"/>
                </a:solidFill>
              </a:rPr>
              <a:t> applied studies. A higher education institution has the status of an academy of applied studies if it </a:t>
            </a:r>
            <a:r>
              <a:rPr lang="en-US" sz="2200" noProof="0" dirty="0" err="1">
                <a:solidFill>
                  <a:schemeClr val="bg2"/>
                </a:solidFill>
              </a:rPr>
              <a:t>realises</a:t>
            </a:r>
            <a:r>
              <a:rPr lang="en-US" sz="2200" noProof="0" dirty="0">
                <a:solidFill>
                  <a:schemeClr val="bg2"/>
                </a:solidFill>
              </a:rPr>
              <a:t> at least five accredited applied study </a:t>
            </a:r>
            <a:r>
              <a:rPr lang="en-US" sz="2200" noProof="0" dirty="0" err="1">
                <a:solidFill>
                  <a:schemeClr val="bg2"/>
                </a:solidFill>
              </a:rPr>
              <a:t>programmes</a:t>
            </a:r>
            <a:r>
              <a:rPr lang="en-US" sz="2200" noProof="0" dirty="0">
                <a:solidFill>
                  <a:schemeClr val="bg2"/>
                </a:solidFill>
              </a:rPr>
              <a:t> in at least two educational-scientific, or educational-artistic fields.</a:t>
            </a: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167496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Higher education institutions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a:bodyPr>
          <a:lstStyle/>
          <a:p>
            <a:pPr algn="just">
              <a:buFont typeface="Wingdings" panose="05000000000000000000" pitchFamily="2" charset="2"/>
              <a:buChar char="q"/>
            </a:pPr>
            <a:r>
              <a:rPr lang="en-US" sz="2200" noProof="0" dirty="0">
                <a:solidFill>
                  <a:schemeClr val="bg2"/>
                </a:solidFill>
              </a:rPr>
              <a:t>College is an independent higher education institution implementing bachelor (undergraduate) academic studies, master academic studies and </a:t>
            </a:r>
            <a:r>
              <a:rPr lang="en-US" sz="2200" noProof="0" dirty="0" err="1">
                <a:solidFill>
                  <a:schemeClr val="bg2"/>
                </a:solidFill>
              </a:rPr>
              <a:t>specialised</a:t>
            </a:r>
            <a:r>
              <a:rPr lang="en-US" sz="2200" noProof="0" dirty="0">
                <a:solidFill>
                  <a:schemeClr val="bg2"/>
                </a:solidFill>
              </a:rPr>
              <a:t> academic studies in one or more scientific, artistic or professional areas.</a:t>
            </a:r>
          </a:p>
          <a:p>
            <a:pPr algn="just">
              <a:buFont typeface="Wingdings" panose="05000000000000000000" pitchFamily="2" charset="2"/>
              <a:buChar char="q"/>
            </a:pPr>
            <a:endParaRPr lang="en-US" sz="2200" noProof="0" dirty="0">
              <a:solidFill>
                <a:schemeClr val="bg2"/>
              </a:solidFill>
            </a:endParaRPr>
          </a:p>
          <a:p>
            <a:pPr algn="just">
              <a:buFont typeface="Wingdings" panose="05000000000000000000" pitchFamily="2" charset="2"/>
              <a:buChar char="q"/>
            </a:pPr>
            <a:r>
              <a:rPr lang="en-US" sz="2200" noProof="0" dirty="0">
                <a:solidFill>
                  <a:schemeClr val="bg2"/>
                </a:solidFill>
              </a:rPr>
              <a:t>College of applied studies is an independent higher education institution that </a:t>
            </a:r>
            <a:r>
              <a:rPr lang="en-US" sz="2200" noProof="0" dirty="0" err="1">
                <a:solidFill>
                  <a:schemeClr val="bg2"/>
                </a:solidFill>
              </a:rPr>
              <a:t>realises</a:t>
            </a:r>
            <a:r>
              <a:rPr lang="en-US" sz="2200" noProof="0" dirty="0">
                <a:solidFill>
                  <a:schemeClr val="bg2"/>
                </a:solidFill>
              </a:rPr>
              <a:t> bachelor applied studies, </a:t>
            </a:r>
            <a:r>
              <a:rPr lang="en-US" sz="2200" noProof="0" dirty="0" err="1">
                <a:solidFill>
                  <a:schemeClr val="bg2"/>
                </a:solidFill>
              </a:rPr>
              <a:t>specialised</a:t>
            </a:r>
            <a:r>
              <a:rPr lang="en-US" sz="2200" noProof="0" dirty="0">
                <a:solidFill>
                  <a:schemeClr val="bg2"/>
                </a:solidFill>
              </a:rPr>
              <a:t> applied studies and master applied studies in one or more scientific, artistic or professional area.</a:t>
            </a: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1494341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Studies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a:bodyPr>
          <a:lstStyle/>
          <a:p>
            <a:pPr algn="just">
              <a:buFont typeface="Wingdings" panose="05000000000000000000" pitchFamily="2" charset="2"/>
              <a:buChar char="q"/>
            </a:pPr>
            <a:r>
              <a:rPr lang="en-US" sz="2200" b="1" noProof="0" dirty="0">
                <a:solidFill>
                  <a:schemeClr val="bg2"/>
                </a:solidFill>
              </a:rPr>
              <a:t>According to the type, studies are divided into academic and applied:</a:t>
            </a:r>
          </a:p>
          <a:p>
            <a:pPr algn="just">
              <a:buFont typeface="Wingdings" panose="05000000000000000000" pitchFamily="2" charset="2"/>
              <a:buChar char="Ø"/>
            </a:pPr>
            <a:r>
              <a:rPr lang="en-US" sz="2200" noProof="0" dirty="0">
                <a:solidFill>
                  <a:schemeClr val="bg2"/>
                </a:solidFill>
              </a:rPr>
              <a:t>academic studies train students to develop and apply scientific, artistic and professional achievements;</a:t>
            </a:r>
          </a:p>
          <a:p>
            <a:pPr algn="just">
              <a:buFont typeface="Wingdings" panose="05000000000000000000" pitchFamily="2" charset="2"/>
              <a:buChar char="Ø"/>
            </a:pPr>
            <a:r>
              <a:rPr lang="en-US" sz="2200" noProof="0" dirty="0">
                <a:solidFill>
                  <a:schemeClr val="bg2"/>
                </a:solidFill>
              </a:rPr>
              <a:t>applied studies to apply and develop professional knowledge and skills required in order to enter the </a:t>
            </a:r>
            <a:r>
              <a:rPr lang="en-US" sz="2200" noProof="0" dirty="0" err="1">
                <a:solidFill>
                  <a:schemeClr val="bg2"/>
                </a:solidFill>
              </a:rPr>
              <a:t>labour</a:t>
            </a:r>
            <a:r>
              <a:rPr lang="en-US" sz="2200" noProof="0" dirty="0">
                <a:solidFill>
                  <a:schemeClr val="bg2"/>
                </a:solidFill>
              </a:rPr>
              <a:t> market.</a:t>
            </a:r>
          </a:p>
          <a:p>
            <a:pPr algn="just">
              <a:buFont typeface="Wingdings" panose="05000000000000000000" pitchFamily="2" charset="2"/>
              <a:buChar char="Ø"/>
            </a:pPr>
            <a:endParaRPr lang="en-US" sz="2200" dirty="0">
              <a:solidFill>
                <a:schemeClr val="bg2"/>
              </a:solidFill>
            </a:endParaRPr>
          </a:p>
          <a:p>
            <a:pPr algn="just">
              <a:buFont typeface="Wingdings" panose="05000000000000000000" pitchFamily="2" charset="2"/>
              <a:buChar char="q"/>
            </a:pPr>
            <a:r>
              <a:rPr lang="en-US" sz="2200" noProof="0" dirty="0">
                <a:solidFill>
                  <a:schemeClr val="bg2"/>
                </a:solidFill>
              </a:rPr>
              <a:t>By cycle, studies are divided in first, second and third cycle of studies. First cycle studies:</a:t>
            </a:r>
          </a:p>
          <a:p>
            <a:pPr algn="just">
              <a:buFont typeface="Wingdings" panose="05000000000000000000" pitchFamily="2" charset="2"/>
              <a:buChar char="Ø"/>
            </a:pPr>
            <a:r>
              <a:rPr lang="en-US" sz="2200" noProof="0" dirty="0">
                <a:solidFill>
                  <a:schemeClr val="bg2"/>
                </a:solidFill>
              </a:rPr>
              <a:t>bachelor academic studies of three and four-year duration (180-240 ECTS);</a:t>
            </a:r>
          </a:p>
          <a:p>
            <a:pPr algn="just">
              <a:buFont typeface="Wingdings" panose="05000000000000000000" pitchFamily="2" charset="2"/>
              <a:buChar char="Ø"/>
            </a:pPr>
            <a:r>
              <a:rPr lang="en-US" sz="2200" noProof="0" dirty="0">
                <a:solidFill>
                  <a:schemeClr val="bg2"/>
                </a:solidFill>
              </a:rPr>
              <a:t>bachelor applied studies of three-year duration (180 ECTS);</a:t>
            </a:r>
          </a:p>
          <a:p>
            <a:pPr algn="just">
              <a:buFont typeface="Wingdings" panose="05000000000000000000" pitchFamily="2" charset="2"/>
              <a:buChar char="Ø"/>
            </a:pPr>
            <a:r>
              <a:rPr lang="en-US" sz="2200" noProof="0" dirty="0" err="1">
                <a:solidFill>
                  <a:schemeClr val="bg2"/>
                </a:solidFill>
              </a:rPr>
              <a:t>specialised</a:t>
            </a:r>
            <a:r>
              <a:rPr lang="en-US" sz="2200" noProof="0" dirty="0">
                <a:solidFill>
                  <a:schemeClr val="bg2"/>
                </a:solidFill>
              </a:rPr>
              <a:t> applied studies of one-year duration (60 ECTS) after applied or academic studies of three-year duration (180 ECTS).</a:t>
            </a: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3948729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Studies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lnSpcReduction="10000"/>
          </a:bodyPr>
          <a:lstStyle/>
          <a:p>
            <a:pPr algn="just">
              <a:buFont typeface="Wingdings" panose="05000000000000000000" pitchFamily="2" charset="2"/>
              <a:buChar char="q"/>
            </a:pPr>
            <a:r>
              <a:rPr lang="en-US" sz="2200" b="1" noProof="0" dirty="0">
                <a:solidFill>
                  <a:schemeClr val="bg2"/>
                </a:solidFill>
              </a:rPr>
              <a:t>Second cycle studies:</a:t>
            </a:r>
          </a:p>
          <a:p>
            <a:pPr algn="just">
              <a:buFont typeface="Wingdings" panose="05000000000000000000" pitchFamily="2" charset="2"/>
              <a:buChar char="Ø"/>
            </a:pPr>
            <a:r>
              <a:rPr lang="en-US" sz="2200" noProof="0" dirty="0">
                <a:solidFill>
                  <a:schemeClr val="bg2"/>
                </a:solidFill>
              </a:rPr>
              <a:t>integrated academic studies of five and six-year duration (300-360 ECTS);</a:t>
            </a:r>
          </a:p>
          <a:p>
            <a:pPr algn="just">
              <a:buFont typeface="Wingdings" panose="05000000000000000000" pitchFamily="2" charset="2"/>
              <a:buChar char="Ø"/>
            </a:pPr>
            <a:r>
              <a:rPr lang="en-US" sz="2200" noProof="0" dirty="0">
                <a:solidFill>
                  <a:schemeClr val="bg2"/>
                </a:solidFill>
              </a:rPr>
              <a:t>master academic studies of one-year duration (60 ECTS) after bachelor academic studies of four-year duration (240 ECTS), or master academic studies of two-year duration (120 ECTS) after bachelor academic studies of three-year duration (180 ECTS);</a:t>
            </a:r>
          </a:p>
          <a:p>
            <a:pPr algn="just">
              <a:buFont typeface="Wingdings" panose="05000000000000000000" pitchFamily="2" charset="2"/>
              <a:buChar char="Ø"/>
            </a:pPr>
            <a:r>
              <a:rPr lang="en-US" sz="2200" noProof="0" dirty="0">
                <a:solidFill>
                  <a:schemeClr val="bg2"/>
                </a:solidFill>
              </a:rPr>
              <a:t>master applied studies of two-year duration (120 ECTS) after bachelor academic or bachelor applied studies of three-year duration (180 ECTS);</a:t>
            </a:r>
          </a:p>
          <a:p>
            <a:pPr algn="just">
              <a:buFont typeface="Wingdings" panose="05000000000000000000" pitchFamily="2" charset="2"/>
              <a:buChar char="Ø"/>
            </a:pPr>
            <a:r>
              <a:rPr lang="en-US" sz="2200" noProof="0" dirty="0" err="1">
                <a:solidFill>
                  <a:schemeClr val="bg2"/>
                </a:solidFill>
              </a:rPr>
              <a:t>specialised</a:t>
            </a:r>
            <a:r>
              <a:rPr lang="en-US" sz="2200" noProof="0" dirty="0">
                <a:solidFill>
                  <a:schemeClr val="bg2"/>
                </a:solidFill>
              </a:rPr>
              <a:t> academic studies of one-year duration (60 ECTS) after master academic studies.</a:t>
            </a:r>
          </a:p>
          <a:p>
            <a:pPr algn="just">
              <a:buFont typeface="Wingdings" panose="05000000000000000000" pitchFamily="2" charset="2"/>
              <a:buChar char="Ø"/>
            </a:pPr>
            <a:endParaRPr lang="en-US" sz="2200" b="1" dirty="0">
              <a:solidFill>
                <a:schemeClr val="bg2"/>
              </a:solidFill>
            </a:endParaRPr>
          </a:p>
          <a:p>
            <a:pPr algn="just">
              <a:buFont typeface="Wingdings" panose="05000000000000000000" pitchFamily="2" charset="2"/>
              <a:buChar char="q"/>
            </a:pPr>
            <a:r>
              <a:rPr lang="en-US" sz="2200" b="1" noProof="0" dirty="0">
                <a:solidFill>
                  <a:schemeClr val="bg2"/>
                </a:solidFill>
              </a:rPr>
              <a:t>Third cycle studies are doctoral academic studies of three-year duration (180 ECTS) after integrated academic studies of at least five-year duration (300 ECTS) or master academic studies.</a:t>
            </a:r>
          </a:p>
          <a:p>
            <a:pPr algn="just">
              <a:buFont typeface="Wingdings" panose="05000000000000000000" pitchFamily="2" charset="2"/>
              <a:buChar char="Ø"/>
            </a:pPr>
            <a:endParaRPr lang="en-US" sz="2200" b="1"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2063585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D4E064-78A7-3B6B-68A8-3E4935D9F26E}"/>
              </a:ext>
            </a:extLst>
          </p:cNvPr>
          <p:cNvSpPr>
            <a:spLocks noGrp="1"/>
          </p:cNvSpPr>
          <p:nvPr>
            <p:ph type="sldNum" sz="quarter" idx="12"/>
          </p:nvPr>
        </p:nvSpPr>
        <p:spPr>
          <a:xfrm>
            <a:off x="11508661" y="6929385"/>
            <a:ext cx="683339" cy="365125"/>
          </a:xfrm>
          <a:noFill/>
        </p:spPr>
        <p:txBody>
          <a:bodyPr vert="horz" lIns="91440" tIns="45720" rIns="91440" bIns="45720" rtlCol="0" anchor="ctr">
            <a:normAutofit/>
          </a:bodyPr>
          <a:lstStyle/>
          <a:p>
            <a:pPr>
              <a:spcAft>
                <a:spcPts val="600"/>
              </a:spcAft>
            </a:pPr>
            <a:fld id="{AC0BF81E-BCD6-4C3F-AAD2-3DA02DA55E41}" type="slidenum">
              <a:rPr lang="en-US" smtClean="0"/>
              <a:pPr>
                <a:spcAft>
                  <a:spcPts val="600"/>
                </a:spcAft>
              </a:pPr>
              <a:t>2</a:t>
            </a:fld>
            <a:endParaRPr lang="en-US" dirty="0"/>
          </a:p>
        </p:txBody>
      </p:sp>
      <p:pic>
        <p:nvPicPr>
          <p:cNvPr id="11" name="Picture 10" descr="Timeline&#10;&#10;Description automatically generated">
            <a:extLst>
              <a:ext uri="{FF2B5EF4-FFF2-40B4-BE49-F238E27FC236}">
                <a16:creationId xmlns:a16="http://schemas.microsoft.com/office/drawing/2014/main" id="{60129B4D-6AA3-4E41-A8A0-427500EB303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92450" y="92674"/>
            <a:ext cx="9662575" cy="6057113"/>
          </a:xfrm>
          <a:prstGeom prst="rect">
            <a:avLst/>
          </a:prstGeom>
        </p:spPr>
      </p:pic>
    </p:spTree>
    <p:extLst>
      <p:ext uri="{BB962C8B-B14F-4D97-AF65-F5344CB8AC3E}">
        <p14:creationId xmlns:p14="http://schemas.microsoft.com/office/powerpoint/2010/main" val="1858508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Studies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a:bodyPr>
          <a:lstStyle/>
          <a:p>
            <a:pPr algn="just">
              <a:buFont typeface="Wingdings" panose="05000000000000000000" pitchFamily="2" charset="2"/>
              <a:buChar char="q"/>
            </a:pPr>
            <a:r>
              <a:rPr lang="en-US" sz="2200" noProof="0" dirty="0">
                <a:solidFill>
                  <a:schemeClr val="bg2"/>
                </a:solidFill>
              </a:rPr>
              <a:t>In addition to academic and applied studies, higher education institution may also organize a Short study </a:t>
            </a:r>
            <a:r>
              <a:rPr lang="en-US" sz="2200" noProof="0" dirty="0" err="1">
                <a:solidFill>
                  <a:schemeClr val="bg2"/>
                </a:solidFill>
              </a:rPr>
              <a:t>programme</a:t>
            </a:r>
            <a:r>
              <a:rPr lang="en-US" sz="2200" noProof="0" dirty="0">
                <a:solidFill>
                  <a:schemeClr val="bg2"/>
                </a:solidFill>
              </a:rPr>
              <a:t> of the scope from 30 to 60 ECTS credits.</a:t>
            </a:r>
          </a:p>
          <a:p>
            <a:pPr algn="just">
              <a:buFont typeface="Wingdings" panose="05000000000000000000" pitchFamily="2" charset="2"/>
              <a:buChar char="q"/>
            </a:pPr>
            <a:r>
              <a:rPr lang="en-US" sz="2200" noProof="0" dirty="0">
                <a:solidFill>
                  <a:schemeClr val="bg2"/>
                </a:solidFill>
              </a:rPr>
              <a:t>These programs are organized for the professional training of persons with at least secondary education and for the purpose of entering the </a:t>
            </a:r>
            <a:r>
              <a:rPr lang="en-US" sz="2200" noProof="0" dirty="0" err="1">
                <a:solidFill>
                  <a:schemeClr val="bg2"/>
                </a:solidFill>
              </a:rPr>
              <a:t>labour</a:t>
            </a:r>
            <a:r>
              <a:rPr lang="en-US" sz="2200" noProof="0" dirty="0">
                <a:solidFill>
                  <a:schemeClr val="bg2"/>
                </a:solidFill>
              </a:rPr>
              <a:t> market.</a:t>
            </a:r>
          </a:p>
          <a:p>
            <a:pPr algn="just">
              <a:buFont typeface="Wingdings" panose="05000000000000000000" pitchFamily="2" charset="2"/>
              <a:buChar char="q"/>
            </a:pPr>
            <a:r>
              <a:rPr lang="en-US" sz="2200" noProof="0" dirty="0">
                <a:solidFill>
                  <a:schemeClr val="bg2"/>
                </a:solidFill>
              </a:rPr>
              <a:t>Short study </a:t>
            </a:r>
            <a:r>
              <a:rPr lang="en-US" sz="2200" noProof="0" dirty="0" err="1">
                <a:solidFill>
                  <a:schemeClr val="bg2"/>
                </a:solidFill>
              </a:rPr>
              <a:t>programmes</a:t>
            </a:r>
            <a:r>
              <a:rPr lang="en-US" sz="2200" noProof="0" dirty="0">
                <a:solidFill>
                  <a:schemeClr val="bg2"/>
                </a:solidFill>
              </a:rPr>
              <a:t> have a clearly defined structure, purpose and learning outcomes and upon completion, a certificate with obtained competencies is issued.</a:t>
            </a:r>
          </a:p>
          <a:p>
            <a:pPr algn="just">
              <a:buFont typeface="Wingdings" panose="05000000000000000000" pitchFamily="2" charset="2"/>
              <a:buChar char="Ø"/>
            </a:pPr>
            <a:r>
              <a:rPr lang="en-US" sz="2200" noProof="0" dirty="0">
                <a:solidFill>
                  <a:schemeClr val="bg2"/>
                </a:solidFill>
              </a:rPr>
              <a:t>Short study </a:t>
            </a:r>
            <a:r>
              <a:rPr lang="en-US" sz="2200" noProof="0" dirty="0" err="1">
                <a:solidFill>
                  <a:schemeClr val="bg2"/>
                </a:solidFill>
              </a:rPr>
              <a:t>programmes</a:t>
            </a:r>
            <a:r>
              <a:rPr lang="en-US" sz="2200" noProof="0" dirty="0">
                <a:solidFill>
                  <a:schemeClr val="bg2"/>
                </a:solidFill>
              </a:rPr>
              <a:t> defined in this way are different from Short-cycle study </a:t>
            </a:r>
            <a:r>
              <a:rPr lang="en-US" sz="2200" noProof="0" dirty="0" err="1">
                <a:solidFill>
                  <a:schemeClr val="bg2"/>
                </a:solidFill>
              </a:rPr>
              <a:t>programmes</a:t>
            </a:r>
            <a:r>
              <a:rPr lang="en-US" sz="2200" noProof="0" dirty="0">
                <a:solidFill>
                  <a:schemeClr val="bg2"/>
                </a:solidFill>
              </a:rPr>
              <a:t> in the European Higher Education Area, since there is no  level or descriptor  for them in the National Qualifications Framework.</a:t>
            </a:r>
          </a:p>
          <a:p>
            <a:pPr algn="just">
              <a:buFont typeface="Wingdings" panose="05000000000000000000" pitchFamily="2" charset="2"/>
              <a:buChar char="Ø"/>
            </a:pPr>
            <a:r>
              <a:rPr lang="en-US" sz="2200" noProof="0" dirty="0">
                <a:solidFill>
                  <a:schemeClr val="bg2"/>
                </a:solidFill>
              </a:rPr>
              <a:t>Also, these programs are not subject to accreditation as defined for the first, second and third cycle study </a:t>
            </a:r>
            <a:r>
              <a:rPr lang="en-US" sz="2200" noProof="0" dirty="0" err="1">
                <a:solidFill>
                  <a:schemeClr val="bg2"/>
                </a:solidFill>
              </a:rPr>
              <a:t>programmes</a:t>
            </a:r>
            <a:r>
              <a:rPr lang="en-US" sz="2200" noProof="0" dirty="0">
                <a:solidFill>
                  <a:schemeClr val="bg2"/>
                </a:solidFill>
              </a:rPr>
              <a:t>, but a decision of a higher education institution’ professional body is sufficient.</a:t>
            </a:r>
          </a:p>
          <a:p>
            <a:pPr algn="just">
              <a:buFont typeface="Wingdings" panose="05000000000000000000" pitchFamily="2" charset="2"/>
              <a:buChar char="Ø"/>
            </a:pPr>
            <a:endParaRPr lang="en-US" sz="2200" b="1"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2941837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Study </a:t>
            </a:r>
            <a:r>
              <a:rPr lang="en-US" sz="4000" b="1" kern="1200" noProof="0" dirty="0" err="1">
                <a:solidFill>
                  <a:schemeClr val="bg2"/>
                </a:solidFill>
                <a:latin typeface="+mj-lt"/>
                <a:ea typeface="+mj-ea"/>
                <a:cs typeface="+mj-cs"/>
              </a:rPr>
              <a:t>programmes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a:bodyPr>
          <a:lstStyle/>
          <a:p>
            <a:pPr algn="just">
              <a:buFont typeface="Wingdings" panose="05000000000000000000" pitchFamily="2" charset="2"/>
              <a:buChar char="q"/>
            </a:pPr>
            <a:r>
              <a:rPr lang="en-US" sz="2200" noProof="0" dirty="0">
                <a:solidFill>
                  <a:schemeClr val="bg2"/>
                </a:solidFill>
              </a:rPr>
              <a:t>The scope of a study </a:t>
            </a:r>
            <a:r>
              <a:rPr lang="en-US" sz="2200" noProof="0" dirty="0" err="1">
                <a:solidFill>
                  <a:schemeClr val="bg2"/>
                </a:solidFill>
              </a:rPr>
              <a:t>programme</a:t>
            </a:r>
            <a:r>
              <a:rPr lang="en-US" sz="2200" noProof="0" dirty="0">
                <a:solidFill>
                  <a:schemeClr val="bg2"/>
                </a:solidFill>
              </a:rPr>
              <a:t> is expressed through ECTS credits, which define the workload of students while mastering the foreseen learning outcomes.</a:t>
            </a:r>
          </a:p>
          <a:p>
            <a:pPr algn="just">
              <a:buFont typeface="Wingdings" panose="05000000000000000000" pitchFamily="2" charset="2"/>
              <a:buChar char="Ø"/>
            </a:pPr>
            <a:r>
              <a:rPr lang="en-US" sz="2200" noProof="0" dirty="0">
                <a:solidFill>
                  <a:schemeClr val="bg2"/>
                </a:solidFill>
              </a:rPr>
              <a:t>A sum of 60 ECTS credits corresponds to the average total student engagement over a 40-hour workweek during one school year. Total student engagement consists of active learning activities (lectures, exercises, practicums, seminars, etc.), individual work, colloquiums, exams, final thesis, student internships, voluntary work in the local community and other forms of engagement.</a:t>
            </a:r>
          </a:p>
          <a:p>
            <a:pPr algn="just">
              <a:buFont typeface="Wingdings" panose="05000000000000000000" pitchFamily="2" charset="2"/>
              <a:buChar char="Ø"/>
            </a:pPr>
            <a:r>
              <a:rPr lang="en-US" sz="2200" noProof="0" dirty="0">
                <a:solidFill>
                  <a:schemeClr val="bg2"/>
                </a:solidFill>
              </a:rPr>
              <a:t>The total number of active learning hours cannot be less than 600 hours during one school year.</a:t>
            </a:r>
          </a:p>
          <a:p>
            <a:pPr algn="just">
              <a:buFont typeface="Wingdings" panose="05000000000000000000" pitchFamily="2" charset="2"/>
              <a:buChar char="Ø"/>
            </a:pPr>
            <a:r>
              <a:rPr lang="en-US" sz="2200" noProof="0" dirty="0">
                <a:solidFill>
                  <a:schemeClr val="bg2"/>
                </a:solidFill>
              </a:rPr>
              <a:t>The total workload of 30 hours of an averagely successful student equal to 1 ECTS. </a:t>
            </a:r>
          </a:p>
          <a:p>
            <a:pPr algn="just">
              <a:buFont typeface="Wingdings" panose="05000000000000000000" pitchFamily="2" charset="2"/>
              <a:buChar char="Ø"/>
            </a:pPr>
            <a:endParaRPr lang="en-US" sz="2200" b="1"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1247412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Study </a:t>
            </a:r>
            <a:r>
              <a:rPr lang="en-US" sz="4000" b="1" kern="1200" noProof="0" dirty="0" err="1">
                <a:solidFill>
                  <a:schemeClr val="bg2"/>
                </a:solidFill>
                <a:latin typeface="+mj-lt"/>
                <a:ea typeface="+mj-ea"/>
                <a:cs typeface="+mj-cs"/>
              </a:rPr>
              <a:t>programmes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903695"/>
          </a:xfrm>
        </p:spPr>
        <p:txBody>
          <a:bodyPr>
            <a:normAutofit/>
          </a:bodyPr>
          <a:lstStyle/>
          <a:p>
            <a:pPr algn="just">
              <a:buFont typeface="Wingdings" panose="05000000000000000000" pitchFamily="2" charset="2"/>
              <a:buChar char="q"/>
            </a:pPr>
            <a:r>
              <a:rPr lang="en-US" sz="2000" b="1" noProof="0" dirty="0">
                <a:solidFill>
                  <a:schemeClr val="bg2"/>
                </a:solidFill>
              </a:rPr>
              <a:t>For the purposes of accreditation, a study </a:t>
            </a:r>
            <a:r>
              <a:rPr lang="en-US" sz="2000" b="1" noProof="0" dirty="0" err="1">
                <a:solidFill>
                  <a:schemeClr val="bg2"/>
                </a:solidFill>
              </a:rPr>
              <a:t>programme</a:t>
            </a:r>
            <a:r>
              <a:rPr lang="en-US" sz="2000" b="1" noProof="0" dirty="0">
                <a:solidFill>
                  <a:schemeClr val="bg2"/>
                </a:solidFill>
              </a:rPr>
              <a:t> defines:</a:t>
            </a:r>
          </a:p>
          <a:p>
            <a:pPr algn="just">
              <a:buFont typeface="Wingdings" panose="05000000000000000000" pitchFamily="2" charset="2"/>
              <a:buChar char="Ø"/>
            </a:pPr>
            <a:r>
              <a:rPr lang="en-US" sz="2000" noProof="0" dirty="0">
                <a:solidFill>
                  <a:schemeClr val="bg2"/>
                </a:solidFill>
              </a:rPr>
              <a:t>the name and study </a:t>
            </a:r>
            <a:r>
              <a:rPr lang="en-US" sz="2000" noProof="0" dirty="0" err="1">
                <a:solidFill>
                  <a:schemeClr val="bg2"/>
                </a:solidFill>
              </a:rPr>
              <a:t>programme</a:t>
            </a:r>
            <a:r>
              <a:rPr lang="en-US" sz="2000" noProof="0" dirty="0">
                <a:solidFill>
                  <a:schemeClr val="bg2"/>
                </a:solidFill>
              </a:rPr>
              <a:t> objectives;</a:t>
            </a:r>
          </a:p>
          <a:p>
            <a:pPr algn="just">
              <a:buFont typeface="Wingdings" panose="05000000000000000000" pitchFamily="2" charset="2"/>
              <a:buChar char="Ø"/>
            </a:pPr>
            <a:r>
              <a:rPr lang="en-US" sz="2000" noProof="0" dirty="0">
                <a:solidFill>
                  <a:schemeClr val="bg2"/>
                </a:solidFill>
              </a:rPr>
              <a:t>the type of study;</a:t>
            </a:r>
          </a:p>
          <a:p>
            <a:pPr algn="just">
              <a:buFont typeface="Wingdings" panose="05000000000000000000" pitchFamily="2" charset="2"/>
              <a:buChar char="Ø"/>
            </a:pPr>
            <a:r>
              <a:rPr lang="en-US" sz="2000" noProof="0" dirty="0">
                <a:solidFill>
                  <a:schemeClr val="bg2"/>
                </a:solidFill>
              </a:rPr>
              <a:t>the outcomes of the learning process in accordance with the law that establishes the national qualifications framework;</a:t>
            </a:r>
          </a:p>
          <a:p>
            <a:pPr algn="just">
              <a:buFont typeface="Wingdings" panose="05000000000000000000" pitchFamily="2" charset="2"/>
              <a:buChar char="Ø"/>
            </a:pPr>
            <a:r>
              <a:rPr lang="en-US" sz="2000" noProof="0" dirty="0">
                <a:solidFill>
                  <a:schemeClr val="bg2"/>
                </a:solidFill>
              </a:rPr>
              <a:t>professional, academic, scientific or artistic title (i.e. qualification);</a:t>
            </a:r>
          </a:p>
          <a:p>
            <a:pPr algn="just">
              <a:buFont typeface="Wingdings" panose="05000000000000000000" pitchFamily="2" charset="2"/>
              <a:buChar char="Ø"/>
            </a:pPr>
            <a:r>
              <a:rPr lang="en-US" sz="2000" noProof="0" dirty="0">
                <a:solidFill>
                  <a:schemeClr val="bg2"/>
                </a:solidFill>
              </a:rPr>
              <a:t>enrolment requirements for a study </a:t>
            </a:r>
            <a:r>
              <a:rPr lang="en-US" sz="2000" noProof="0" dirty="0" err="1">
                <a:solidFill>
                  <a:schemeClr val="bg2"/>
                </a:solidFill>
              </a:rPr>
              <a:t>programme</a:t>
            </a:r>
            <a:r>
              <a:rPr lang="en-US" sz="2000" noProof="0" dirty="0">
                <a:solidFill>
                  <a:schemeClr val="bg2"/>
                </a:solidFill>
              </a:rPr>
              <a:t>;</a:t>
            </a:r>
          </a:p>
          <a:p>
            <a:pPr algn="just">
              <a:buFont typeface="Wingdings" panose="05000000000000000000" pitchFamily="2" charset="2"/>
              <a:buChar char="Ø"/>
            </a:pPr>
            <a:r>
              <a:rPr lang="en-US" sz="2000" noProof="0" dirty="0">
                <a:solidFill>
                  <a:schemeClr val="bg2"/>
                </a:solidFill>
              </a:rPr>
              <a:t>the list of mandatory and elective study areas or subjects, with indicative content;</a:t>
            </a:r>
          </a:p>
          <a:p>
            <a:pPr algn="just">
              <a:buFont typeface="Wingdings" panose="05000000000000000000" pitchFamily="2" charset="2"/>
              <a:buChar char="Ø"/>
            </a:pPr>
            <a:r>
              <a:rPr lang="en-US" sz="2000" noProof="0" dirty="0">
                <a:solidFill>
                  <a:schemeClr val="bg2"/>
                </a:solidFill>
              </a:rPr>
              <a:t>the credit value of each subject;</a:t>
            </a:r>
          </a:p>
          <a:p>
            <a:pPr algn="just">
              <a:buFont typeface="Wingdings" panose="05000000000000000000" pitchFamily="2" charset="2"/>
              <a:buChar char="Ø"/>
            </a:pPr>
            <a:r>
              <a:rPr lang="en-US" sz="2000" noProof="0" dirty="0">
                <a:solidFill>
                  <a:schemeClr val="bg2"/>
                </a:solidFill>
              </a:rPr>
              <a:t>the credit value of the final thesis in bachelor, </a:t>
            </a:r>
            <a:r>
              <a:rPr lang="en-US" sz="2000" noProof="0" dirty="0" err="1">
                <a:solidFill>
                  <a:schemeClr val="bg2"/>
                </a:solidFill>
              </a:rPr>
              <a:t>specialised</a:t>
            </a:r>
            <a:r>
              <a:rPr lang="en-US" sz="2000" noProof="0" dirty="0">
                <a:solidFill>
                  <a:schemeClr val="bg2"/>
                </a:solidFill>
              </a:rPr>
              <a:t> and master studies and doctoral dissertation or doctoral artistic project, expressed in ECTS credits;</a:t>
            </a:r>
          </a:p>
          <a:p>
            <a:pPr algn="just">
              <a:buFont typeface="Wingdings" panose="05000000000000000000" pitchFamily="2" charset="2"/>
              <a:buChar char="Ø"/>
            </a:pPr>
            <a:r>
              <a:rPr lang="en-US" sz="2000" noProof="0" dirty="0">
                <a:solidFill>
                  <a:schemeClr val="bg2"/>
                </a:solidFill>
              </a:rPr>
              <a:t>preconditions for enrolment related to individual subjects or group of subjects.</a:t>
            </a:r>
          </a:p>
          <a:p>
            <a:pPr algn="just">
              <a:buFont typeface="Wingdings" panose="05000000000000000000" pitchFamily="2" charset="2"/>
              <a:buChar char="Ø"/>
            </a:pPr>
            <a:endParaRPr lang="en-US" sz="2200" b="1"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4223455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Study </a:t>
            </a:r>
            <a:r>
              <a:rPr lang="en-US" sz="4000" b="1" kern="1200" noProof="0" dirty="0" err="1">
                <a:solidFill>
                  <a:schemeClr val="bg2"/>
                </a:solidFill>
                <a:latin typeface="+mj-lt"/>
                <a:ea typeface="+mj-ea"/>
                <a:cs typeface="+mj-cs"/>
              </a:rPr>
              <a:t>programmes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912659"/>
          </a:xfrm>
        </p:spPr>
        <p:txBody>
          <a:bodyPr>
            <a:normAutofit lnSpcReduction="10000"/>
          </a:bodyPr>
          <a:lstStyle/>
          <a:p>
            <a:pPr algn="just">
              <a:buFont typeface="Wingdings" panose="05000000000000000000" pitchFamily="2" charset="2"/>
              <a:buChar char="q"/>
            </a:pPr>
            <a:r>
              <a:rPr lang="en-US" sz="2200" noProof="0" dirty="0">
                <a:solidFill>
                  <a:schemeClr val="bg2"/>
                </a:solidFill>
              </a:rPr>
              <a:t>The bachelor and </a:t>
            </a:r>
            <a:r>
              <a:rPr lang="en-US" sz="2200" noProof="0" dirty="0" err="1">
                <a:solidFill>
                  <a:schemeClr val="bg2"/>
                </a:solidFill>
              </a:rPr>
              <a:t>specialised</a:t>
            </a:r>
            <a:r>
              <a:rPr lang="en-US" sz="2200" noProof="0" dirty="0">
                <a:solidFill>
                  <a:schemeClr val="bg2"/>
                </a:solidFill>
              </a:rPr>
              <a:t> study </a:t>
            </a:r>
            <a:r>
              <a:rPr lang="en-US" sz="2200" noProof="0" dirty="0" err="1">
                <a:solidFill>
                  <a:schemeClr val="bg2"/>
                </a:solidFill>
              </a:rPr>
              <a:t>programmes</a:t>
            </a:r>
            <a:r>
              <a:rPr lang="en-US" sz="2200" noProof="0" dirty="0">
                <a:solidFill>
                  <a:schemeClr val="bg2"/>
                </a:solidFill>
              </a:rPr>
              <a:t> may foresee a final thesis. The master study </a:t>
            </a:r>
            <a:r>
              <a:rPr lang="en-US" sz="2200" noProof="0" dirty="0" err="1">
                <a:solidFill>
                  <a:schemeClr val="bg2"/>
                </a:solidFill>
              </a:rPr>
              <a:t>programme</a:t>
            </a:r>
            <a:r>
              <a:rPr lang="en-US" sz="2200" noProof="0" dirty="0">
                <a:solidFill>
                  <a:schemeClr val="bg2"/>
                </a:solidFill>
              </a:rPr>
              <a:t> includes the obligatory final thesis.</a:t>
            </a:r>
          </a:p>
          <a:p>
            <a:pPr algn="just">
              <a:buFont typeface="Wingdings" panose="05000000000000000000" pitchFamily="2" charset="2"/>
              <a:buChar char="q"/>
            </a:pPr>
            <a:r>
              <a:rPr lang="en-US" sz="2200" noProof="0" dirty="0">
                <a:solidFill>
                  <a:schemeClr val="bg2"/>
                </a:solidFill>
              </a:rPr>
              <a:t> A doctoral dissertation is the final part of a doctoral study </a:t>
            </a:r>
            <a:r>
              <a:rPr lang="en-US" sz="2200" noProof="0" dirty="0" err="1">
                <a:solidFill>
                  <a:schemeClr val="bg2"/>
                </a:solidFill>
              </a:rPr>
              <a:t>programme</a:t>
            </a:r>
            <a:r>
              <a:rPr lang="en-US" sz="2200" noProof="0" dirty="0">
                <a:solidFill>
                  <a:schemeClr val="bg2"/>
                </a:solidFill>
              </a:rPr>
              <a:t>, except for a doctoral study </a:t>
            </a:r>
            <a:r>
              <a:rPr lang="en-US" sz="2200" noProof="0" dirty="0" err="1">
                <a:solidFill>
                  <a:schemeClr val="bg2"/>
                </a:solidFill>
              </a:rPr>
              <a:t>programme</a:t>
            </a:r>
            <a:r>
              <a:rPr lang="en-US" sz="2200" noProof="0" dirty="0">
                <a:solidFill>
                  <a:schemeClr val="bg2"/>
                </a:solidFill>
              </a:rPr>
              <a:t> in arts for which an art project represents the final part. Exceptionally, a doctorate may also be awarded to a person with completed medical studies and appropriate specialization in accordance with the law regulating health care, and on the basis of a successfully defended dissertation based on papers published in top world journals, in accordance with standards set by the National Council for Higher Education. The number of credits of the final thesis, that is, the final part of a study </a:t>
            </a:r>
            <a:r>
              <a:rPr lang="en-US" sz="2200" noProof="0" dirty="0" err="1">
                <a:solidFill>
                  <a:schemeClr val="bg2"/>
                </a:solidFill>
              </a:rPr>
              <a:t>programme</a:t>
            </a:r>
            <a:r>
              <a:rPr lang="en-US" sz="2200" noProof="0" dirty="0">
                <a:solidFill>
                  <a:schemeClr val="bg2"/>
                </a:solidFill>
              </a:rPr>
              <a:t>, is included in the total number of credits required for the completion of studies.</a:t>
            </a:r>
          </a:p>
          <a:p>
            <a:pPr algn="just">
              <a:buFont typeface="Wingdings" panose="05000000000000000000" pitchFamily="2" charset="2"/>
              <a:buChar char="q"/>
            </a:pPr>
            <a:r>
              <a:rPr lang="en-US" sz="2200" noProof="0" dirty="0">
                <a:solidFill>
                  <a:schemeClr val="bg2"/>
                </a:solidFill>
              </a:rPr>
              <a:t>ECTS credits can be transferred between different study </a:t>
            </a:r>
            <a:r>
              <a:rPr lang="en-US" sz="2200" noProof="0" dirty="0" err="1">
                <a:solidFill>
                  <a:schemeClr val="bg2"/>
                </a:solidFill>
              </a:rPr>
              <a:t>programmes</a:t>
            </a:r>
            <a:r>
              <a:rPr lang="en-US" sz="2200" noProof="0" dirty="0">
                <a:solidFill>
                  <a:schemeClr val="bg2"/>
                </a:solidFill>
              </a:rPr>
              <a:t>, within the same cycle and type of studies. </a:t>
            </a:r>
          </a:p>
          <a:p>
            <a:pPr algn="just">
              <a:buFont typeface="Wingdings" panose="05000000000000000000" pitchFamily="2" charset="2"/>
              <a:buChar char="q"/>
            </a:pPr>
            <a:r>
              <a:rPr lang="en-US" sz="2200" noProof="0" dirty="0">
                <a:solidFill>
                  <a:schemeClr val="bg2"/>
                </a:solidFill>
              </a:rPr>
              <a:t>For students participating in international mobility </a:t>
            </a:r>
            <a:r>
              <a:rPr lang="en-US" sz="2200" noProof="0" dirty="0" err="1">
                <a:solidFill>
                  <a:schemeClr val="bg2"/>
                </a:solidFill>
              </a:rPr>
              <a:t>programmes</a:t>
            </a:r>
            <a:r>
              <a:rPr lang="en-US" sz="2200" noProof="0" dirty="0">
                <a:solidFill>
                  <a:schemeClr val="bg2"/>
                </a:solidFill>
              </a:rPr>
              <a:t>, ECTS credits can be transferred between different study </a:t>
            </a:r>
            <a:r>
              <a:rPr lang="en-US" sz="2200" noProof="0" dirty="0" err="1">
                <a:solidFill>
                  <a:schemeClr val="bg2"/>
                </a:solidFill>
              </a:rPr>
              <a:t>programmes</a:t>
            </a:r>
            <a:r>
              <a:rPr lang="en-US" sz="2200" noProof="0" dirty="0">
                <a:solidFill>
                  <a:schemeClr val="bg2"/>
                </a:solidFill>
              </a:rPr>
              <a:t> within all cycles and types of studies.</a:t>
            </a:r>
          </a:p>
          <a:p>
            <a:pPr algn="just">
              <a:buFont typeface="Wingdings" panose="05000000000000000000" pitchFamily="2" charset="2"/>
              <a:buChar char="Ø"/>
            </a:pPr>
            <a:endParaRPr lang="en-US" sz="2200" noProof="0" dirty="0">
              <a:solidFill>
                <a:schemeClr val="bg2"/>
              </a:solidFill>
            </a:endParaRPr>
          </a:p>
          <a:p>
            <a:pPr marL="0" indent="0" algn="just">
              <a:buNone/>
            </a:pPr>
            <a:endParaRPr lang="en-US" sz="2200"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3076148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Students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912659"/>
          </a:xfrm>
        </p:spPr>
        <p:txBody>
          <a:bodyPr>
            <a:normAutofit/>
          </a:bodyPr>
          <a:lstStyle/>
          <a:p>
            <a:pPr algn="just">
              <a:buFont typeface="Wingdings" panose="05000000000000000000" pitchFamily="2" charset="2"/>
              <a:buChar char="q"/>
            </a:pPr>
            <a:r>
              <a:rPr lang="en-US" sz="2200" noProof="0" dirty="0">
                <a:solidFill>
                  <a:schemeClr val="bg2"/>
                </a:solidFill>
              </a:rPr>
              <a:t>All persons who have completed secondary education, that is who have passed the Matura exam – have the right to higher education. From the school year 2021/2022, students with the completed General and Vocational Matura will be eligible to </a:t>
            </a:r>
            <a:r>
              <a:rPr lang="en-US" sz="2200" noProof="0" dirty="0" err="1">
                <a:solidFill>
                  <a:schemeClr val="bg2"/>
                </a:solidFill>
              </a:rPr>
              <a:t>enrol</a:t>
            </a:r>
            <a:r>
              <a:rPr lang="en-US" sz="2200" noProof="0" dirty="0">
                <a:solidFill>
                  <a:schemeClr val="bg2"/>
                </a:solidFill>
              </a:rPr>
              <a:t> in higher education.</a:t>
            </a:r>
          </a:p>
          <a:p>
            <a:pPr algn="just">
              <a:buFont typeface="Wingdings" panose="05000000000000000000" pitchFamily="2" charset="2"/>
              <a:buChar char="q"/>
            </a:pPr>
            <a:r>
              <a:rPr lang="en-US" sz="2200" noProof="0" dirty="0">
                <a:solidFill>
                  <a:schemeClr val="bg2"/>
                </a:solidFill>
              </a:rPr>
              <a:t>Upon completing a study </a:t>
            </a:r>
            <a:r>
              <a:rPr lang="en-US" sz="2200" noProof="0" dirty="0" err="1">
                <a:solidFill>
                  <a:schemeClr val="bg2"/>
                </a:solidFill>
              </a:rPr>
              <a:t>programme</a:t>
            </a:r>
            <a:r>
              <a:rPr lang="en-US" sz="2200" noProof="0" dirty="0">
                <a:solidFill>
                  <a:schemeClr val="bg2"/>
                </a:solidFill>
              </a:rPr>
              <a:t>, the person obtains an appropriate professional, academic or scientific title (qualification), namely:</a:t>
            </a:r>
          </a:p>
          <a:p>
            <a:pPr algn="just">
              <a:buFont typeface="Wingdings" panose="05000000000000000000" pitchFamily="2" charset="2"/>
              <a:buChar char="Ø"/>
            </a:pPr>
            <a:r>
              <a:rPr lang="en-US" sz="2200" noProof="0" dirty="0">
                <a:solidFill>
                  <a:schemeClr val="bg2"/>
                </a:solidFill>
              </a:rPr>
              <a:t>the person who completes bachelor academic studies of the scope of 180 ECTS credits obtains the qualification “bachelor” in an appropriate area, and the person who completes bachelor academic studies of the scope of 240 ECTS credits qualification „bachelor with </a:t>
            </a:r>
            <a:r>
              <a:rPr lang="en-US" sz="2200" noProof="0" dirty="0" err="1">
                <a:solidFill>
                  <a:schemeClr val="bg2"/>
                </a:solidFill>
              </a:rPr>
              <a:t>honours</a:t>
            </a:r>
            <a:r>
              <a:rPr lang="en-US" sz="2200" noProof="0" dirty="0">
                <a:solidFill>
                  <a:schemeClr val="bg2"/>
                </a:solidFill>
              </a:rPr>
              <a:t>“;</a:t>
            </a:r>
          </a:p>
          <a:p>
            <a:pPr algn="just">
              <a:buFont typeface="Wingdings" panose="05000000000000000000" pitchFamily="2" charset="2"/>
              <a:buChar char="Ø"/>
            </a:pPr>
            <a:r>
              <a:rPr lang="en-US" sz="2200" noProof="0" dirty="0">
                <a:solidFill>
                  <a:schemeClr val="bg2"/>
                </a:solidFill>
              </a:rPr>
              <a:t>the person who completes bachelor applied studies of the scope of 180 ECTS credits obtains the qualification “bachelor (appl.)“ in an appropriate area, and the person who completes </a:t>
            </a:r>
            <a:r>
              <a:rPr lang="en-US" sz="2200" noProof="0" dirty="0" err="1">
                <a:solidFill>
                  <a:schemeClr val="bg2"/>
                </a:solidFill>
              </a:rPr>
              <a:t>specialised</a:t>
            </a:r>
            <a:r>
              <a:rPr lang="en-US" sz="2200" noProof="0" dirty="0">
                <a:solidFill>
                  <a:schemeClr val="bg2"/>
                </a:solidFill>
              </a:rPr>
              <a:t> applied studies of the scope of 60 ECTS (in total 240 ECTS throughout the entire studies) the qualification “bachelor specialist (appl.)“;</a:t>
            </a:r>
          </a:p>
          <a:p>
            <a:pPr algn="just">
              <a:buFont typeface="Wingdings" panose="05000000000000000000" pitchFamily="2" charset="2"/>
              <a:buChar char="q"/>
            </a:pPr>
            <a:endParaRPr lang="en-US" sz="2200" b="1" noProof="0" dirty="0">
              <a:solidFill>
                <a:schemeClr val="bg2"/>
              </a:solidFill>
            </a:endParaRPr>
          </a:p>
          <a:p>
            <a:pPr algn="just">
              <a:buFont typeface="Wingdings" panose="05000000000000000000" pitchFamily="2" charset="2"/>
              <a:buChar char="Ø"/>
            </a:pPr>
            <a:endParaRPr lang="en-US" sz="2200" b="1"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3370837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Students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912659"/>
          </a:xfrm>
        </p:spPr>
        <p:txBody>
          <a:bodyPr>
            <a:normAutofit/>
          </a:bodyPr>
          <a:lstStyle/>
          <a:p>
            <a:pPr algn="just">
              <a:buFont typeface="Wingdings" panose="05000000000000000000" pitchFamily="2" charset="2"/>
              <a:buChar char="Ø"/>
            </a:pPr>
            <a:r>
              <a:rPr lang="en-US" sz="2200" noProof="0" dirty="0">
                <a:solidFill>
                  <a:schemeClr val="bg2"/>
                </a:solidFill>
              </a:rPr>
              <a:t>the person who completes master academic studies obtains the qualification “master“ in an appropriate area, and the person who completes master applied studies the qualification “master (appl.)“;</a:t>
            </a:r>
          </a:p>
          <a:p>
            <a:pPr algn="just">
              <a:buFont typeface="Wingdings" panose="05000000000000000000" pitchFamily="2" charset="2"/>
              <a:buChar char="Ø"/>
            </a:pPr>
            <a:r>
              <a:rPr lang="en-US" sz="2200" noProof="0" dirty="0">
                <a:solidFill>
                  <a:schemeClr val="bg2"/>
                </a:solidFill>
              </a:rPr>
              <a:t>the person who completes </a:t>
            </a:r>
            <a:r>
              <a:rPr lang="en-US" sz="2200" noProof="0" dirty="0" err="1">
                <a:solidFill>
                  <a:schemeClr val="bg2"/>
                </a:solidFill>
              </a:rPr>
              <a:t>specialised</a:t>
            </a:r>
            <a:r>
              <a:rPr lang="en-US" sz="2200" noProof="0" dirty="0">
                <a:solidFill>
                  <a:schemeClr val="bg2"/>
                </a:solidFill>
              </a:rPr>
              <a:t> academic studies (at least 360 ECTS throughout the entire studies) obtains the qualification “master specialist“ in an appropriate area;</a:t>
            </a:r>
          </a:p>
          <a:p>
            <a:pPr algn="just">
              <a:buFont typeface="Wingdings" panose="05000000000000000000" pitchFamily="2" charset="2"/>
              <a:buChar char="Ø"/>
            </a:pPr>
            <a:r>
              <a:rPr lang="en-US" sz="2200" noProof="0" dirty="0">
                <a:solidFill>
                  <a:schemeClr val="bg2"/>
                </a:solidFill>
              </a:rPr>
              <a:t>the person who completes doctoral academic studies obtains the qualification doctor of sciences (Ph.D.), or doctor of arts (D.A.), with the indication of the field, or area.</a:t>
            </a:r>
          </a:p>
          <a:p>
            <a:pPr algn="just">
              <a:buFont typeface="Wingdings" panose="05000000000000000000" pitchFamily="2" charset="2"/>
              <a:buChar char="Ø"/>
            </a:pPr>
            <a:endParaRPr lang="en-US" sz="2200" noProof="0" dirty="0">
              <a:solidFill>
                <a:schemeClr val="bg2"/>
              </a:solidFill>
            </a:endParaRPr>
          </a:p>
          <a:p>
            <a:pPr algn="just">
              <a:buFont typeface="Wingdings" panose="05000000000000000000" pitchFamily="2" charset="2"/>
              <a:buChar char="q"/>
            </a:pPr>
            <a:r>
              <a:rPr lang="en-US" sz="2200" noProof="0" dirty="0">
                <a:solidFill>
                  <a:schemeClr val="bg2"/>
                </a:solidFill>
              </a:rPr>
              <a:t>Public documents obtained upon completing a study </a:t>
            </a:r>
            <a:r>
              <a:rPr lang="en-US" sz="2200" noProof="0" dirty="0" err="1">
                <a:solidFill>
                  <a:schemeClr val="bg2"/>
                </a:solidFill>
              </a:rPr>
              <a:t>programme</a:t>
            </a:r>
            <a:r>
              <a:rPr lang="en-US" sz="2200" noProof="0" dirty="0">
                <a:solidFill>
                  <a:schemeClr val="bg2"/>
                </a:solidFill>
              </a:rPr>
              <a:t> are the Diploma and the Diploma Supplement. The diploma supplement must also contain the description of the higher education system in the Republic of Serbia.</a:t>
            </a:r>
          </a:p>
          <a:p>
            <a:pPr algn="just">
              <a:buFont typeface="Wingdings" panose="05000000000000000000" pitchFamily="2" charset="2"/>
              <a:buChar char="q"/>
            </a:pPr>
            <a:endParaRPr lang="en-US" sz="2200" b="1" noProof="0" dirty="0">
              <a:solidFill>
                <a:schemeClr val="bg2"/>
              </a:solidFill>
            </a:endParaRPr>
          </a:p>
          <a:p>
            <a:pPr algn="just">
              <a:buFont typeface="Wingdings" panose="05000000000000000000" pitchFamily="2" charset="2"/>
              <a:buChar char="Ø"/>
            </a:pPr>
            <a:endParaRPr lang="en-US" sz="2200" b="1"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4266177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Quality assurance in higher education</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912659"/>
          </a:xfrm>
        </p:spPr>
        <p:txBody>
          <a:bodyPr>
            <a:normAutofit fontScale="92500" lnSpcReduction="10000"/>
          </a:bodyPr>
          <a:lstStyle/>
          <a:p>
            <a:pPr algn="just">
              <a:buFont typeface="Wingdings" panose="05000000000000000000" pitchFamily="2" charset="2"/>
              <a:buChar char="q"/>
            </a:pPr>
            <a:r>
              <a:rPr lang="en-US" sz="2700" b="1" noProof="0" dirty="0">
                <a:solidFill>
                  <a:schemeClr val="bg2"/>
                </a:solidFill>
              </a:rPr>
              <a:t>National Council for Higher Education</a:t>
            </a:r>
          </a:p>
          <a:p>
            <a:pPr algn="just">
              <a:buFont typeface="Wingdings" panose="05000000000000000000" pitchFamily="2" charset="2"/>
              <a:buChar char="Ø"/>
            </a:pPr>
            <a:r>
              <a:rPr lang="en-US" sz="2200" noProof="0" dirty="0">
                <a:solidFill>
                  <a:schemeClr val="bg2"/>
                </a:solidFill>
              </a:rPr>
              <a:t>monitor the HE development and its compliance with European and international standards and propose higher education policy to the Ministry;</a:t>
            </a:r>
          </a:p>
          <a:p>
            <a:pPr algn="just">
              <a:buFont typeface="Wingdings" panose="05000000000000000000" pitchFamily="2" charset="2"/>
              <a:buChar char="Ø"/>
            </a:pPr>
            <a:r>
              <a:rPr lang="en-US" sz="2200" noProof="0" dirty="0">
                <a:solidFill>
                  <a:schemeClr val="bg2"/>
                </a:solidFill>
              </a:rPr>
              <a:t>propose to the Government norms and standards for the operations of higher education institutions, as well as material resources for their implementation, upon obtaining an opinion from the Conference of Universities of Serbia and the Conference of Academies of Applied Studies;</a:t>
            </a:r>
          </a:p>
          <a:p>
            <a:pPr algn="just">
              <a:buFont typeface="Wingdings" panose="05000000000000000000" pitchFamily="2" charset="2"/>
              <a:buChar char="Ø"/>
            </a:pPr>
            <a:r>
              <a:rPr lang="en-US" sz="2200" noProof="0" dirty="0">
                <a:solidFill>
                  <a:schemeClr val="bg2"/>
                </a:solidFill>
              </a:rPr>
              <a:t>at the proposal of the National Entity for Accreditation and Quality Assurance in Higher Education establish standards for initial accreditation of higher education institutions and study </a:t>
            </a:r>
            <a:r>
              <a:rPr lang="en-US" sz="2200" noProof="0" dirty="0" err="1">
                <a:solidFill>
                  <a:schemeClr val="bg2"/>
                </a:solidFill>
              </a:rPr>
              <a:t>programmes</a:t>
            </a:r>
            <a:r>
              <a:rPr lang="en-US" sz="2200" noProof="0" dirty="0">
                <a:solidFill>
                  <a:schemeClr val="bg2"/>
                </a:solidFill>
              </a:rPr>
              <a:t>, standards and procedures for accreditation of higher education institutions and study </a:t>
            </a:r>
            <a:r>
              <a:rPr lang="en-US" sz="2200" noProof="0" dirty="0" err="1">
                <a:solidFill>
                  <a:schemeClr val="bg2"/>
                </a:solidFill>
              </a:rPr>
              <a:t>programmes</a:t>
            </a:r>
            <a:r>
              <a:rPr lang="en-US" sz="2200" noProof="0" dirty="0">
                <a:solidFill>
                  <a:schemeClr val="bg2"/>
                </a:solidFill>
              </a:rPr>
              <a:t>, standards for self-evaluation and quality assessment of higher education institutions, and standards for external quality assessment of higher education institutions;</a:t>
            </a:r>
          </a:p>
          <a:p>
            <a:pPr algn="just">
              <a:buFont typeface="Wingdings" panose="05000000000000000000" pitchFamily="2" charset="2"/>
              <a:buChar char="Ø"/>
            </a:pPr>
            <a:r>
              <a:rPr lang="en-US" sz="2200" noProof="0" dirty="0">
                <a:solidFill>
                  <a:schemeClr val="bg2"/>
                </a:solidFill>
              </a:rPr>
              <a:t>at the proposal of the Conference of Universities of Serbia and the Conference of Academies of Applied Studies establish minimum criteria for appointment to the rank of professor, adopts the Foundations of the Code of Academic Integrity and the Conflict of Interest when Appointing to the Rank of Professor or Associate and Employing Staff in Higher Education Institutions in the Republic of Serbia.</a:t>
            </a:r>
          </a:p>
          <a:p>
            <a:pPr algn="just">
              <a:buFont typeface="Wingdings" panose="05000000000000000000" pitchFamily="2" charset="2"/>
              <a:buChar char="q"/>
            </a:pPr>
            <a:endParaRPr lang="en-US" sz="2200" b="1" noProof="0" dirty="0">
              <a:solidFill>
                <a:schemeClr val="bg2"/>
              </a:solidFill>
            </a:endParaRPr>
          </a:p>
          <a:p>
            <a:pPr algn="just">
              <a:buFont typeface="Wingdings" panose="05000000000000000000" pitchFamily="2" charset="2"/>
              <a:buChar char="q"/>
            </a:pPr>
            <a:endParaRPr lang="en-US" sz="2200" b="1" noProof="0" dirty="0">
              <a:solidFill>
                <a:schemeClr val="bg2"/>
              </a:solidFill>
            </a:endParaRPr>
          </a:p>
          <a:p>
            <a:pPr algn="just">
              <a:buFont typeface="Wingdings" panose="05000000000000000000" pitchFamily="2" charset="2"/>
              <a:buChar char="q"/>
            </a:pPr>
            <a:endParaRPr lang="en-US" sz="2200" b="1" noProof="0" dirty="0">
              <a:solidFill>
                <a:schemeClr val="bg2"/>
              </a:solidFill>
            </a:endParaRPr>
          </a:p>
          <a:p>
            <a:pPr algn="just">
              <a:buFont typeface="Wingdings" panose="05000000000000000000" pitchFamily="2" charset="2"/>
              <a:buChar char="Ø"/>
            </a:pPr>
            <a:endParaRPr lang="en-US" sz="2200" b="1"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1271612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Quality assurance in higher education</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912659"/>
          </a:xfrm>
        </p:spPr>
        <p:txBody>
          <a:bodyPr>
            <a:normAutofit/>
          </a:bodyPr>
          <a:lstStyle/>
          <a:p>
            <a:pPr algn="just">
              <a:buFont typeface="Wingdings" panose="05000000000000000000" pitchFamily="2" charset="2"/>
              <a:buChar char="q"/>
            </a:pPr>
            <a:r>
              <a:rPr lang="en-US" sz="2500" b="1" noProof="0" dirty="0">
                <a:solidFill>
                  <a:schemeClr val="bg2"/>
                </a:solidFill>
              </a:rPr>
              <a:t>National Entity for Accreditation and Quality Assurance in Higher Education</a:t>
            </a:r>
          </a:p>
          <a:p>
            <a:pPr algn="just">
              <a:buFont typeface="Wingdings" panose="05000000000000000000" pitchFamily="2" charset="2"/>
              <a:buChar char="Ø"/>
            </a:pPr>
            <a:r>
              <a:rPr lang="en-US" sz="2200" noProof="0" dirty="0">
                <a:solidFill>
                  <a:schemeClr val="bg2"/>
                </a:solidFill>
              </a:rPr>
              <a:t>The role of performing the activities related to the accreditation, quality assurance of higher education institutions and their units, evaluation of study </a:t>
            </a:r>
            <a:r>
              <a:rPr lang="en-US" sz="2200" noProof="0" dirty="0" err="1">
                <a:solidFill>
                  <a:schemeClr val="bg2"/>
                </a:solidFill>
              </a:rPr>
              <a:t>programmes</a:t>
            </a:r>
            <a:r>
              <a:rPr lang="en-US" sz="2200" noProof="0" dirty="0">
                <a:solidFill>
                  <a:schemeClr val="bg2"/>
                </a:solidFill>
              </a:rPr>
              <a:t> and quality assurance in higher education in Serbia belongs to the National Entity for Accreditation and Quality Assurance in Higher Education.</a:t>
            </a:r>
          </a:p>
          <a:p>
            <a:pPr algn="just">
              <a:buFont typeface="Wingdings" panose="05000000000000000000" pitchFamily="2" charset="2"/>
              <a:buChar char="Ø"/>
            </a:pPr>
            <a:r>
              <a:rPr lang="en-US" sz="2200" noProof="0" dirty="0">
                <a:solidFill>
                  <a:schemeClr val="bg2"/>
                </a:solidFill>
              </a:rPr>
              <a:t>It is financed by the revenues acquired through the accreditation and quality assurance of higher education institutions and their units fees, evaluation of study </a:t>
            </a:r>
            <a:r>
              <a:rPr lang="en-US" sz="2200" noProof="0" dirty="0" err="1">
                <a:solidFill>
                  <a:schemeClr val="bg2"/>
                </a:solidFill>
              </a:rPr>
              <a:t>programmes</a:t>
            </a:r>
            <a:r>
              <a:rPr lang="en-US" sz="2200" noProof="0" dirty="0">
                <a:solidFill>
                  <a:schemeClr val="bg2"/>
                </a:solidFill>
              </a:rPr>
              <a:t> fees and quality assurance in higher education fees, as well as from other incomes in accordance with the law</a:t>
            </a:r>
            <a:endParaRPr lang="en-US" sz="2200" b="1" noProof="0" dirty="0">
              <a:solidFill>
                <a:schemeClr val="bg2"/>
              </a:solidFill>
            </a:endParaRPr>
          </a:p>
          <a:p>
            <a:pPr algn="just">
              <a:buFont typeface="Wingdings" panose="05000000000000000000" pitchFamily="2" charset="2"/>
              <a:buChar char="q"/>
            </a:pPr>
            <a:endParaRPr lang="en-US" sz="2200" b="1" noProof="0" dirty="0">
              <a:solidFill>
                <a:schemeClr val="bg2"/>
              </a:solidFill>
            </a:endParaRPr>
          </a:p>
          <a:p>
            <a:pPr algn="just">
              <a:buFont typeface="Wingdings" panose="05000000000000000000" pitchFamily="2" charset="2"/>
              <a:buChar char="q"/>
            </a:pPr>
            <a:endParaRPr lang="en-US" sz="2200" b="1" noProof="0" dirty="0">
              <a:solidFill>
                <a:schemeClr val="bg2"/>
              </a:solidFill>
            </a:endParaRPr>
          </a:p>
          <a:p>
            <a:pPr algn="just">
              <a:buFont typeface="Wingdings" panose="05000000000000000000" pitchFamily="2" charset="2"/>
              <a:buChar char="Ø"/>
            </a:pPr>
            <a:endParaRPr lang="en-US" sz="2200" b="1"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3410287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Quality assurance in higher education</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912659"/>
          </a:xfrm>
        </p:spPr>
        <p:txBody>
          <a:bodyPr>
            <a:normAutofit fontScale="92500" lnSpcReduction="10000"/>
          </a:bodyPr>
          <a:lstStyle/>
          <a:p>
            <a:pPr algn="just">
              <a:buFont typeface="Wingdings" panose="05000000000000000000" pitchFamily="2" charset="2"/>
              <a:buChar char="q"/>
            </a:pPr>
            <a:r>
              <a:rPr lang="en-US" sz="2700" b="1" noProof="0" dirty="0">
                <a:solidFill>
                  <a:schemeClr val="bg2"/>
                </a:solidFill>
              </a:rPr>
              <a:t>Commission for Accreditation and Quality Assurance</a:t>
            </a:r>
          </a:p>
          <a:p>
            <a:pPr algn="just">
              <a:buFont typeface="Wingdings" panose="05000000000000000000" pitchFamily="2" charset="2"/>
              <a:buChar char="Ø"/>
            </a:pPr>
            <a:r>
              <a:rPr lang="en-US" sz="2200" noProof="0" dirty="0">
                <a:solidFill>
                  <a:schemeClr val="bg2"/>
                </a:solidFill>
              </a:rPr>
              <a:t>The Commission for Accreditation and Quality Assurance is an expert body of Entity, which conducts the procedure of accreditation of higher education institutions and study </a:t>
            </a:r>
            <a:r>
              <a:rPr lang="en-US" sz="2200" noProof="0" dirty="0" err="1">
                <a:solidFill>
                  <a:schemeClr val="bg2"/>
                </a:solidFill>
              </a:rPr>
              <a:t>programmes</a:t>
            </a:r>
            <a:r>
              <a:rPr lang="en-US" sz="2200" noProof="0" dirty="0">
                <a:solidFill>
                  <a:schemeClr val="bg2"/>
                </a:solidFill>
              </a:rPr>
              <a:t> and the procedure of external quality assurance of higher education institutions, in accordance with the law and prescribed procedures and standards for accreditation and external quality control</a:t>
            </a:r>
          </a:p>
          <a:p>
            <a:pPr algn="just">
              <a:buFont typeface="Wingdings" panose="05000000000000000000" pitchFamily="2" charset="2"/>
              <a:buChar char="q"/>
            </a:pPr>
            <a:r>
              <a:rPr lang="en-US" sz="2200" b="1" noProof="0" dirty="0">
                <a:solidFill>
                  <a:schemeClr val="bg2"/>
                </a:solidFill>
              </a:rPr>
              <a:t>The competencies of the Commission for Accreditation and Quality Assurance</a:t>
            </a:r>
          </a:p>
          <a:p>
            <a:pPr algn="just">
              <a:buFont typeface="Wingdings" panose="05000000000000000000" pitchFamily="2" charset="2"/>
              <a:buChar char="Ø"/>
            </a:pPr>
            <a:r>
              <a:rPr lang="en-US" sz="2200" noProof="0" dirty="0">
                <a:solidFill>
                  <a:schemeClr val="bg2"/>
                </a:solidFill>
              </a:rPr>
              <a:t>decide on the application for accreditation and conduct the procedure of accreditation of institutions and study </a:t>
            </a:r>
            <a:r>
              <a:rPr lang="en-US" sz="2200" noProof="0" dirty="0" err="1">
                <a:solidFill>
                  <a:schemeClr val="bg2"/>
                </a:solidFill>
              </a:rPr>
              <a:t>programmes</a:t>
            </a:r>
            <a:r>
              <a:rPr lang="en-US" sz="2200" noProof="0" dirty="0">
                <a:solidFill>
                  <a:schemeClr val="bg2"/>
                </a:solidFill>
              </a:rPr>
              <a:t> in the field of higher education;</a:t>
            </a:r>
          </a:p>
          <a:p>
            <a:pPr algn="just">
              <a:buFont typeface="Wingdings" panose="05000000000000000000" pitchFamily="2" charset="2"/>
              <a:buChar char="Ø"/>
            </a:pPr>
            <a:r>
              <a:rPr lang="en-US" sz="2200" noProof="0" dirty="0">
                <a:solidFill>
                  <a:schemeClr val="bg2"/>
                </a:solidFill>
              </a:rPr>
              <a:t>prepare a report on the initial accreditation in the procedure for issuing a work permit;</a:t>
            </a:r>
          </a:p>
          <a:p>
            <a:pPr algn="just">
              <a:buFont typeface="Wingdings" panose="05000000000000000000" pitchFamily="2" charset="2"/>
              <a:buChar char="Ø"/>
            </a:pPr>
            <a:r>
              <a:rPr lang="en-US" sz="2200" noProof="0" dirty="0">
                <a:solidFill>
                  <a:schemeClr val="bg2"/>
                </a:solidFill>
              </a:rPr>
              <a:t>conduct the external quality control procedure;</a:t>
            </a:r>
          </a:p>
          <a:p>
            <a:pPr algn="just">
              <a:buFont typeface="Wingdings" panose="05000000000000000000" pitchFamily="2" charset="2"/>
              <a:buChar char="Ø"/>
            </a:pPr>
            <a:r>
              <a:rPr lang="en-US" sz="2200" noProof="0" dirty="0">
                <a:solidFill>
                  <a:schemeClr val="bg2"/>
                </a:solidFill>
              </a:rPr>
              <a:t>ensure the </a:t>
            </a:r>
            <a:r>
              <a:rPr lang="en-US" sz="2200" noProof="0" dirty="0" err="1">
                <a:solidFill>
                  <a:schemeClr val="bg2"/>
                </a:solidFill>
              </a:rPr>
              <a:t>harmonisation</a:t>
            </a:r>
            <a:r>
              <a:rPr lang="en-US" sz="2200" noProof="0" dirty="0">
                <a:solidFill>
                  <a:schemeClr val="bg2"/>
                </a:solidFill>
              </a:rPr>
              <a:t> of the implementation of standards and procedures in the field of accreditation, within the European Higher Education Area;</a:t>
            </a:r>
          </a:p>
          <a:p>
            <a:pPr algn="just">
              <a:buFont typeface="Wingdings" panose="05000000000000000000" pitchFamily="2" charset="2"/>
              <a:buChar char="Ø"/>
            </a:pPr>
            <a:r>
              <a:rPr lang="en-US" sz="2200" noProof="0" dirty="0">
                <a:solidFill>
                  <a:schemeClr val="bg2"/>
                </a:solidFill>
              </a:rPr>
              <a:t>propose to the Entity Director reviewers from the list established by the National Council for Higher Education</a:t>
            </a:r>
          </a:p>
          <a:p>
            <a:pPr algn="just">
              <a:buFont typeface="Wingdings" panose="05000000000000000000" pitchFamily="2" charset="2"/>
              <a:buChar char="q"/>
            </a:pPr>
            <a:endParaRPr lang="en-US" sz="2200" b="1" noProof="0" dirty="0">
              <a:solidFill>
                <a:schemeClr val="bg2"/>
              </a:solidFill>
            </a:endParaRPr>
          </a:p>
          <a:p>
            <a:pPr algn="just">
              <a:buFont typeface="Wingdings" panose="05000000000000000000" pitchFamily="2" charset="2"/>
              <a:buChar char="Ø"/>
            </a:pPr>
            <a:endParaRPr lang="en-US" sz="2200" b="1"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4193985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Quality assurance in higher education</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5082989"/>
          </a:xfrm>
        </p:spPr>
        <p:txBody>
          <a:bodyPr>
            <a:normAutofit fontScale="77500" lnSpcReduction="20000"/>
          </a:bodyPr>
          <a:lstStyle/>
          <a:p>
            <a:pPr algn="just">
              <a:buFont typeface="Wingdings" panose="05000000000000000000" pitchFamily="2" charset="2"/>
              <a:buChar char="q"/>
            </a:pPr>
            <a:r>
              <a:rPr lang="en-US" sz="3200" b="1" noProof="0" dirty="0">
                <a:solidFill>
                  <a:schemeClr val="bg2"/>
                </a:solidFill>
              </a:rPr>
              <a:t>Conference of Universities</a:t>
            </a:r>
          </a:p>
          <a:p>
            <a:pPr algn="just">
              <a:buFont typeface="Wingdings" panose="05000000000000000000" pitchFamily="2" charset="2"/>
              <a:buChar char="q"/>
            </a:pPr>
            <a:r>
              <a:rPr lang="en-US" sz="2500" noProof="0" dirty="0">
                <a:solidFill>
                  <a:schemeClr val="bg2"/>
                </a:solidFill>
              </a:rPr>
              <a:t>The Conference of Universities was established to coordinate work, establish common policies, pursue common interests and carry out the tasks established by the law.</a:t>
            </a:r>
          </a:p>
          <a:p>
            <a:pPr algn="just">
              <a:buFont typeface="Wingdings" panose="05000000000000000000" pitchFamily="2" charset="2"/>
              <a:buChar char="q"/>
            </a:pPr>
            <a:r>
              <a:rPr lang="en-US" sz="2500" noProof="0" dirty="0">
                <a:solidFill>
                  <a:schemeClr val="bg2"/>
                </a:solidFill>
              </a:rPr>
              <a:t>All accredited universities are the members of the Conference of Universities, represented by Rector.</a:t>
            </a:r>
          </a:p>
          <a:p>
            <a:pPr algn="just">
              <a:buFont typeface="Wingdings" panose="05000000000000000000" pitchFamily="2" charset="2"/>
              <a:buChar char="q"/>
            </a:pPr>
            <a:r>
              <a:rPr lang="en-US" sz="2500" noProof="0" dirty="0">
                <a:solidFill>
                  <a:schemeClr val="bg2"/>
                </a:solidFill>
              </a:rPr>
              <a:t>The University is entitled to delegate one additional representative to the Conference of Universities for every 1,000 teachers and associates, and also to delegate another representative to the Conference of Universities for every 5,000 students.</a:t>
            </a:r>
          </a:p>
          <a:p>
            <a:pPr algn="just">
              <a:buFont typeface="Wingdings" panose="05000000000000000000" pitchFamily="2" charset="2"/>
              <a:buChar char="q"/>
            </a:pPr>
            <a:r>
              <a:rPr lang="en-US" sz="2500" b="1" noProof="0" dirty="0">
                <a:solidFill>
                  <a:schemeClr val="bg2"/>
                </a:solidFill>
              </a:rPr>
              <a:t>Competences of the Conference of Universities are to:</a:t>
            </a:r>
          </a:p>
          <a:p>
            <a:pPr algn="just">
              <a:buFont typeface="Wingdings" panose="05000000000000000000" pitchFamily="2" charset="2"/>
              <a:buChar char="Ø"/>
            </a:pPr>
            <a:r>
              <a:rPr lang="en-US" sz="2500" noProof="0" dirty="0">
                <a:solidFill>
                  <a:schemeClr val="bg2"/>
                </a:solidFill>
              </a:rPr>
              <a:t>consider issues of common interest for the advancement of educational – scientific and educational – artistic activities at universities, </a:t>
            </a:r>
            <a:r>
              <a:rPr lang="en-US" sz="2500" noProof="0" dirty="0" err="1">
                <a:solidFill>
                  <a:schemeClr val="bg2"/>
                </a:solidFill>
              </a:rPr>
              <a:t>harmonise</a:t>
            </a:r>
            <a:r>
              <a:rPr lang="en-US" sz="2500" noProof="0" dirty="0">
                <a:solidFill>
                  <a:schemeClr val="bg2"/>
                </a:solidFill>
              </a:rPr>
              <a:t> attitudes and coordinate the activities of universities, especially in the field of enrolment policy, and propose measures to improve the financial position of universities and student standards;</a:t>
            </a:r>
          </a:p>
          <a:p>
            <a:pPr algn="just">
              <a:buFont typeface="Wingdings" panose="05000000000000000000" pitchFamily="2" charset="2"/>
              <a:buChar char="Ø"/>
            </a:pPr>
            <a:r>
              <a:rPr lang="en-US" sz="2500" noProof="0" dirty="0">
                <a:solidFill>
                  <a:schemeClr val="bg2"/>
                </a:solidFill>
              </a:rPr>
              <a:t>give opinion on quality standards for educational, scientific research, artistic and professional work;</a:t>
            </a:r>
          </a:p>
          <a:p>
            <a:pPr algn="just">
              <a:buFont typeface="Wingdings" panose="05000000000000000000" pitchFamily="2" charset="2"/>
              <a:buChar char="Ø"/>
            </a:pPr>
            <a:r>
              <a:rPr lang="en-US" sz="2500" noProof="0" dirty="0">
                <a:solidFill>
                  <a:schemeClr val="bg2"/>
                </a:solidFill>
              </a:rPr>
              <a:t>propose candidates for members of the National Council for Higher Education and the Managing Board of Entity;</a:t>
            </a:r>
          </a:p>
          <a:p>
            <a:pPr algn="just">
              <a:buFont typeface="Wingdings" panose="05000000000000000000" pitchFamily="2" charset="2"/>
              <a:buChar char="Ø"/>
            </a:pPr>
            <a:r>
              <a:rPr lang="en-US" sz="2500" noProof="0" dirty="0">
                <a:solidFill>
                  <a:schemeClr val="bg2"/>
                </a:solidFill>
              </a:rPr>
              <a:t>propose a list of professional, academic, scientific or artistic titles in the relevant fields, abbreviations and a description of the qualifications of those titles.</a:t>
            </a: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265903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CD2081-B22E-4385-8E82-9E78759DB43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
        <p:nvSpPr>
          <p:cNvPr id="10" name="Title 1">
            <a:extLst>
              <a:ext uri="{FF2B5EF4-FFF2-40B4-BE49-F238E27FC236}">
                <a16:creationId xmlns:a16="http://schemas.microsoft.com/office/drawing/2014/main" id="{9331AB71-B28D-4E39-A2FC-7428B26B5466}"/>
              </a:ext>
            </a:extLst>
          </p:cNvPr>
          <p:cNvSpPr>
            <a:spLocks noGrp="1"/>
          </p:cNvSpPr>
          <p:nvPr>
            <p:ph type="title"/>
          </p:nvPr>
        </p:nvSpPr>
        <p:spPr>
          <a:xfrm>
            <a:off x="665719" y="300895"/>
            <a:ext cx="1754752" cy="749808"/>
          </a:xfrm>
        </p:spPr>
        <p:txBody>
          <a:bodyPr vert="horz" lIns="91440" tIns="45720" rIns="91440" bIns="45720" rtlCol="0" anchor="ctr">
            <a:normAutofit/>
          </a:bodyPr>
          <a:lstStyle/>
          <a:p>
            <a:r>
              <a:rPr lang="en-GB" sz="4000" kern="1200" noProof="0" dirty="0">
                <a:solidFill>
                  <a:schemeClr val="bg2"/>
                </a:solidFill>
                <a:latin typeface="+mj-lt"/>
                <a:ea typeface="+mj-ea"/>
                <a:cs typeface="+mj-cs"/>
              </a:rPr>
              <a:t>ISCED</a:t>
            </a:r>
          </a:p>
        </p:txBody>
      </p:sp>
      <p:pic>
        <p:nvPicPr>
          <p:cNvPr id="3" name="Picture 2" descr="Table&#10;&#10;Description automatically generated">
            <a:extLst>
              <a:ext uri="{FF2B5EF4-FFF2-40B4-BE49-F238E27FC236}">
                <a16:creationId xmlns:a16="http://schemas.microsoft.com/office/drawing/2014/main" id="{50866FF2-DB85-4308-B113-E296CF92759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6437" y="1240266"/>
            <a:ext cx="10259125" cy="4730227"/>
          </a:xfrm>
          <a:prstGeom prst="rect">
            <a:avLst/>
          </a:prstGeom>
        </p:spPr>
      </p:pic>
    </p:spTree>
    <p:extLst>
      <p:ext uri="{BB962C8B-B14F-4D97-AF65-F5344CB8AC3E}">
        <p14:creationId xmlns:p14="http://schemas.microsoft.com/office/powerpoint/2010/main" val="1589189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Quality assurance in higher education</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5082989"/>
          </a:xfrm>
        </p:spPr>
        <p:txBody>
          <a:bodyPr>
            <a:normAutofit fontScale="77500" lnSpcReduction="20000"/>
          </a:bodyPr>
          <a:lstStyle/>
          <a:p>
            <a:pPr algn="just">
              <a:buFont typeface="Wingdings" panose="05000000000000000000" pitchFamily="2" charset="2"/>
              <a:buChar char="q"/>
            </a:pPr>
            <a:r>
              <a:rPr lang="en-US" sz="3200" b="1" noProof="0" dirty="0">
                <a:solidFill>
                  <a:schemeClr val="bg2"/>
                </a:solidFill>
              </a:rPr>
              <a:t>Conference of Academies of Applied Studies in Serbia</a:t>
            </a:r>
          </a:p>
          <a:p>
            <a:pPr algn="just">
              <a:buFont typeface="Wingdings" panose="05000000000000000000" pitchFamily="2" charset="2"/>
              <a:buChar char="q"/>
            </a:pPr>
            <a:r>
              <a:rPr lang="en-US" sz="2500" noProof="0" dirty="0">
                <a:solidFill>
                  <a:schemeClr val="bg2"/>
                </a:solidFill>
              </a:rPr>
              <a:t>The Conference of Academies of Applied Studies was established to coordinate work, establish common policies, pursue common interests and carry out tasks established by the law.</a:t>
            </a:r>
          </a:p>
          <a:p>
            <a:pPr algn="just">
              <a:buFont typeface="Wingdings" panose="05000000000000000000" pitchFamily="2" charset="2"/>
              <a:buChar char="q"/>
            </a:pPr>
            <a:r>
              <a:rPr lang="en-US" sz="2500" noProof="0" dirty="0">
                <a:solidFill>
                  <a:schemeClr val="bg2"/>
                </a:solidFill>
              </a:rPr>
              <a:t>The Conference of Academies of Applied Studies consists of accredited College, Academies of Applied Studies and Colleges of Applied Studies. Academies of Applied Studies, and Colleges of Applied Studies are represented in the Conference of Academies of Applied Studies by the President or Director.</a:t>
            </a:r>
          </a:p>
          <a:p>
            <a:pPr algn="just">
              <a:buFont typeface="Wingdings" panose="05000000000000000000" pitchFamily="2" charset="2"/>
              <a:buChar char="q"/>
            </a:pPr>
            <a:r>
              <a:rPr lang="en-US" sz="2500" b="1" noProof="0" dirty="0">
                <a:solidFill>
                  <a:schemeClr val="bg2"/>
                </a:solidFill>
              </a:rPr>
              <a:t>Competences of the Conference of Universities are to:</a:t>
            </a:r>
          </a:p>
          <a:p>
            <a:pPr algn="just">
              <a:buFont typeface="Wingdings" panose="05000000000000000000" pitchFamily="2" charset="2"/>
              <a:buChar char="Ø"/>
            </a:pPr>
            <a:r>
              <a:rPr lang="en-US" sz="2500" noProof="0" dirty="0">
                <a:solidFill>
                  <a:schemeClr val="bg2"/>
                </a:solidFill>
              </a:rPr>
              <a:t>to discuss issues of common interest for the advancement of educational – professional and educational-artistic activities, </a:t>
            </a:r>
            <a:r>
              <a:rPr lang="en-US" sz="2500" noProof="0" dirty="0" err="1">
                <a:solidFill>
                  <a:schemeClr val="bg2"/>
                </a:solidFill>
              </a:rPr>
              <a:t>harmonise</a:t>
            </a:r>
            <a:r>
              <a:rPr lang="en-US" sz="2500" noProof="0" dirty="0">
                <a:solidFill>
                  <a:schemeClr val="bg2"/>
                </a:solidFill>
              </a:rPr>
              <a:t> attitudes and coordinate activities of academies of applied studies and colleges, especially in the field of enrolment policy, and propose measures to improve the material position of academies of applied studies and colleges and students’ standard;</a:t>
            </a:r>
          </a:p>
          <a:p>
            <a:pPr algn="just">
              <a:buFont typeface="Wingdings" panose="05000000000000000000" pitchFamily="2" charset="2"/>
              <a:buChar char="Ø"/>
            </a:pPr>
            <a:r>
              <a:rPr lang="en-US" sz="2500" noProof="0" dirty="0">
                <a:solidFill>
                  <a:schemeClr val="bg2"/>
                </a:solidFill>
              </a:rPr>
              <a:t>to give an opinion on quality standards of educational, research, artistic and professional work;</a:t>
            </a:r>
          </a:p>
          <a:p>
            <a:pPr algn="just">
              <a:buFont typeface="Wingdings" panose="05000000000000000000" pitchFamily="2" charset="2"/>
              <a:buChar char="Ø"/>
            </a:pPr>
            <a:r>
              <a:rPr lang="en-US" sz="2500" noProof="0" dirty="0">
                <a:solidFill>
                  <a:schemeClr val="bg2"/>
                </a:solidFill>
              </a:rPr>
              <a:t>to propose a list of professional titles in the relevant fields, abbreviations and a description of the qualification of those names;</a:t>
            </a:r>
          </a:p>
          <a:p>
            <a:pPr algn="just">
              <a:buFont typeface="Wingdings" panose="05000000000000000000" pitchFamily="2" charset="2"/>
              <a:buChar char="Ø"/>
            </a:pPr>
            <a:r>
              <a:rPr lang="en-US" sz="2500" noProof="0" dirty="0">
                <a:solidFill>
                  <a:schemeClr val="bg2"/>
                </a:solidFill>
              </a:rPr>
              <a:t>to propose candidates for members of the National Council for Higher Education and the Managing Board of Entity</a:t>
            </a:r>
          </a:p>
          <a:p>
            <a:pPr algn="just">
              <a:buFont typeface="Wingdings" panose="05000000000000000000" pitchFamily="2" charset="2"/>
              <a:buChar char="Ø"/>
            </a:pPr>
            <a:endParaRPr lang="en-US" sz="2500"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652864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Quality assurance in higher education</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5082989"/>
          </a:xfrm>
        </p:spPr>
        <p:txBody>
          <a:bodyPr>
            <a:normAutofit/>
          </a:bodyPr>
          <a:lstStyle/>
          <a:p>
            <a:pPr algn="just">
              <a:buFont typeface="Wingdings" panose="05000000000000000000" pitchFamily="2" charset="2"/>
              <a:buChar char="q"/>
            </a:pPr>
            <a:r>
              <a:rPr lang="en-US" sz="3200" b="1" noProof="0" dirty="0">
                <a:solidFill>
                  <a:schemeClr val="bg2"/>
                </a:solidFill>
              </a:rPr>
              <a:t>Students Conferences</a:t>
            </a:r>
          </a:p>
          <a:p>
            <a:pPr algn="just">
              <a:buFont typeface="Wingdings" panose="05000000000000000000" pitchFamily="2" charset="2"/>
              <a:buChar char="q"/>
            </a:pPr>
            <a:r>
              <a:rPr lang="en-US" sz="2500" noProof="0" dirty="0">
                <a:solidFill>
                  <a:schemeClr val="bg2"/>
                </a:solidFill>
              </a:rPr>
              <a:t>The Students Conference of Universities and the Students Conference of Academies of Applied Studies were established to pursue the common interests of students as partners in the process of implementation of higher education.</a:t>
            </a:r>
          </a:p>
          <a:p>
            <a:pPr algn="just">
              <a:buFont typeface="Wingdings" panose="05000000000000000000" pitchFamily="2" charset="2"/>
              <a:buChar char="q"/>
            </a:pPr>
            <a:r>
              <a:rPr lang="en-US" sz="2500" noProof="0" dirty="0">
                <a:solidFill>
                  <a:schemeClr val="bg2"/>
                </a:solidFill>
              </a:rPr>
              <a:t>The Students Conference of Serbian Universities is composed of representatives of university's student parliaments. The Students Conference of Academies of Applied Studies is composed of the representatives of student parliaments of academies of applied studies, colleges and colleges of applied studies.</a:t>
            </a:r>
          </a:p>
          <a:p>
            <a:pPr algn="just">
              <a:buFont typeface="Wingdings" panose="05000000000000000000" pitchFamily="2" charset="2"/>
              <a:buChar char="q"/>
            </a:pPr>
            <a:r>
              <a:rPr lang="en-US" sz="2500" noProof="0" dirty="0">
                <a:solidFill>
                  <a:schemeClr val="bg2"/>
                </a:solidFill>
              </a:rPr>
              <a:t>Student conferences have the right to give an opinion on the standards for self- evaluation and quality assessment of higher education institutions, proposed by Entity and established by the National Council for Higher Education</a:t>
            </a:r>
          </a:p>
          <a:p>
            <a:pPr algn="just">
              <a:buFont typeface="Wingdings" panose="05000000000000000000" pitchFamily="2" charset="2"/>
              <a:buChar char="Ø"/>
            </a:pPr>
            <a:endParaRPr lang="en-US" sz="2500"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12010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Recognition of foreign HE documents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5082989"/>
          </a:xfrm>
        </p:spPr>
        <p:txBody>
          <a:bodyPr>
            <a:normAutofit/>
          </a:bodyPr>
          <a:lstStyle/>
          <a:p>
            <a:pPr algn="just">
              <a:buFont typeface="Wingdings" panose="05000000000000000000" pitchFamily="2" charset="2"/>
              <a:buChar char="q"/>
            </a:pPr>
            <a:r>
              <a:rPr lang="en-US" sz="2500" noProof="0" dirty="0">
                <a:solidFill>
                  <a:schemeClr val="bg2"/>
                </a:solidFill>
              </a:rPr>
              <a:t>ENIC/NARIC Centre, as an internal </a:t>
            </a:r>
            <a:r>
              <a:rPr lang="en-US" sz="2500" noProof="0" dirty="0" err="1">
                <a:solidFill>
                  <a:schemeClr val="bg2"/>
                </a:solidFill>
              </a:rPr>
              <a:t>organisational</a:t>
            </a:r>
            <a:r>
              <a:rPr lang="en-US" sz="2500" noProof="0" dirty="0">
                <a:solidFill>
                  <a:schemeClr val="bg2"/>
                </a:solidFill>
              </a:rPr>
              <a:t> unit of the Qualifications Agency, evaluates the foreign study </a:t>
            </a:r>
            <a:r>
              <a:rPr lang="en-US" sz="2500" noProof="0" dirty="0" err="1">
                <a:solidFill>
                  <a:schemeClr val="bg2"/>
                </a:solidFill>
              </a:rPr>
              <a:t>programme</a:t>
            </a:r>
            <a:r>
              <a:rPr lang="en-US" sz="2500" noProof="0" dirty="0">
                <a:solidFill>
                  <a:schemeClr val="bg2"/>
                </a:solidFill>
              </a:rPr>
              <a:t>, or a part of the study </a:t>
            </a:r>
            <a:r>
              <a:rPr lang="en-US" sz="2500" noProof="0" dirty="0" err="1">
                <a:solidFill>
                  <a:schemeClr val="bg2"/>
                </a:solidFill>
              </a:rPr>
              <a:t>programme</a:t>
            </a:r>
            <a:r>
              <a:rPr lang="en-US" sz="2500" noProof="0" dirty="0">
                <a:solidFill>
                  <a:schemeClr val="bg2"/>
                </a:solidFill>
              </a:rPr>
              <a:t> for the purpose of employment. Based on the evaluation, the ENIC/NARIC Centre issues a decision on professional recognition.</a:t>
            </a:r>
          </a:p>
          <a:p>
            <a:pPr algn="just">
              <a:buFont typeface="Wingdings" panose="05000000000000000000" pitchFamily="2" charset="2"/>
              <a:buChar char="q"/>
            </a:pPr>
            <a:r>
              <a:rPr lang="en-US" sz="2500" noProof="0" dirty="0">
                <a:solidFill>
                  <a:schemeClr val="bg2"/>
                </a:solidFill>
              </a:rPr>
              <a:t>The decision on professional recognition contains the name, type, degree and duration (scope) of the study </a:t>
            </a:r>
            <a:r>
              <a:rPr lang="en-US" sz="2500" noProof="0" dirty="0" err="1">
                <a:solidFill>
                  <a:schemeClr val="bg2"/>
                </a:solidFill>
              </a:rPr>
              <a:t>programme</a:t>
            </a:r>
            <a:r>
              <a:rPr lang="en-US" sz="2500" noProof="0" dirty="0">
                <a:solidFill>
                  <a:schemeClr val="bg2"/>
                </a:solidFill>
              </a:rPr>
              <a:t>, the scientific, artistic or professional field within which the study </a:t>
            </a:r>
            <a:r>
              <a:rPr lang="en-US" sz="2500" noProof="0" dirty="0" err="1">
                <a:solidFill>
                  <a:schemeClr val="bg2"/>
                </a:solidFill>
              </a:rPr>
              <a:t>programme</a:t>
            </a:r>
            <a:r>
              <a:rPr lang="en-US" sz="2500" noProof="0" dirty="0">
                <a:solidFill>
                  <a:schemeClr val="bg2"/>
                </a:solidFill>
              </a:rPr>
              <a:t> was completed, the qualification as it is stated in the foreign higher education document – in the original language and translated into Serbian, as well as the NQFS level to which the qualification corresponds</a:t>
            </a:r>
          </a:p>
          <a:p>
            <a:pPr algn="just">
              <a:buFont typeface="Wingdings" panose="05000000000000000000" pitchFamily="2" charset="2"/>
              <a:buChar char="Ø"/>
            </a:pPr>
            <a:endParaRPr lang="en-US" sz="2500"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4100141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Recognition of foreign HE documents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5082989"/>
          </a:xfrm>
        </p:spPr>
        <p:txBody>
          <a:bodyPr>
            <a:normAutofit lnSpcReduction="10000"/>
          </a:bodyPr>
          <a:lstStyle/>
          <a:p>
            <a:pPr algn="just">
              <a:buFont typeface="Wingdings" panose="05000000000000000000" pitchFamily="2" charset="2"/>
              <a:buChar char="q"/>
            </a:pPr>
            <a:r>
              <a:rPr lang="en-US" sz="2500" noProof="0" dirty="0">
                <a:solidFill>
                  <a:schemeClr val="bg2"/>
                </a:solidFill>
              </a:rPr>
              <a:t>The evaluation of a foreign study </a:t>
            </a:r>
            <a:r>
              <a:rPr lang="en-US" sz="2500" noProof="0" dirty="0" err="1">
                <a:solidFill>
                  <a:schemeClr val="bg2"/>
                </a:solidFill>
              </a:rPr>
              <a:t>programme</a:t>
            </a:r>
            <a:r>
              <a:rPr lang="en-US" sz="2500" noProof="0" dirty="0">
                <a:solidFill>
                  <a:schemeClr val="bg2"/>
                </a:solidFill>
              </a:rPr>
              <a:t> in order to continue the education is carried out by the professional body of an independent higher education institution to which an application for academic recognition has been submitted.</a:t>
            </a:r>
          </a:p>
          <a:p>
            <a:pPr algn="just">
              <a:buFont typeface="Wingdings" panose="05000000000000000000" pitchFamily="2" charset="2"/>
              <a:buChar char="q"/>
            </a:pPr>
            <a:r>
              <a:rPr lang="en-US" sz="2500" noProof="0" dirty="0">
                <a:solidFill>
                  <a:schemeClr val="bg2"/>
                </a:solidFill>
              </a:rPr>
              <a:t>Based on the evaluation, the independent higher education institution issues a decision on academic recognition.</a:t>
            </a:r>
          </a:p>
          <a:p>
            <a:pPr lvl="1" algn="just">
              <a:buFont typeface="Wingdings" panose="05000000000000000000" pitchFamily="2" charset="2"/>
              <a:buChar char="Ø"/>
            </a:pPr>
            <a:r>
              <a:rPr lang="en-US" sz="2300" noProof="0" dirty="0">
                <a:solidFill>
                  <a:schemeClr val="bg2"/>
                </a:solidFill>
              </a:rPr>
              <a:t>if it is determined that there is a substantial difference between the knowledge and skills achieved in relation to the conditions for enrolment in a particular study </a:t>
            </a:r>
            <a:r>
              <a:rPr lang="en-US" sz="2300" noProof="0" dirty="0" err="1">
                <a:solidFill>
                  <a:schemeClr val="bg2"/>
                </a:solidFill>
              </a:rPr>
              <a:t>programme</a:t>
            </a:r>
            <a:r>
              <a:rPr lang="en-US" sz="2300" noProof="0" dirty="0">
                <a:solidFill>
                  <a:schemeClr val="bg2"/>
                </a:solidFill>
              </a:rPr>
              <a:t>, further education or enrolment in higher education cycle may be either denied or conditioned by the obligation to obtain additional learning outcomes.</a:t>
            </a:r>
          </a:p>
          <a:p>
            <a:pPr algn="just">
              <a:buFont typeface="Wingdings" panose="05000000000000000000" pitchFamily="2" charset="2"/>
              <a:buChar char="q"/>
            </a:pPr>
            <a:r>
              <a:rPr lang="en-US" sz="2500" noProof="0" dirty="0">
                <a:solidFill>
                  <a:schemeClr val="bg2"/>
                </a:solidFill>
              </a:rPr>
              <a:t>Criteria for determining the existence of a significant difference between the type and level of acquired knowledge and skills in relation to the conditions for enrolment in a particular study </a:t>
            </a:r>
            <a:r>
              <a:rPr lang="en-US" sz="2500" noProof="0" dirty="0" err="1">
                <a:solidFill>
                  <a:schemeClr val="bg2"/>
                </a:solidFill>
              </a:rPr>
              <a:t>programme</a:t>
            </a:r>
            <a:r>
              <a:rPr lang="en-US" sz="2500" noProof="0" dirty="0">
                <a:solidFill>
                  <a:schemeClr val="bg2"/>
                </a:solidFill>
              </a:rPr>
              <a:t> are prescribed by an independent higher education institution.</a:t>
            </a: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2462219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8872614" y="3056582"/>
            <a:ext cx="309512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National Qualification Framework</a:t>
            </a:r>
            <a:endParaRPr lang="en-GB" sz="4000" b="1" kern="1200" noProof="0" dirty="0">
              <a:solidFill>
                <a:schemeClr val="bg2"/>
              </a:solidFill>
              <a:latin typeface="+mj-lt"/>
              <a:ea typeface="+mj-ea"/>
              <a:cs typeface="+mj-cs"/>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pic>
        <p:nvPicPr>
          <p:cNvPr id="8" name="Picture 7" descr="A screenshot of a computer&#10;&#10;Description automatically generated with medium confidence">
            <a:extLst>
              <a:ext uri="{FF2B5EF4-FFF2-40B4-BE49-F238E27FC236}">
                <a16:creationId xmlns:a16="http://schemas.microsoft.com/office/drawing/2014/main" id="{5CD7D8C8-F97A-4D4D-9A50-99935FF37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28" y="19467"/>
            <a:ext cx="3825353" cy="6074229"/>
          </a:xfrm>
          <a:prstGeom prst="rect">
            <a:avLst/>
          </a:prstGeom>
        </p:spPr>
      </p:pic>
      <p:pic>
        <p:nvPicPr>
          <p:cNvPr id="10" name="Picture 9" descr="A black and white document&#10;&#10;Description automatically generated with low confidence">
            <a:extLst>
              <a:ext uri="{FF2B5EF4-FFF2-40B4-BE49-F238E27FC236}">
                <a16:creationId xmlns:a16="http://schemas.microsoft.com/office/drawing/2014/main" id="{8A72AD74-AFAA-4A47-890F-CB4EA784A9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2510" y="19467"/>
            <a:ext cx="3825353" cy="6077150"/>
          </a:xfrm>
          <a:prstGeom prst="rect">
            <a:avLst/>
          </a:prstGeom>
        </p:spPr>
      </p:pic>
    </p:spTree>
    <p:extLst>
      <p:ext uri="{BB962C8B-B14F-4D97-AF65-F5344CB8AC3E}">
        <p14:creationId xmlns:p14="http://schemas.microsoft.com/office/powerpoint/2010/main" val="1994231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8872614" y="3056582"/>
            <a:ext cx="309512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National Qualification Framework</a:t>
            </a:r>
            <a:endParaRPr lang="en-GB" sz="4000" b="1" kern="1200" noProof="0" dirty="0">
              <a:solidFill>
                <a:schemeClr val="bg2"/>
              </a:solidFill>
              <a:latin typeface="+mj-lt"/>
              <a:ea typeface="+mj-ea"/>
              <a:cs typeface="+mj-cs"/>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pic>
        <p:nvPicPr>
          <p:cNvPr id="7" name="Picture 6" descr="A picture containing text, newspaper, receipt&#10;&#10;Description automatically generated">
            <a:extLst>
              <a:ext uri="{FF2B5EF4-FFF2-40B4-BE49-F238E27FC236}">
                <a16:creationId xmlns:a16="http://schemas.microsoft.com/office/drawing/2014/main" id="{9AF7A515-87D2-4F42-A1BD-302B36F9F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2" y="93305"/>
            <a:ext cx="3881191" cy="6003311"/>
          </a:xfrm>
          <a:prstGeom prst="rect">
            <a:avLst/>
          </a:prstGeom>
        </p:spPr>
      </p:pic>
      <p:pic>
        <p:nvPicPr>
          <p:cNvPr id="11" name="Picture 10" descr="Table&#10;&#10;Description automatically generated">
            <a:extLst>
              <a:ext uri="{FF2B5EF4-FFF2-40B4-BE49-F238E27FC236}">
                <a16:creationId xmlns:a16="http://schemas.microsoft.com/office/drawing/2014/main" id="{778852D1-9F07-4A44-A57C-6B33BB10F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8577" y="1539551"/>
            <a:ext cx="4541168" cy="4533738"/>
          </a:xfrm>
          <a:prstGeom prst="rect">
            <a:avLst/>
          </a:prstGeom>
        </p:spPr>
      </p:pic>
    </p:spTree>
    <p:extLst>
      <p:ext uri="{BB962C8B-B14F-4D97-AF65-F5344CB8AC3E}">
        <p14:creationId xmlns:p14="http://schemas.microsoft.com/office/powerpoint/2010/main" val="2611821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4717DF-F6C6-C3D2-DE5B-45EFEE1231E0}"/>
              </a:ext>
            </a:extLst>
          </p:cNvPr>
          <p:cNvSpPr txBox="1"/>
          <p:nvPr/>
        </p:nvSpPr>
        <p:spPr>
          <a:xfrm>
            <a:off x="1447392" y="2061598"/>
            <a:ext cx="9233647" cy="2893100"/>
          </a:xfrm>
          <a:prstGeom prst="rect">
            <a:avLst/>
          </a:prstGeom>
          <a:noFill/>
        </p:spPr>
        <p:txBody>
          <a:bodyPr wrap="square">
            <a:spAutoFit/>
          </a:bodyPr>
          <a:lstStyle/>
          <a:p>
            <a:pPr algn="ctr"/>
            <a:r>
              <a:rPr lang="en-US" sz="4000" b="1" dirty="0">
                <a:solidFill>
                  <a:srgbClr val="C198E0"/>
                </a:solidFill>
              </a:rPr>
              <a:t>Thank you for your attention</a:t>
            </a:r>
            <a:endParaRPr lang="sr-Latn-RS" sz="4000" b="1" dirty="0">
              <a:solidFill>
                <a:srgbClr val="C198E0"/>
              </a:solidFill>
            </a:endParaRPr>
          </a:p>
          <a:p>
            <a:pPr algn="ctr"/>
            <a:r>
              <a:rPr lang="de-DE" sz="4000" b="1" dirty="0">
                <a:solidFill>
                  <a:schemeClr val="accent3"/>
                </a:solidFill>
              </a:rPr>
              <a:t>Vielen Dank für Ihre Aufmerksamkeit</a:t>
            </a:r>
            <a:endParaRPr lang="sr-Latn-RS" sz="4000" b="1" dirty="0">
              <a:solidFill>
                <a:schemeClr val="accent3"/>
              </a:solidFill>
            </a:endParaRPr>
          </a:p>
          <a:p>
            <a:pPr algn="ctr"/>
            <a:r>
              <a:rPr lang="ca-ES" sz="4000" b="1" dirty="0">
                <a:solidFill>
                  <a:srgbClr val="FFC000"/>
                </a:solidFill>
              </a:rPr>
              <a:t>Gracias por su atención</a:t>
            </a:r>
          </a:p>
          <a:p>
            <a:pPr algn="ctr"/>
            <a:endParaRPr lang="sr-Latn-RS" dirty="0">
              <a:solidFill>
                <a:schemeClr val="bg1"/>
              </a:solidFill>
            </a:endParaRPr>
          </a:p>
          <a:p>
            <a:pPr algn="ctr"/>
            <a:r>
              <a:rPr lang="en-US" sz="2200" dirty="0">
                <a:solidFill>
                  <a:schemeClr val="bg1"/>
                </a:solidFill>
                <a:hlinkClick r:id="rId2">
                  <a:extLst>
                    <a:ext uri="{A12FA001-AC4F-418D-AE19-62706E023703}">
                      <ahyp:hlinkClr xmlns:ahyp="http://schemas.microsoft.com/office/drawing/2018/hyperlinkcolor" val="tx"/>
                    </a:ext>
                  </a:extLst>
                </a:hlinkClick>
              </a:rPr>
              <a:t>sine@bio.bg.ac.rs</a:t>
            </a:r>
            <a:endParaRPr lang="en-US" sz="2200" dirty="0">
              <a:solidFill>
                <a:schemeClr val="bg1"/>
              </a:solidFill>
            </a:endParaRPr>
          </a:p>
          <a:p>
            <a:pPr algn="ctr"/>
            <a:r>
              <a:rPr lang="en-US" sz="2200" dirty="0">
                <a:solidFill>
                  <a:schemeClr val="bg1"/>
                </a:solidFill>
                <a:hlinkClick r:id="rId3">
                  <a:extLst>
                    <a:ext uri="{A12FA001-AC4F-418D-AE19-62706E023703}">
                      <ahyp:hlinkClr xmlns:ahyp="http://schemas.microsoft.com/office/drawing/2018/hyperlinkcolor" val="tx"/>
                    </a:ext>
                  </a:extLst>
                </a:hlinkClick>
              </a:rPr>
              <a:t>www.bio.bg.ac.rs</a:t>
            </a:r>
            <a:r>
              <a:rPr lang="es-ES" sz="2200" dirty="0">
                <a:solidFill>
                  <a:schemeClr val="bg1"/>
                </a:solidFill>
              </a:rPr>
              <a:t> </a:t>
            </a:r>
            <a:endParaRPr lang="en-US" sz="2200" dirty="0">
              <a:solidFill>
                <a:schemeClr val="bg1"/>
              </a:solidFill>
            </a:endParaRPr>
          </a:p>
        </p:txBody>
      </p:sp>
      <p:pic>
        <p:nvPicPr>
          <p:cNvPr id="3" name="Picture 2">
            <a:extLst>
              <a:ext uri="{FF2B5EF4-FFF2-40B4-BE49-F238E27FC236}">
                <a16:creationId xmlns:a16="http://schemas.microsoft.com/office/drawing/2014/main" id="{48588A9F-D158-45D6-BE52-5C6224752D6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1587464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CD2081-B22E-4385-8E82-9E78759DB43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
        <p:nvSpPr>
          <p:cNvPr id="10" name="Title 1">
            <a:extLst>
              <a:ext uri="{FF2B5EF4-FFF2-40B4-BE49-F238E27FC236}">
                <a16:creationId xmlns:a16="http://schemas.microsoft.com/office/drawing/2014/main" id="{9331AB71-B28D-4E39-A2FC-7428B26B5466}"/>
              </a:ext>
            </a:extLst>
          </p:cNvPr>
          <p:cNvSpPr>
            <a:spLocks noGrp="1"/>
          </p:cNvSpPr>
          <p:nvPr>
            <p:ph type="title"/>
          </p:nvPr>
        </p:nvSpPr>
        <p:spPr>
          <a:xfrm>
            <a:off x="665719" y="300895"/>
            <a:ext cx="1754752" cy="749808"/>
          </a:xfrm>
        </p:spPr>
        <p:txBody>
          <a:bodyPr vert="horz" lIns="91440" tIns="45720" rIns="91440" bIns="45720" rtlCol="0" anchor="ctr">
            <a:normAutofit/>
          </a:bodyPr>
          <a:lstStyle/>
          <a:p>
            <a:r>
              <a:rPr lang="en-GB" sz="4000" kern="1200" noProof="0" dirty="0">
                <a:solidFill>
                  <a:schemeClr val="bg2"/>
                </a:solidFill>
                <a:latin typeface="+mj-lt"/>
                <a:ea typeface="+mj-ea"/>
                <a:cs typeface="+mj-cs"/>
              </a:rPr>
              <a:t>ISCED</a:t>
            </a:r>
          </a:p>
        </p:txBody>
      </p:sp>
      <p:pic>
        <p:nvPicPr>
          <p:cNvPr id="5" name="Picture 4" descr="Table&#10;&#10;Description automatically generated">
            <a:extLst>
              <a:ext uri="{FF2B5EF4-FFF2-40B4-BE49-F238E27FC236}">
                <a16:creationId xmlns:a16="http://schemas.microsoft.com/office/drawing/2014/main" id="{C0378483-F0AD-4E68-864B-A26AF308295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6249" y="1190653"/>
            <a:ext cx="8810584" cy="4968712"/>
          </a:xfrm>
          <a:prstGeom prst="rect">
            <a:avLst/>
          </a:prstGeom>
        </p:spPr>
      </p:pic>
    </p:spTree>
    <p:extLst>
      <p:ext uri="{BB962C8B-B14F-4D97-AF65-F5344CB8AC3E}">
        <p14:creationId xmlns:p14="http://schemas.microsoft.com/office/powerpoint/2010/main" val="39334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2" y="258250"/>
            <a:ext cx="7341717"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Institutional framework</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a:bodyPr>
          <a:lstStyle/>
          <a:p>
            <a:pPr>
              <a:buFont typeface="Wingdings" panose="05000000000000000000" pitchFamily="2" charset="2"/>
              <a:buChar char="q"/>
            </a:pPr>
            <a:r>
              <a:rPr lang="en-US" sz="2500" b="1" noProof="0" dirty="0">
                <a:solidFill>
                  <a:schemeClr val="bg2"/>
                </a:solidFill>
              </a:rPr>
              <a:t>The Ministry of Education, Science and Technological Development (The Ministry of Education, from 2022)</a:t>
            </a:r>
            <a:r>
              <a:rPr lang="en-GB" sz="2500" b="1" noProof="0" dirty="0">
                <a:solidFill>
                  <a:schemeClr val="bg2"/>
                </a:solidFill>
              </a:rPr>
              <a:t>:</a:t>
            </a:r>
          </a:p>
          <a:p>
            <a:pPr lvl="1" algn="just">
              <a:buFont typeface="Wingdings" panose="05000000000000000000" pitchFamily="2" charset="2"/>
              <a:buChar char="Ø"/>
            </a:pPr>
            <a:r>
              <a:rPr lang="en-US" sz="2200" noProof="0" dirty="0">
                <a:solidFill>
                  <a:schemeClr val="bg2"/>
                </a:solidFill>
              </a:rPr>
              <a:t>is competent for planning and ensuring the functioning of the education system in accordance with the general principles and education system goals. The main tasks of the Ministry are: planning and monitoring the development and improvement of the quality of preschool education and upbringing, primary, secondary and higher education; evaluation of the quality of education and achievement of education system goals based on the data from the integrated education information system, researches and analysis; supervision of preschool institutions, primary and secondary schools and higher education institutions; licensing teachers and coordinating their professional development. In addition, it ensures participation in international studies and activities related to education policies within EU </a:t>
            </a:r>
            <a:r>
              <a:rPr lang="en-US" sz="2200" noProof="0" dirty="0" err="1">
                <a:solidFill>
                  <a:schemeClr val="bg2"/>
                </a:solidFill>
              </a:rPr>
              <a:t>programmes</a:t>
            </a:r>
            <a:r>
              <a:rPr lang="en-US" sz="2200" noProof="0" dirty="0">
                <a:solidFill>
                  <a:schemeClr val="bg2"/>
                </a:solidFill>
              </a:rPr>
              <a:t> and projects and continuously monitors and implements measures to increase the coverage of children, students and adults at all levels of education and prevent their dropout.</a:t>
            </a:r>
            <a:endParaRPr lang="en-GB" sz="2200"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419967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2" y="258250"/>
            <a:ext cx="7341717"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Institutional framework</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a:bodyPr>
          <a:lstStyle/>
          <a:p>
            <a:pPr>
              <a:buFont typeface="Wingdings" panose="05000000000000000000" pitchFamily="2" charset="2"/>
              <a:buChar char="q"/>
            </a:pPr>
            <a:r>
              <a:rPr lang="en-US" sz="2500" b="1" noProof="0" dirty="0">
                <a:solidFill>
                  <a:schemeClr val="bg2"/>
                </a:solidFill>
              </a:rPr>
              <a:t>The National Education Council</a:t>
            </a:r>
            <a:r>
              <a:rPr lang="en-GB" sz="2500" b="1" noProof="0" dirty="0">
                <a:solidFill>
                  <a:schemeClr val="bg2"/>
                </a:solidFill>
              </a:rPr>
              <a:t>:</a:t>
            </a:r>
          </a:p>
          <a:p>
            <a:pPr lvl="1" algn="just">
              <a:buFont typeface="Wingdings" panose="05000000000000000000" pitchFamily="2" charset="2"/>
              <a:buChar char="Ø"/>
            </a:pPr>
            <a:r>
              <a:rPr lang="en-US" sz="2200" noProof="0" dirty="0">
                <a:solidFill>
                  <a:schemeClr val="bg2"/>
                </a:solidFill>
              </a:rPr>
              <a:t>is an advisory body competent for the development and improvement of the quality of preschool education and upbringing, primary and secondary general and arts education, especially in the way of providing opinion on standards of achievement in general education, preschool education and upbringing and general primary and secondary education </a:t>
            </a:r>
            <a:r>
              <a:rPr lang="en-US" sz="2200" noProof="0" dirty="0" err="1">
                <a:solidFill>
                  <a:schemeClr val="bg2"/>
                </a:solidFill>
              </a:rPr>
              <a:t>programmes</a:t>
            </a:r>
            <a:r>
              <a:rPr lang="en-US" sz="2200" noProof="0" dirty="0">
                <a:solidFill>
                  <a:schemeClr val="bg2"/>
                </a:solidFill>
              </a:rPr>
              <a:t>, competency standards for teachers and headmasters, quality standards for institutional operations. The National Education Council has 35 members appointed by the Government of the Republic of Serbia from the Serbian Academy of Sciences and Arts, </a:t>
            </a:r>
            <a:r>
              <a:rPr lang="en-US" sz="2200" noProof="0" dirty="0" err="1">
                <a:solidFill>
                  <a:schemeClr val="bg2"/>
                </a:solidFill>
              </a:rPr>
              <a:t>Matica</a:t>
            </a:r>
            <a:r>
              <a:rPr lang="en-US" sz="2200" noProof="0" dirty="0">
                <a:solidFill>
                  <a:schemeClr val="bg2"/>
                </a:solidFill>
              </a:rPr>
              <a:t> Srpska, Conference of Universities of Serbia, national councils of national minorities, Serbian Orthodox Church, Commission for Religious Education, professional associations, professional societies and representatives of trade unions.</a:t>
            </a:r>
            <a:endParaRPr lang="en-GB" sz="2200"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364889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2" y="258250"/>
            <a:ext cx="7341717"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Institutional framework</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lnSpcReduction="10000"/>
          </a:bodyPr>
          <a:lstStyle/>
          <a:p>
            <a:pPr>
              <a:buFont typeface="Wingdings" panose="05000000000000000000" pitchFamily="2" charset="2"/>
              <a:buChar char="q"/>
            </a:pPr>
            <a:r>
              <a:rPr lang="en-US" sz="2500" b="1" noProof="0" dirty="0">
                <a:solidFill>
                  <a:schemeClr val="bg2"/>
                </a:solidFill>
              </a:rPr>
              <a:t>The Council for Vocational Education and Adult Education</a:t>
            </a:r>
            <a:r>
              <a:rPr lang="en-GB" sz="2500" b="1" noProof="0" dirty="0">
                <a:solidFill>
                  <a:schemeClr val="bg2"/>
                </a:solidFill>
              </a:rPr>
              <a:t>:</a:t>
            </a:r>
          </a:p>
          <a:p>
            <a:pPr lvl="1" algn="just">
              <a:buFont typeface="Wingdings" panose="05000000000000000000" pitchFamily="2" charset="2"/>
              <a:buChar char="Ø"/>
            </a:pPr>
            <a:r>
              <a:rPr lang="en-US" sz="2200" noProof="0" dirty="0">
                <a:solidFill>
                  <a:schemeClr val="bg2"/>
                </a:solidFill>
              </a:rPr>
              <a:t>is an advisory body competent for the development and improvement of the quality of secondary vocational education and training and adult education. The Council gives opinions on the qualification standards for vocational qualifications, specific standards of achievement for secondary vocational education, the vocational part of the curricula and exams in vocational education. The Council monitors, encourages and instructs activities that link education and employment and their impact on economic development and meeting </a:t>
            </a:r>
            <a:r>
              <a:rPr lang="en-US" sz="2200" noProof="0" dirty="0" err="1">
                <a:solidFill>
                  <a:schemeClr val="bg2"/>
                </a:solidFill>
              </a:rPr>
              <a:t>labour</a:t>
            </a:r>
            <a:r>
              <a:rPr lang="en-US" sz="2200" noProof="0" dirty="0">
                <a:solidFill>
                  <a:schemeClr val="bg2"/>
                </a:solidFill>
              </a:rPr>
              <a:t> market needs and participates in the preparation of strategic documents in the area of vocational and adult education. The Council for Vocational Education and Adult Education consists of 17 members appointed by the Government from: the rank of members of the Chamber of Commerce and Industry, artisans, associations of employers, experts in the area of vocational education and adult education, industry, employment, </a:t>
            </a:r>
            <a:r>
              <a:rPr lang="en-US" sz="2200" noProof="0" dirty="0" err="1">
                <a:solidFill>
                  <a:schemeClr val="bg2"/>
                </a:solidFill>
              </a:rPr>
              <a:t>labour</a:t>
            </a:r>
            <a:r>
              <a:rPr lang="en-US" sz="2200" noProof="0" dirty="0">
                <a:solidFill>
                  <a:schemeClr val="bg2"/>
                </a:solidFill>
              </a:rPr>
              <a:t>, social and youth policy, representatives of the associations of vocational schools and two members of representative trade unions.</a:t>
            </a:r>
            <a:endParaRPr lang="en-GB" sz="2200"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1116784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2" y="258250"/>
            <a:ext cx="7341717"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Institutional framework</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fontScale="92500"/>
          </a:bodyPr>
          <a:lstStyle/>
          <a:p>
            <a:pPr>
              <a:buFont typeface="Wingdings" panose="05000000000000000000" pitchFamily="2" charset="2"/>
              <a:buChar char="q"/>
            </a:pPr>
            <a:r>
              <a:rPr lang="en-US" sz="2500" b="1" noProof="0" dirty="0">
                <a:solidFill>
                  <a:schemeClr val="bg2"/>
                </a:solidFill>
              </a:rPr>
              <a:t>The National Council for Higher Education</a:t>
            </a:r>
            <a:r>
              <a:rPr lang="en-GB" sz="2500" b="1" noProof="0" dirty="0">
                <a:solidFill>
                  <a:schemeClr val="bg2"/>
                </a:solidFill>
              </a:rPr>
              <a:t>:</a:t>
            </a:r>
          </a:p>
          <a:p>
            <a:pPr lvl="1" algn="just">
              <a:buFont typeface="Wingdings" panose="05000000000000000000" pitchFamily="2" charset="2"/>
              <a:buChar char="Ø"/>
            </a:pPr>
            <a:r>
              <a:rPr lang="en-US" sz="2200" noProof="0" dirty="0">
                <a:solidFill>
                  <a:schemeClr val="bg2"/>
                </a:solidFill>
              </a:rPr>
              <a:t>is an advisory body competent for monitoring the development of higher education and its compliance with European and international standards, proposing the enrolment policy to the Ministry, adopting standards and procedures for accreditation and quality control and standards for quality assessment and self-evaluation of higher education institutions and study </a:t>
            </a:r>
            <a:r>
              <a:rPr lang="en-US" sz="2200" noProof="0" dirty="0" err="1">
                <a:solidFill>
                  <a:schemeClr val="bg2"/>
                </a:solidFill>
              </a:rPr>
              <a:t>programmes</a:t>
            </a:r>
            <a:r>
              <a:rPr lang="en-US" sz="2200" noProof="0" dirty="0">
                <a:solidFill>
                  <a:schemeClr val="bg2"/>
                </a:solidFill>
              </a:rPr>
              <a:t>, establishing scientific fields and areas within the field as well as the list of professional, academic and scientific titles; it proposes to the Government norms and standards for higher education institutions’ operations, as well as material resources for their implementation, upon obtaining an opinion from the Conference of Universities of Serbia and the Conference of Academies of Applied Studies, deciding in the second instance on the complaints in the accreditation process, establishing minimum criteria for the appointment to the rank of professor, and adopting the Foundations of the Code of Academic Integrity and the Conflict of Interest when Appointing to the Rank of Professor or Associate and Employing Staff in Higher Education Institutions in the Republic of Serbia and establishes a list of study </a:t>
            </a:r>
            <a:r>
              <a:rPr lang="en-US" sz="2200" noProof="0" dirty="0" err="1">
                <a:solidFill>
                  <a:schemeClr val="bg2"/>
                </a:solidFill>
              </a:rPr>
              <a:t>programme</a:t>
            </a:r>
            <a:r>
              <a:rPr lang="en-US" sz="2200" noProof="0" dirty="0">
                <a:solidFill>
                  <a:schemeClr val="bg2"/>
                </a:solidFill>
              </a:rPr>
              <a:t> reviewers in the accreditation process.</a:t>
            </a:r>
            <a:endParaRPr lang="en-GB" sz="2200"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1760992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2" y="258250"/>
            <a:ext cx="7341717"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Institutional framework</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a:bodyPr>
          <a:lstStyle/>
          <a:p>
            <a:pPr>
              <a:buFont typeface="Wingdings" panose="05000000000000000000" pitchFamily="2" charset="2"/>
              <a:buChar char="q"/>
            </a:pPr>
            <a:r>
              <a:rPr lang="en-US" sz="2500" b="1" noProof="0" dirty="0">
                <a:solidFill>
                  <a:schemeClr val="bg2"/>
                </a:solidFill>
              </a:rPr>
              <a:t>National Entity for Accreditation and Quality Assurance in Higher Education</a:t>
            </a:r>
            <a:r>
              <a:rPr lang="en-GB" sz="2500" b="1" noProof="0" dirty="0">
                <a:solidFill>
                  <a:schemeClr val="bg2"/>
                </a:solidFill>
              </a:rPr>
              <a:t>:</a:t>
            </a:r>
          </a:p>
          <a:p>
            <a:pPr lvl="1" algn="just">
              <a:buFont typeface="Wingdings" panose="05000000000000000000" pitchFamily="2" charset="2"/>
              <a:buChar char="Ø"/>
            </a:pPr>
            <a:r>
              <a:rPr lang="en-US" sz="2200" noProof="0" dirty="0">
                <a:solidFill>
                  <a:schemeClr val="bg2"/>
                </a:solidFill>
              </a:rPr>
              <a:t>is an independent body established by the Government, which has competence in quality assurance in higher education through the implementation of the accreditation process and external quality control of higher education institutions and study </a:t>
            </a:r>
            <a:r>
              <a:rPr lang="en-US" sz="2200" noProof="0" dirty="0" err="1">
                <a:solidFill>
                  <a:schemeClr val="bg2"/>
                </a:solidFill>
              </a:rPr>
              <a:t>programmes</a:t>
            </a:r>
            <a:r>
              <a:rPr lang="en-US" sz="2200" noProof="0" dirty="0">
                <a:solidFill>
                  <a:schemeClr val="bg2"/>
                </a:solidFill>
              </a:rPr>
              <a:t>. The expert body of the National Entity participating in the accreditation process and quality control of higher education institutions and study </a:t>
            </a:r>
            <a:r>
              <a:rPr lang="en-US" sz="2200" noProof="0" dirty="0" err="1">
                <a:solidFill>
                  <a:schemeClr val="bg2"/>
                </a:solidFill>
              </a:rPr>
              <a:t>programmes</a:t>
            </a:r>
            <a:r>
              <a:rPr lang="en-US" sz="2200" noProof="0" dirty="0">
                <a:solidFill>
                  <a:schemeClr val="bg2"/>
                </a:solidFill>
              </a:rPr>
              <a:t> is the Commission for Accreditation and Quality Assurance, which has 17 members selected at the proposal of the National Council for Higher Education.</a:t>
            </a:r>
            <a:endParaRPr lang="en-GB" sz="2200"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2170792990"/>
      </p:ext>
    </p:extLst>
  </p:cSld>
  <p:clrMapOvr>
    <a:masterClrMapping/>
  </p:clrMapOvr>
</p:sld>
</file>

<file path=ppt/theme/theme1.xml><?xml version="1.0" encoding="utf-8"?>
<a:theme xmlns:a="http://schemas.openxmlformats.org/drawingml/2006/main" name="Facet">
  <a:themeElements>
    <a:clrScheme name="Custom 15">
      <a:dk1>
        <a:sysClr val="windowText" lastClr="000000"/>
      </a:dk1>
      <a:lt1>
        <a:sysClr val="window" lastClr="FFFFFF"/>
      </a:lt1>
      <a:dk2>
        <a:srgbClr val="2C3C43"/>
      </a:dk2>
      <a:lt2>
        <a:srgbClr val="EBEBEB"/>
      </a:lt2>
      <a:accent1>
        <a:srgbClr val="F4CE2C"/>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3312</TotalTime>
  <Words>4388</Words>
  <Application>Microsoft Office PowerPoint</Application>
  <PresentationFormat>Widescreen</PresentationFormat>
  <Paragraphs>184</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Wingdings</vt:lpstr>
      <vt:lpstr>Wingdings 3</vt:lpstr>
      <vt:lpstr>Facet</vt:lpstr>
      <vt:lpstr>Project acronym: MICROGUIDE Project full title: DEVELOPING GUIDELINES FOR THE IMPLEMENTATION OF MICRO-CREDENTIALS IN HIGHER EDUCATION  Project No. 2021-1-ProjectRS01-KA220-HED-000027585 Funding Scheme: Erasmus+</vt:lpstr>
      <vt:lpstr>PowerPoint Presentation</vt:lpstr>
      <vt:lpstr>ISCED</vt:lpstr>
      <vt:lpstr>ISCED</vt:lpstr>
      <vt:lpstr>Institutional framework</vt:lpstr>
      <vt:lpstr>Institutional framework</vt:lpstr>
      <vt:lpstr>Institutional framework</vt:lpstr>
      <vt:lpstr>Institutional framework</vt:lpstr>
      <vt:lpstr>Institutional framework</vt:lpstr>
      <vt:lpstr>Institutional framework</vt:lpstr>
      <vt:lpstr>Institutional framework</vt:lpstr>
      <vt:lpstr>The regulatory and strategic framework</vt:lpstr>
      <vt:lpstr>The regulatory and strategic framework</vt:lpstr>
      <vt:lpstr>Higher education institutions</vt:lpstr>
      <vt:lpstr>Higher education institutions</vt:lpstr>
      <vt:lpstr>Higher education institutions</vt:lpstr>
      <vt:lpstr>Higher education institutions</vt:lpstr>
      <vt:lpstr>Studies</vt:lpstr>
      <vt:lpstr>Studies</vt:lpstr>
      <vt:lpstr>Studies</vt:lpstr>
      <vt:lpstr>Study programmes</vt:lpstr>
      <vt:lpstr>Study programmes</vt:lpstr>
      <vt:lpstr>Study programmes</vt:lpstr>
      <vt:lpstr>Students</vt:lpstr>
      <vt:lpstr>Students</vt:lpstr>
      <vt:lpstr>Quality assurance in higher education</vt:lpstr>
      <vt:lpstr>Quality assurance in higher education</vt:lpstr>
      <vt:lpstr>Quality assurance in higher education</vt:lpstr>
      <vt:lpstr>Quality assurance in higher education</vt:lpstr>
      <vt:lpstr>Quality assurance in higher education</vt:lpstr>
      <vt:lpstr>Quality assurance in higher education</vt:lpstr>
      <vt:lpstr>Recognition of foreign HE documents</vt:lpstr>
      <vt:lpstr>Recognition of foreign HE documents</vt:lpstr>
      <vt:lpstr>National Qualification Framework</vt:lpstr>
      <vt:lpstr>National Qualification Framework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Strelnicova Anastasia</dc:creator>
  <cp:lastModifiedBy>Sinisa Djurasevic</cp:lastModifiedBy>
  <cp:revision>142</cp:revision>
  <dcterms:created xsi:type="dcterms:W3CDTF">2021-04-14T08:15:31Z</dcterms:created>
  <dcterms:modified xsi:type="dcterms:W3CDTF">2023-02-01T14:27:54Z</dcterms:modified>
</cp:coreProperties>
</file>