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9" r:id="rId1"/>
  </p:sldMasterIdLst>
  <p:notesMasterIdLst>
    <p:notesMasterId r:id="rId14"/>
  </p:notesMasterIdLst>
  <p:sldIdLst>
    <p:sldId id="256" r:id="rId2"/>
    <p:sldId id="358" r:id="rId3"/>
    <p:sldId id="348" r:id="rId4"/>
    <p:sldId id="342" r:id="rId5"/>
    <p:sldId id="356" r:id="rId6"/>
    <p:sldId id="343" r:id="rId7"/>
    <p:sldId id="350" r:id="rId8"/>
    <p:sldId id="345" r:id="rId9"/>
    <p:sldId id="346" r:id="rId10"/>
    <p:sldId id="351" r:id="rId11"/>
    <p:sldId id="352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EE7"/>
    <a:srgbClr val="4A95BE"/>
    <a:srgbClr val="1F4255"/>
    <a:srgbClr val="265068"/>
    <a:srgbClr val="2A5872"/>
    <a:srgbClr val="316079"/>
    <a:srgbClr val="3A667E"/>
    <a:srgbClr val="40708B"/>
    <a:srgbClr val="497B95"/>
    <a:srgbClr val="477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 autoAdjust="0"/>
    <p:restoredTop sz="88149" autoAdjust="0"/>
  </p:normalViewPr>
  <p:slideViewPr>
    <p:cSldViewPr snapToGrid="0">
      <p:cViewPr varScale="1">
        <p:scale>
          <a:sx n="110" d="100"/>
          <a:sy n="110" d="100"/>
        </p:scale>
        <p:origin x="240" y="184"/>
      </p:cViewPr>
      <p:guideLst/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5181-5E59-412A-A5B2-FEC1F201CCE8}" type="datetimeFigureOut">
              <a:rPr lang="en-US" smtClean="0"/>
              <a:t>11/10/22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6EF2-333B-4906-B381-0A67BC055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https</a:t>
            </a:r>
            <a:r>
              <a:rPr lang="ca-ES" dirty="0"/>
              <a:t>://</a:t>
            </a:r>
            <a:r>
              <a:rPr lang="ca-ES" dirty="0" err="1"/>
              <a:t>www.aqu.cat</a:t>
            </a:r>
            <a:r>
              <a:rPr lang="ca-ES" dirty="0"/>
              <a:t>/en/</a:t>
            </a:r>
            <a:r>
              <a:rPr lang="ca-ES" dirty="0" err="1"/>
              <a:t>Universities</a:t>
            </a:r>
            <a:r>
              <a:rPr lang="ca-ES" dirty="0"/>
              <a:t>/</a:t>
            </a:r>
            <a:r>
              <a:rPr lang="ca-ES" dirty="0" err="1"/>
              <a:t>Methodology</a:t>
            </a:r>
            <a:r>
              <a:rPr lang="ca-ES" dirty="0"/>
              <a:t>/Catalan-</a:t>
            </a:r>
            <a:r>
              <a:rPr lang="ca-ES" dirty="0" err="1"/>
              <a:t>Higher</a:t>
            </a:r>
            <a:r>
              <a:rPr lang="ca-ES" dirty="0"/>
              <a:t>-</a:t>
            </a:r>
            <a:r>
              <a:rPr lang="ca-ES" dirty="0" err="1"/>
              <a:t>Education</a:t>
            </a:r>
            <a:r>
              <a:rPr lang="ca-ES" dirty="0"/>
              <a:t>-</a:t>
            </a:r>
            <a:r>
              <a:rPr lang="ca-ES" dirty="0" err="1"/>
              <a:t>Qualifications</a:t>
            </a:r>
            <a:r>
              <a:rPr lang="ca-ES" dirty="0"/>
              <a:t>-</a:t>
            </a:r>
            <a:r>
              <a:rPr lang="ca-ES" dirty="0" err="1"/>
              <a:t>Framework</a:t>
            </a:r>
            <a:r>
              <a:rPr lang="ca-ES" dirty="0"/>
              <a:t>-CHE-QF</a:t>
            </a:r>
          </a:p>
          <a:p>
            <a:r>
              <a:rPr lang="ca-ES" dirty="0" err="1"/>
              <a:t>https</a:t>
            </a:r>
            <a:r>
              <a:rPr lang="ca-ES" dirty="0"/>
              <a:t>://</a:t>
            </a:r>
            <a:r>
              <a:rPr lang="ca-ES" dirty="0" err="1"/>
              <a:t>www.aqu.cat</a:t>
            </a:r>
            <a:r>
              <a:rPr lang="ca-ES" dirty="0"/>
              <a:t>/en/doc/doc_54247988_1.pdf</a:t>
            </a:r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51CE9-C098-274B-9BFD-36F44765E9CB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365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https</a:t>
            </a:r>
            <a:r>
              <a:rPr lang="ca-ES" dirty="0"/>
              <a:t>://</a:t>
            </a:r>
            <a:r>
              <a:rPr lang="ca-ES" dirty="0" err="1"/>
              <a:t>www.aqu.cat</a:t>
            </a:r>
            <a:r>
              <a:rPr lang="ca-ES" dirty="0"/>
              <a:t>/en/doc/doc_54247988_1.pdf</a:t>
            </a:r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51CE9-C098-274B-9BFD-36F44765E9CB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590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https</a:t>
            </a:r>
            <a:r>
              <a:rPr lang="ca-ES" dirty="0"/>
              <a:t>://</a:t>
            </a:r>
            <a:r>
              <a:rPr lang="ca-ES" dirty="0" err="1"/>
              <a:t>education.ec.europa.eu</a:t>
            </a:r>
            <a:r>
              <a:rPr lang="ca-ES" dirty="0"/>
              <a:t>/</a:t>
            </a:r>
            <a:r>
              <a:rPr lang="ca-ES" dirty="0" err="1"/>
              <a:t>education-levels</a:t>
            </a:r>
            <a:r>
              <a:rPr lang="ca-ES" dirty="0"/>
              <a:t>/</a:t>
            </a:r>
            <a:r>
              <a:rPr lang="ca-ES" dirty="0" err="1"/>
              <a:t>higher-education</a:t>
            </a:r>
            <a:r>
              <a:rPr lang="ca-ES" dirty="0"/>
              <a:t>/micro-</a:t>
            </a:r>
            <a:r>
              <a:rPr lang="ca-ES" dirty="0" err="1"/>
              <a:t>credentials</a:t>
            </a:r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1A350-F9C6-E940-8355-33EB59E28227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570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https</a:t>
            </a:r>
            <a:r>
              <a:rPr lang="ca-ES" dirty="0"/>
              <a:t>://</a:t>
            </a:r>
            <a:r>
              <a:rPr lang="ca-ES" dirty="0" err="1"/>
              <a:t>ec.europa.eu</a:t>
            </a:r>
            <a:r>
              <a:rPr lang="ca-ES" dirty="0"/>
              <a:t>/</a:t>
            </a:r>
            <a:r>
              <a:rPr lang="ca-ES" dirty="0" err="1"/>
              <a:t>info</a:t>
            </a:r>
            <a:r>
              <a:rPr lang="ca-ES" dirty="0"/>
              <a:t>/</a:t>
            </a:r>
            <a:r>
              <a:rPr lang="ca-ES" dirty="0" err="1"/>
              <a:t>law</a:t>
            </a:r>
            <a:r>
              <a:rPr lang="ca-ES" dirty="0"/>
              <a:t>/</a:t>
            </a:r>
            <a:r>
              <a:rPr lang="ca-ES" dirty="0" err="1"/>
              <a:t>better-regulation</a:t>
            </a:r>
            <a:r>
              <a:rPr lang="ca-ES" dirty="0"/>
              <a:t>/</a:t>
            </a:r>
            <a:r>
              <a:rPr lang="ca-ES" dirty="0" err="1"/>
              <a:t>have-your-say</a:t>
            </a:r>
            <a:r>
              <a:rPr lang="ca-ES" dirty="0"/>
              <a:t>/</a:t>
            </a:r>
            <a:r>
              <a:rPr lang="ca-ES" dirty="0" err="1"/>
              <a:t>initiatives</a:t>
            </a:r>
            <a:r>
              <a:rPr lang="ca-ES" dirty="0"/>
              <a:t>/12858-Micro-credentials/</a:t>
            </a:r>
            <a:r>
              <a:rPr lang="ca-ES" dirty="0" err="1"/>
              <a:t>public-consultation_en</a:t>
            </a:r>
            <a:endParaRPr lang="ca-ES" dirty="0"/>
          </a:p>
          <a:p>
            <a:endParaRPr lang="ca-ES" dirty="0"/>
          </a:p>
          <a:p>
            <a:r>
              <a:rPr lang="ca-ES" dirty="0" err="1"/>
              <a:t>https</a:t>
            </a:r>
            <a:r>
              <a:rPr lang="ca-ES" dirty="0"/>
              <a:t>://</a:t>
            </a:r>
            <a:r>
              <a:rPr lang="ca-ES" dirty="0" err="1"/>
              <a:t>education.ec.europa.eu</a:t>
            </a:r>
            <a:r>
              <a:rPr lang="ca-ES" dirty="0"/>
              <a:t>/</a:t>
            </a:r>
            <a:r>
              <a:rPr lang="ca-ES" dirty="0" err="1"/>
              <a:t>sites</a:t>
            </a:r>
            <a:r>
              <a:rPr lang="ca-ES" dirty="0"/>
              <a:t>/</a:t>
            </a:r>
            <a:r>
              <a:rPr lang="ca-ES" dirty="0" err="1"/>
              <a:t>default</a:t>
            </a:r>
            <a:r>
              <a:rPr lang="ca-ES" dirty="0"/>
              <a:t>/files/document-</a:t>
            </a:r>
            <a:r>
              <a:rPr lang="ca-ES" dirty="0" err="1"/>
              <a:t>library</a:t>
            </a:r>
            <a:r>
              <a:rPr lang="ca-ES" dirty="0"/>
              <a:t>-docs/european-approach-micro-credentials-higher-education-consultation-group-output-executive-summary.pdf</a:t>
            </a:r>
          </a:p>
          <a:p>
            <a:endParaRPr lang="ca-ES" dirty="0"/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1A350-F9C6-E940-8355-33EB59E28227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647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06740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6129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040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1215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21250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5712828"/>
            <a:ext cx="6297612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4538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644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234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51797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5271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ć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439947"/>
            <a:ext cx="10515600" cy="55266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B933-89DB-4521-8A03-812A5028B13C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5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9455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69778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3842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89847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2676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979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15657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188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3A667E"/>
            </a:gs>
            <a:gs pos="80000">
              <a:srgbClr val="1F4255"/>
            </a:gs>
            <a:gs pos="0">
              <a:srgbClr val="265068"/>
            </a:gs>
            <a:gs pos="21000">
              <a:srgbClr val="2A5872"/>
            </a:gs>
            <a:gs pos="99000">
              <a:srgbClr val="1F425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623E-731B-7D15-7EB9-BA938D752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3AD">
              <a:alpha val="4078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9506" y="240915"/>
            <a:ext cx="12192000" cy="6866467"/>
            <a:chOff x="0" y="-8467"/>
            <a:chExt cx="12192000" cy="6866467"/>
          </a:xfrm>
          <a:noFill/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371666" y="503562"/>
              <a:ext cx="0" cy="5719313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483-A2C9-4C20-BB60-DEEFB393F2B1}" type="datetime1">
              <a:rPr lang="ca-ES" smtClean="0"/>
              <a:t>10/11/22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DDD7A7-7C3B-F2B7-F21D-5614B6B74FD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5" y="6254519"/>
            <a:ext cx="1485455" cy="508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6DF643-B66A-4566-B8B7-912BAEEF129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621" y="6257026"/>
            <a:ext cx="1485456" cy="508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588B27-954E-1828-A904-68E5AEE6BF7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568" y="6257026"/>
            <a:ext cx="1491819" cy="51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A77A9-4063-5F26-E0BF-F96209A95AA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/>
        </p:blipFill>
        <p:spPr>
          <a:xfrm>
            <a:off x="7501332" y="6270093"/>
            <a:ext cx="1352587" cy="500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89136E-8FF2-5CAF-4C47-BC979DA9722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773" y="6248675"/>
            <a:ext cx="1491819" cy="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qu.cat/en/doc/Universitats/Titulacions/Verificacio/Cloud-Deployer" TargetMode="External"/><Relationship Id="rId13" Type="http://schemas.openxmlformats.org/officeDocument/2006/relationships/hyperlink" Target="https://www.aqu.cat/en/doc/Universitats/Titulacions/Verificacio/Open-Source-Back-end-web-developer" TargetMode="External"/><Relationship Id="rId3" Type="http://schemas.openxmlformats.org/officeDocument/2006/relationships/hyperlink" Target="https://serveiocupacio.gencat.cat/es/inici" TargetMode="External"/><Relationship Id="rId7" Type="http://schemas.openxmlformats.org/officeDocument/2006/relationships/hyperlink" Target="https://www.aqu.cat/en/doc/Universitats/Titulacions/Verificacio/Android-mobile-developer" TargetMode="External"/><Relationship Id="rId12" Type="http://schemas.openxmlformats.org/officeDocument/2006/relationships/hyperlink" Target="https://www.aqu.cat/en/doc/Universitats/Titulacions/Verificacio/Java-Back-end-web-develop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bileworldcapital.com/" TargetMode="External"/><Relationship Id="rId11" Type="http://schemas.openxmlformats.org/officeDocument/2006/relationships/hyperlink" Target="https://www.aqu.cat/en/doc/Universitats/Titulacions/Verificacio/Frontal-developer" TargetMode="External"/><Relationship Id="rId5" Type="http://schemas.openxmlformats.org/officeDocument/2006/relationships/hyperlink" Target="https://barcelonadigitaltalent.com/en/" TargetMode="External"/><Relationship Id="rId10" Type="http://schemas.openxmlformats.org/officeDocument/2006/relationships/hyperlink" Target="https://www.aqu.cat/en/doc/Universitats/Titulacions/Verificacio/Data-Scientist" TargetMode="External"/><Relationship Id="rId4" Type="http://schemas.openxmlformats.org/officeDocument/2006/relationships/hyperlink" Target="https://conforcat.gencat.cat/es/inici" TargetMode="External"/><Relationship Id="rId9" Type="http://schemas.openxmlformats.org/officeDocument/2006/relationships/hyperlink" Target="https://www.aqu.cat/en/doc/Universitats/Titulacions/Verificacio/Consultor-CR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l.cat/" TargetMode="External"/><Relationship Id="rId2" Type="http://schemas.openxmlformats.org/officeDocument/2006/relationships/hyperlink" Target="mailto:ferran.badia@udl.ca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sug.es/galego/webs/portada.php" TargetMode="External"/><Relationship Id="rId3" Type="http://schemas.openxmlformats.org/officeDocument/2006/relationships/hyperlink" Target="http://www.gobiernodecanarias.org/accuee" TargetMode="External"/><Relationship Id="rId7" Type="http://schemas.openxmlformats.org/officeDocument/2006/relationships/hyperlink" Target="http://www.aqu.cat/" TargetMode="External"/><Relationship Id="rId2" Type="http://schemas.openxmlformats.org/officeDocument/2006/relationships/hyperlink" Target="http://deva.aac.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quib.org/" TargetMode="External"/><Relationship Id="rId11" Type="http://schemas.openxmlformats.org/officeDocument/2006/relationships/hyperlink" Target="http://www.unibasq.org/es" TargetMode="External"/><Relationship Id="rId5" Type="http://schemas.openxmlformats.org/officeDocument/2006/relationships/hyperlink" Target="http://www.madrimasd.org/acreditacion/default.asp" TargetMode="External"/><Relationship Id="rId10" Type="http://schemas.openxmlformats.org/officeDocument/2006/relationships/hyperlink" Target="http://www.aneca.es/" TargetMode="External"/><Relationship Id="rId4" Type="http://schemas.openxmlformats.org/officeDocument/2006/relationships/hyperlink" Target="http://www.aragon.es/DepartamentosOrganismosPublicos/Organismos/ACPUA" TargetMode="External"/><Relationship Id="rId9" Type="http://schemas.openxmlformats.org/officeDocument/2006/relationships/hyperlink" Target="http://www.avap.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cual.mecd.es/bdc" TargetMode="External"/><Relationship Id="rId2" Type="http://schemas.openxmlformats.org/officeDocument/2006/relationships/hyperlink" Target="https://www.aqu.cat/en/Universities/Methodology/Catalan-Higher-Education-Qualifications-Framework-CHE-Q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rveiocupacio.gencat.cat/es/entitats-i-proveidors/eines-i-recursos-per-les-entitats-de-formacio/Cataleg_especialitats_formatives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eiocupacio.gencat.cat/es/entitats-i-proveidors/eines-i-recursos-per-les-entitats-de-formacio/Cataleg_especialitats_formatives/index.html" TargetMode="External"/><Relationship Id="rId2" Type="http://schemas.openxmlformats.org/officeDocument/2006/relationships/hyperlink" Target="https://www.aqu.cat/en/doc/Universitats/Metodologia/Ex-ante-accreditation-of-short-learning-programme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u.cat/en/About-us/Who-are-we/Organisation/Assessment-accreditation-and-certificacion-bodies/Appeals-Commission" TargetMode="External"/><Relationship Id="rId2" Type="http://schemas.openxmlformats.org/officeDocument/2006/relationships/hyperlink" Target="https://www.aqu.cat/en/About-us/Who-are-we/Organisation/Assessment-accreditation-and-certificacion-bodies/Institutional-and-Programme-Review-Commission-CAI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education/education-in-the-eu/european-education-area/a-european-approach-to-micro-credentials_en" TargetMode="External"/><Relationship Id="rId5" Type="http://schemas.openxmlformats.org/officeDocument/2006/relationships/hyperlink" Target="https://www.enqa.eu/esg-standards-and-guidelines-for-quality-assurance-in-the-european-higher-education-area/" TargetMode="External"/><Relationship Id="rId4" Type="http://schemas.openxmlformats.org/officeDocument/2006/relationships/hyperlink" Target="https://www.aqu.cat/en/doc/Universitats/Metodologia/Ex-ante-accreditation-of-short-learning-programm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epe.es/HomeSepe/ca/Personas/formacion/catalogo-especialidades-formativas.html" TargetMode="External"/><Relationship Id="rId4" Type="http://schemas.openxmlformats.org/officeDocument/2006/relationships/hyperlink" Target="https://serveiocupacio.gencat.cat/es/soc/el-servei-public-docupacio-de-catalunya_soc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8" y="96712"/>
            <a:ext cx="3267171" cy="8862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BA604D-957E-93F8-E496-E166AED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-629966"/>
            <a:ext cx="6456364" cy="2595460"/>
          </a:xfrm>
        </p:spPr>
        <p:txBody>
          <a:bodyPr>
            <a:normAutofit/>
          </a:bodyPr>
          <a:lstStyle/>
          <a:p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acronym: MICROGUIDE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full title: DEVELOPING GUIDELINES FOR THE IMPLEMENTATION OF MICRO-CREDENTIALS IN HIGHER EDUCATION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No. 2021-1-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RS01-KA220-HED-000027585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Scheme: Erasmus+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74690" y="2401556"/>
            <a:ext cx="10500527" cy="199541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</a:pPr>
            <a:r>
              <a:rPr lang="en-GB" sz="56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Analysis of the MCs implementation practice in Spain</a:t>
            </a:r>
            <a:br>
              <a:rPr lang="en-GB" sz="56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</a:br>
            <a:br>
              <a:rPr lang="en-GB" sz="56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</a:br>
            <a:r>
              <a:rPr lang="en-GB" sz="3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Graz, 8 </a:t>
            </a:r>
            <a:r>
              <a:rPr lang="en-GB" sz="3400" dirty="0" err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november</a:t>
            </a:r>
            <a:r>
              <a:rPr lang="en-GB" sz="3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2022</a:t>
            </a:r>
            <a:endParaRPr lang="en-US" sz="35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1767" y="4436644"/>
            <a:ext cx="3848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Speaker: Ferran Badia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Institution: University of Lleida</a:t>
            </a:r>
          </a:p>
        </p:txBody>
      </p:sp>
    </p:spTree>
    <p:extLst>
      <p:ext uri="{BB962C8B-B14F-4D97-AF65-F5344CB8AC3E}">
        <p14:creationId xmlns:p14="http://schemas.microsoft.com/office/powerpoint/2010/main" val="37368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F3DFB-29FB-3B58-15E2-CE0EFFC0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10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58F3-B0C6-E901-B0E4-8F7425F78987}"/>
              </a:ext>
            </a:extLst>
          </p:cNvPr>
          <p:cNvSpPr txBox="1"/>
          <p:nvPr/>
        </p:nvSpPr>
        <p:spPr>
          <a:xfrm>
            <a:off x="674914" y="1038893"/>
            <a:ext cx="108421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Collaborating in the 2020 project to assess short learning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were the Secretariat for Universities and Research,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Catalan Public Employment Service (SOC)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and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Consortium for Lifelong Learning in Catalonia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 It also received support from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Barcelona Digital Talent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 alliance, which includes, among others,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Mobile World Capital - Barcelona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project assessed seven short learning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linked to the field of information and communication technologies taught in different Catalan universities.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6C80A-D8A1-B003-735C-767651B04A98}"/>
              </a:ext>
            </a:extLst>
          </p:cNvPr>
          <p:cNvSpPr txBox="1"/>
          <p:nvPr/>
        </p:nvSpPr>
        <p:spPr>
          <a:xfrm>
            <a:off x="674914" y="383568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Assessment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6B9B8-EE23-5619-E4F4-13A049FD20B6}"/>
              </a:ext>
            </a:extLst>
          </p:cNvPr>
          <p:cNvSpPr txBox="1"/>
          <p:nvPr/>
        </p:nvSpPr>
        <p:spPr>
          <a:xfrm>
            <a:off x="674913" y="3070218"/>
            <a:ext cx="107028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Assessment reports on the design of short learning or micro-credential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7"/>
              </a:rPr>
              <a:t>Android mobile developer</a:t>
            </a:r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8"/>
              </a:rPr>
              <a:t>Cloud Deployer</a:t>
            </a:r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9"/>
              </a:rPr>
              <a:t>Consultor CRM</a:t>
            </a:r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10"/>
              </a:rPr>
              <a:t>Data Scientist</a:t>
            </a:r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11"/>
              </a:rPr>
              <a:t>Frontal developer</a:t>
            </a:r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12"/>
              </a:rPr>
              <a:t>Java Back-end web developer</a:t>
            </a:r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13"/>
              </a:rPr>
              <a:t>Open Source Back end web developer</a:t>
            </a:r>
            <a:endParaRPr lang="en-US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9559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84353-6520-7C72-B926-DA947D6B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11</a:t>
            </a:fld>
            <a:endParaRPr lang="ca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E4FD-3C9F-928F-B9A9-CB53D99E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70" y="252712"/>
            <a:ext cx="6796472" cy="56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9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8D3F3-BFAB-E29A-73AF-8B2AA9A7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12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17DF-F6C6-C3D2-DE5B-45EFEE1231E0}"/>
              </a:ext>
            </a:extLst>
          </p:cNvPr>
          <p:cNvSpPr txBox="1"/>
          <p:nvPr/>
        </p:nvSpPr>
        <p:spPr>
          <a:xfrm>
            <a:off x="3046326" y="2352543"/>
            <a:ext cx="609934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 err="1">
                <a:solidFill>
                  <a:schemeClr val="bg1"/>
                </a:solidFill>
              </a:rPr>
              <a:t>Vielen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danke</a:t>
            </a:r>
            <a:endParaRPr lang="sr-Cyrl-RS" sz="3200" dirty="0">
              <a:solidFill>
                <a:schemeClr val="bg1"/>
              </a:solidFill>
            </a:endParaRPr>
          </a:p>
          <a:p>
            <a:pPr algn="ctr"/>
            <a:r>
              <a:rPr lang="az-Cyrl-AZ" sz="3200" dirty="0">
                <a:solidFill>
                  <a:schemeClr val="bg1"/>
                </a:solidFill>
              </a:rPr>
              <a:t>Хвала Вам много</a:t>
            </a:r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ca-ES" sz="3200" dirty="0">
                <a:solidFill>
                  <a:schemeClr val="bg1"/>
                </a:solidFill>
              </a:rPr>
              <a:t>Gràcies</a:t>
            </a:r>
          </a:p>
          <a:p>
            <a:pPr algn="ctr"/>
            <a:endParaRPr lang="es-ES" dirty="0"/>
          </a:p>
          <a:p>
            <a:pPr algn="ctr"/>
            <a:r>
              <a:rPr lang="es-ES" dirty="0">
                <a:hlinkClick r:id="rId2"/>
              </a:rPr>
              <a:t>ferran.badia@udl.cat</a:t>
            </a:r>
            <a:endParaRPr lang="es-ES" dirty="0"/>
          </a:p>
          <a:p>
            <a:pPr algn="ctr"/>
            <a:r>
              <a:rPr lang="es-ES" dirty="0">
                <a:hlinkClick r:id="rId3"/>
              </a:rPr>
              <a:t>www.udl.cat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5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7AA042-6D4F-62DC-2675-6ECCD08C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Higher</a:t>
            </a:r>
            <a:r>
              <a:rPr lang="ca-ES" dirty="0"/>
              <a:t> </a:t>
            </a:r>
            <a:r>
              <a:rPr lang="ca-ES" dirty="0" err="1"/>
              <a:t>Education</a:t>
            </a:r>
            <a:r>
              <a:rPr lang="ca-ES" dirty="0"/>
              <a:t> </a:t>
            </a:r>
            <a:r>
              <a:rPr lang="ca-ES" dirty="0" err="1"/>
              <a:t>Quality</a:t>
            </a:r>
            <a:r>
              <a:rPr lang="ca-ES" dirty="0"/>
              <a:t> Agencies in Spain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03D0C8-85FE-EF18-9543-DC70E087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2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9BA57-E26A-F95B-52C1-DF0D33FC2028}"/>
              </a:ext>
            </a:extLst>
          </p:cNvPr>
          <p:cNvSpPr txBox="1"/>
          <p:nvPr/>
        </p:nvSpPr>
        <p:spPr>
          <a:xfrm>
            <a:off x="677334" y="1746049"/>
            <a:ext cx="10104699" cy="3554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Agencia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Andaluza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Conocimiento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2"/>
              </a:rPr>
              <a:t>AAC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Agencia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Canaria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Calidad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Universitaria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Evaluación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Educativa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3"/>
              </a:rPr>
              <a:t>ACCUEE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Agencia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Calidad y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Prospectiva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Universitaria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Aragón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4"/>
              </a:rPr>
              <a:t>ACPUA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Agencia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Calidad,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Acreditación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Prospectiva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las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Universidades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Madrid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5"/>
              </a:rPr>
              <a:t>ACAP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Agència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Qualitat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Universitària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les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Illes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Balears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6"/>
              </a:rPr>
              <a:t>AQUIB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Agència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per a la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Qualitat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del Sistema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Universitari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 Catalunya 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7"/>
              </a:rPr>
              <a:t>AQU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Axencia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para a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Calidade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do Sistema Universitario de Galicia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8"/>
              </a:rPr>
              <a:t>ACSUG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Agencia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Valenciana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d´Avaluació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Prospectiva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9"/>
              </a:rPr>
              <a:t>AVAP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Agencia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Nacional de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Evaluación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de la Calidad y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Acreditación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10"/>
              </a:rPr>
              <a:t>ANECA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Euskal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Unibertsitate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Sistemaren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Kalitatea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Ebaluatu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eta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Egiaztatzeko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Agentzia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  <a:hlinkClick r:id="rId11"/>
              </a:rPr>
              <a:t>UNIBASQ</a:t>
            </a:r>
            <a:r>
              <a:rPr lang="en-US" b="0" i="0" u="none" strike="noStrike" dirty="0">
                <a:solidFill>
                  <a:srgbClr val="13336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809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69D9-2CEE-5445-5452-5A729DC3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3</a:t>
            </a:fld>
            <a:endParaRPr lang="ca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6C700-6500-8F4D-EA5B-CB21545A2DD4}"/>
              </a:ext>
            </a:extLst>
          </p:cNvPr>
          <p:cNvSpPr txBox="1"/>
          <p:nvPr/>
        </p:nvSpPr>
        <p:spPr>
          <a:xfrm>
            <a:off x="943707" y="1920357"/>
            <a:ext cx="103045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anose="020F0502020204030204" pitchFamily="34" charset="0"/>
              </a:rPr>
              <a:t>Short learning </a:t>
            </a:r>
            <a:r>
              <a:rPr lang="en-US" sz="2000" b="1" i="0" u="none" strike="noStrike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anose="020F0502020204030204" pitchFamily="34" charset="0"/>
              </a:rPr>
              <a:t>programmes</a:t>
            </a:r>
            <a:r>
              <a:rPr lang="en-US" sz="2000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anose="020F0502020204030204" pitchFamily="34" charset="0"/>
              </a:rPr>
              <a:t> - Micro-credentials</a:t>
            </a:r>
          </a:p>
          <a:p>
            <a:pPr algn="l"/>
            <a:endParaRPr lang="en-US" b="1" i="0" u="none" strike="noStrike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Montserrat" panose="020F050202020403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Short learning </a:t>
            </a:r>
            <a:r>
              <a:rPr lang="en-US" b="1" i="0" u="none" strike="noStrike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programmes</a:t>
            </a:r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 (SLPs)</a:t>
            </a:r>
            <a:r>
              <a:rPr lang="en-US" b="0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are a type of course (unit, module, etc.) in a particular subject area that focus on specific societal needs which can be a part of larger degree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algn="l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SLPs have evolved into an opportunity not only to establish bridges between the academic system and the professional world but also to promote lifelong learning.</a:t>
            </a:r>
            <a:endParaRPr lang="ca-ES" dirty="0">
              <a:solidFill>
                <a:schemeClr val="bg1"/>
              </a:solidFill>
            </a:endParaRP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/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A micro-credential</a:t>
            </a:r>
            <a:r>
              <a:rPr lang="en-US" b="0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is proof of the learning outcomes acquired by students on an SLP.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CC7EA-70A3-BA2C-FBBD-7DC4C63F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1086"/>
            <a:ext cx="2317348" cy="11132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811D0-8998-6D07-3B0E-3483A06ABE77}"/>
              </a:ext>
            </a:extLst>
          </p:cNvPr>
          <p:cNvSpPr txBox="1"/>
          <p:nvPr/>
        </p:nvSpPr>
        <p:spPr>
          <a:xfrm>
            <a:off x="3183038" y="451513"/>
            <a:ext cx="609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AQU Catalunya has </a:t>
            </a:r>
            <a:r>
              <a:rPr lang="ca-ES" sz="2000" dirty="0" err="1">
                <a:solidFill>
                  <a:schemeClr val="bg1"/>
                </a:solidFill>
              </a:rPr>
              <a:t>develop</a:t>
            </a:r>
            <a:r>
              <a:rPr lang="ca-ES" sz="2000" dirty="0">
                <a:solidFill>
                  <a:schemeClr val="bg1"/>
                </a:solidFill>
              </a:rPr>
              <a:t> a </a:t>
            </a:r>
            <a:r>
              <a:rPr lang="ca-ES" sz="2000" dirty="0" err="1">
                <a:solidFill>
                  <a:schemeClr val="bg1"/>
                </a:solidFill>
              </a:rPr>
              <a:t>guide</a:t>
            </a:r>
            <a:r>
              <a:rPr lang="ca-ES" sz="2000" dirty="0">
                <a:solidFill>
                  <a:schemeClr val="bg1"/>
                </a:solidFill>
              </a:rPr>
              <a:t>  for </a:t>
            </a:r>
            <a:r>
              <a:rPr lang="ca-ES" sz="2000" dirty="0" err="1">
                <a:solidFill>
                  <a:schemeClr val="bg1"/>
                </a:solidFill>
              </a:rPr>
              <a:t>developing</a:t>
            </a:r>
            <a:r>
              <a:rPr lang="ca-ES" sz="2000" dirty="0">
                <a:solidFill>
                  <a:schemeClr val="bg1"/>
                </a:solidFill>
              </a:rPr>
              <a:t> </a:t>
            </a:r>
            <a:r>
              <a:rPr lang="ca-ES" sz="2000" dirty="0" err="1">
                <a:solidFill>
                  <a:schemeClr val="bg1"/>
                </a:solidFill>
              </a:rPr>
              <a:t>and</a:t>
            </a:r>
            <a:r>
              <a:rPr lang="ca-ES" sz="2000" dirty="0">
                <a:solidFill>
                  <a:schemeClr val="bg1"/>
                </a:solidFill>
              </a:rPr>
              <a:t> </a:t>
            </a:r>
            <a:r>
              <a:rPr lang="ca-ES" sz="2000" dirty="0" err="1">
                <a:solidFill>
                  <a:schemeClr val="bg1"/>
                </a:solidFill>
              </a:rPr>
              <a:t>assessing</a:t>
            </a:r>
            <a:r>
              <a:rPr lang="ca-ES" sz="2000" dirty="0">
                <a:solidFill>
                  <a:schemeClr val="bg1"/>
                </a:solidFill>
              </a:rPr>
              <a:t> SLP </a:t>
            </a:r>
            <a:r>
              <a:rPr lang="ca-ES" sz="2000" dirty="0" err="1">
                <a:solidFill>
                  <a:schemeClr val="bg1"/>
                </a:solidFill>
              </a:rPr>
              <a:t>and</a:t>
            </a:r>
            <a:r>
              <a:rPr lang="ca-ES" sz="2000" dirty="0">
                <a:solidFill>
                  <a:schemeClr val="bg1"/>
                </a:solidFill>
              </a:rPr>
              <a:t> </a:t>
            </a:r>
            <a:r>
              <a:rPr lang="ca-ES" sz="2000" dirty="0" err="1">
                <a:solidFill>
                  <a:schemeClr val="bg1"/>
                </a:solidFill>
              </a:rPr>
              <a:t>microcredentials</a:t>
            </a:r>
            <a:endParaRPr lang="ca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933D2-AA6A-7288-8237-A3196082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4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F1FBD-0121-D273-A25C-38954C2AD86C}"/>
              </a:ext>
            </a:extLst>
          </p:cNvPr>
          <p:cNvSpPr txBox="1"/>
          <p:nvPr/>
        </p:nvSpPr>
        <p:spPr>
          <a:xfrm>
            <a:off x="646109" y="965541"/>
            <a:ext cx="10156874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SLPs assessed by AQU Catalunya can be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characterised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as follows:</a:t>
            </a: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Levels 2 and 3 under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Catalan Higher Education Qualifications Framework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, and levels 4 and 5 of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Catalogue of Professional Qualifications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linked to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Catalan Public Employment Service's Catalogue of Training in Specialised Fields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Credit load: between 4 and 30 ECTS credits.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ECTS credits earned are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recognisable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in official qualifications.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They are taught by Catalan universities.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They are in line with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labour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market needs.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They are targeted at non-traditional students.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2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C2CAB-095F-7DC0-A8E3-9835CD80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5</a:t>
            </a:fld>
            <a:endParaRPr lang="ca-E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CD44C5-AEEB-8AAB-BF7E-144CEE9B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59" y="110548"/>
            <a:ext cx="8079962" cy="59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6D1DF-09D9-ADFB-6609-4AA73E616344}"/>
              </a:ext>
            </a:extLst>
          </p:cNvPr>
          <p:cNvSpPr txBox="1"/>
          <p:nvPr/>
        </p:nvSpPr>
        <p:spPr>
          <a:xfrm>
            <a:off x="198521" y="568088"/>
            <a:ext cx="3062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Catalan Higher Education Qualifications Framework (CHE-QF)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069F1-0654-6D7E-BF34-DD1E089839B1}"/>
              </a:ext>
            </a:extLst>
          </p:cNvPr>
          <p:cNvSpPr txBox="1"/>
          <p:nvPr/>
        </p:nvSpPr>
        <p:spPr>
          <a:xfrm>
            <a:off x="212179" y="2244894"/>
            <a:ext cx="348460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         Qualification frameworks enable</a:t>
            </a:r>
            <a:r>
              <a:rPr lang="en-US" sz="1600" b="1" i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 comparability </a:t>
            </a:r>
            <a:r>
              <a:rPr lang="en-US" sz="1600" b="0" i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and </a:t>
            </a:r>
            <a:r>
              <a:rPr lang="en-US" sz="1600" b="1" i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transparency within the EHEA</a:t>
            </a:r>
            <a:r>
              <a:rPr lang="en-US" sz="1600" b="0" i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, and identification of the ways in which students can move from one level to another within a higher education system and between different education systems. In addition, </a:t>
            </a:r>
            <a:r>
              <a:rPr lang="en-US" sz="1600" b="1" i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they describe what students need to know, understand, and be able to do from a given qualification</a:t>
            </a:r>
          </a:p>
          <a:p>
            <a:pPr algn="l" latinLnBrk="1"/>
            <a:r>
              <a:rPr lang="en-US" sz="1600" b="1" i="1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Level.</a:t>
            </a:r>
            <a:endParaRPr lang="en-US" sz="1600" b="0" i="1" u="none" strike="noStrike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Montserrat" pitchFamily="2" charset="77"/>
            </a:endParaRPr>
          </a:p>
        </p:txBody>
      </p:sp>
      <p:pic>
        <p:nvPicPr>
          <p:cNvPr id="10" name="Graphic 9" descr="Open quotation mark">
            <a:extLst>
              <a:ext uri="{FF2B5EF4-FFF2-40B4-BE49-F238E27FC236}">
                <a16:creationId xmlns:a16="http://schemas.microsoft.com/office/drawing/2014/main" id="{41E46C75-3A3F-AAB9-BB07-ED6E0D4BF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768417"/>
            <a:ext cx="720000" cy="720000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0B034C49-DE84-C5D7-3F30-17041B441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7038" y="536137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071BD-5BDB-B71D-F6FD-1922F628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6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663A1-FDB9-E3D2-924F-39DA7C75FCC3}"/>
              </a:ext>
            </a:extLst>
          </p:cNvPr>
          <p:cNvSpPr txBox="1"/>
          <p:nvPr/>
        </p:nvSpPr>
        <p:spPr>
          <a:xfrm>
            <a:off x="591847" y="337481"/>
            <a:ext cx="9179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Design of short learning or micro-credential </a:t>
            </a:r>
            <a:r>
              <a:rPr lang="en-US" b="1" i="0" u="none" strike="noStrike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programmes</a:t>
            </a:r>
            <a:endParaRPr lang="ca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DFD4-EC53-5A0D-111E-0389B58D9B67}"/>
              </a:ext>
            </a:extLst>
          </p:cNvPr>
          <p:cNvSpPr txBox="1"/>
          <p:nvPr/>
        </p:nvSpPr>
        <p:spPr>
          <a:xfrm>
            <a:off x="591847" y="898218"/>
            <a:ext cx="1061608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 ante accreditation of Short Learning Programmes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linked to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Catalan Public Employment Service's Catalogue of Training in Specialised Fields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 guides the proposals drawn up in connection with the same catalogue.</a:t>
            </a: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When designing these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, the following must be taken into account:</a:t>
            </a: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description of the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</a:t>
            </a:r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justification for its creation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internal quality assurance system (IQAS)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objective and learning outcomes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Student access and admission, and student support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Planning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Teaching and support staff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Material resources and services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350974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8048D-D8EE-73DF-8937-6A726853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7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4E409-AEF4-99DE-A5FC-CBB663C5E548}"/>
              </a:ext>
            </a:extLst>
          </p:cNvPr>
          <p:cNvSpPr txBox="1"/>
          <p:nvPr/>
        </p:nvSpPr>
        <p:spPr>
          <a:xfrm>
            <a:off x="899328" y="895531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Assessment process</a:t>
            </a:r>
            <a:endParaRPr lang="ca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39D0F-2E0D-7D45-C8FB-25DF202520AC}"/>
              </a:ext>
            </a:extLst>
          </p:cNvPr>
          <p:cNvSpPr txBox="1"/>
          <p:nvPr/>
        </p:nvSpPr>
        <p:spPr>
          <a:xfrm>
            <a:off x="899328" y="1720840"/>
            <a:ext cx="106864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assessment process consists of a prior evaluation by an ad hoc committee, which submits a proposal for an assessment report to the specific assessment committee of the corresponding area of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Institutional and Programme Assessment Committee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This Specific Committee is the one that issues an initial report (preliminary report), regarding which the university may submit allegations. After having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analysed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the allegations made, the Specific Committee issues the final report in terms of a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favourable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or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unfavourable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ex ante assessment.</a:t>
            </a:r>
          </a:p>
          <a:p>
            <a:pPr algn="l"/>
            <a:endParaRPr lang="en-US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university may lodge an appeal against this decision before the AQU Catalunya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Appeals Committee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 within a maximum period of one month from its notification.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5260C-E827-211F-8647-10C9C9E2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8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F4DA3-8C3A-9ED0-2312-5B13D9731A80}"/>
              </a:ext>
            </a:extLst>
          </p:cNvPr>
          <p:cNvSpPr txBox="1"/>
          <p:nvPr/>
        </p:nvSpPr>
        <p:spPr>
          <a:xfrm>
            <a:off x="929473" y="604129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Methodology</a:t>
            </a:r>
            <a:endParaRPr lang="ca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7F891-AA8B-7B31-554B-D137BA9E2BC2}"/>
              </a:ext>
            </a:extLst>
          </p:cNvPr>
          <p:cNvSpPr txBox="1"/>
          <p:nvPr/>
        </p:nvSpPr>
        <p:spPr>
          <a:xfrm>
            <a:off x="617973" y="1233660"/>
            <a:ext cx="9229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assessment methodology is based on the following guide: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5BE80976-68B9-17AE-7163-D0156F62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5" y="19697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7CC8158F-EEC3-668C-BBE0-5E1E8CCF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5" y="3573271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3306C5-A1C7-1223-565B-3857B46B8EB6}"/>
              </a:ext>
            </a:extLst>
          </p:cNvPr>
          <p:cNvSpPr txBox="1"/>
          <p:nvPr/>
        </p:nvSpPr>
        <p:spPr>
          <a:xfrm>
            <a:off x="1743388" y="1941800"/>
            <a:ext cx="8103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</a:t>
            </a: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4"/>
              </a:rPr>
              <a:t>Ex ante accreditation of Short Learning Programmes,</a:t>
            </a:r>
            <a:endParaRPr lang="ca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CD554-35FC-8340-4D97-0724BAC963F6}"/>
              </a:ext>
            </a:extLst>
          </p:cNvPr>
          <p:cNvSpPr txBox="1"/>
          <p:nvPr/>
        </p:nvSpPr>
        <p:spPr>
          <a:xfrm>
            <a:off x="617973" y="2742920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which follows: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FEB81-EE52-07AF-C2AC-ABFC76503C41}"/>
              </a:ext>
            </a:extLst>
          </p:cNvPr>
          <p:cNvSpPr txBox="1"/>
          <p:nvPr/>
        </p:nvSpPr>
        <p:spPr>
          <a:xfrm>
            <a:off x="1743388" y="3544040"/>
            <a:ext cx="9460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5"/>
              </a:rPr>
              <a:t>Standards and Guidelines for Quality Assurance in the European Higher Education Area</a:t>
            </a:r>
            <a:endParaRPr lang="ca-E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D2531-954F-7CF4-D6A2-C077BB464EEB}"/>
              </a:ext>
            </a:extLst>
          </p:cNvPr>
          <p:cNvSpPr txBox="1"/>
          <p:nvPr/>
        </p:nvSpPr>
        <p:spPr>
          <a:xfrm>
            <a:off x="758651" y="5052531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References</a:t>
            </a:r>
            <a:endParaRPr lang="ca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4CDD66-064D-5F18-C8FD-E49CB98B62B6}"/>
              </a:ext>
            </a:extLst>
          </p:cNvPr>
          <p:cNvSpPr txBox="1"/>
          <p:nvPr/>
        </p:nvSpPr>
        <p:spPr>
          <a:xfrm>
            <a:off x="688313" y="5421863"/>
            <a:ext cx="10093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276C3"/>
                </a:solidFill>
                <a:effectLst/>
                <a:latin typeface="Montserrat" pitchFamily="2" charset="77"/>
                <a:hlinkClick r:id="rId6"/>
              </a:rPr>
              <a:t>European Approach to micro-credentials,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10012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0BC25-93E2-F5B7-B04C-A1A421E3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9</a:t>
            </a:fld>
            <a:endParaRPr lang="ca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DA983-357A-55CE-F054-A2692576716B}"/>
              </a:ext>
            </a:extLst>
          </p:cNvPr>
          <p:cNvSpPr txBox="1"/>
          <p:nvPr/>
        </p:nvSpPr>
        <p:spPr>
          <a:xfrm>
            <a:off x="700035" y="431804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rPr>
              <a:t>Results</a:t>
            </a:r>
            <a:endParaRPr lang="ca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8F05F-A5E6-B67A-A48A-CF07E290395B}"/>
              </a:ext>
            </a:extLst>
          </p:cNvPr>
          <p:cNvSpPr txBox="1"/>
          <p:nvPr/>
        </p:nvSpPr>
        <p:spPr>
          <a:xfrm>
            <a:off x="700034" y="1131396"/>
            <a:ext cx="1079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Degree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programmes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that receive a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favourable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assessment are awarded a quality label which is valid for six years:</a:t>
            </a: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470E123-CC9B-46C8-7E28-9649F38D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75" y="2098876"/>
            <a:ext cx="2425700" cy="190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8E6A27-A9EB-9A82-FEFF-851AA626EAB1}"/>
              </a:ext>
            </a:extLst>
          </p:cNvPr>
          <p:cNvSpPr txBox="1"/>
          <p:nvPr/>
        </p:nvSpPr>
        <p:spPr>
          <a:xfrm>
            <a:off x="700035" y="4325025"/>
            <a:ext cx="107919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final report from the assessment process is sent to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Catalan Public Employment Service (SOC)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 so that they might begin registration of the training in a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specialised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field in the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Catalan Public Employment Service's Catalogue of Training in Specialised Fields (SEPE)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assessment reports issued are made public on the AQU Catalunya website.</a:t>
            </a:r>
            <a:b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They are also made public on the EQAR Database of External Quality Assurance Results.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440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CE2C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guide ppt template" id="{3D5AC30C-D217-014B-AB55-8517F31E8D5B}" vid="{DB5C574E-C9E8-9943-A482-FA49FE9A9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1040</Words>
  <Application>Microsoft Macintosh PowerPoint</Application>
  <PresentationFormat>Widescreen</PresentationFormat>
  <Paragraphs>109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</vt:lpstr>
      <vt:lpstr>Wingdings 3</vt:lpstr>
      <vt:lpstr>Facet</vt:lpstr>
      <vt:lpstr>Project acronym: MICROGUIDE Project full title: DEVELOPING GUIDELINES FOR THE IMPLEMENTATION OF MICRO-CREDENTIALS IN HIGHER EDUCATION  Project No. 2021-1-ProjectRS01-KA220-HED-000027585 Funding Scheme: Erasmus+</vt:lpstr>
      <vt:lpstr>Higher Education Quality Agencies in Spain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acronym: MICROGUIDE Project full title: DEVELOPING GUIDELINES FOR THE IMPLEMENTATION OF MICRO-CREDENTIALS IN HIGHER EDUCATION  Project No. 2021-1-ProjectRS01-KA220-HED-000027585 Funding Scheme: Erasmus+</dc:title>
  <dc:creator>Ferran Badia</dc:creator>
  <cp:lastModifiedBy>Ferran Badia</cp:lastModifiedBy>
  <cp:revision>7</cp:revision>
  <dcterms:created xsi:type="dcterms:W3CDTF">2022-11-07T19:17:09Z</dcterms:created>
  <dcterms:modified xsi:type="dcterms:W3CDTF">2022-11-10T10:18:12Z</dcterms:modified>
</cp:coreProperties>
</file>