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382" r:id="rId3"/>
    <p:sldId id="379" r:id="rId4"/>
    <p:sldId id="258" r:id="rId5"/>
    <p:sldId id="348" r:id="rId6"/>
    <p:sldId id="349" r:id="rId7"/>
    <p:sldId id="265" r:id="rId8"/>
    <p:sldId id="259" r:id="rId9"/>
    <p:sldId id="260" r:id="rId10"/>
    <p:sldId id="261" r:id="rId11"/>
    <p:sldId id="262" r:id="rId12"/>
    <p:sldId id="263" r:id="rId13"/>
    <p:sldId id="383" r:id="rId14"/>
    <p:sldId id="384" r:id="rId15"/>
    <p:sldId id="385" r:id="rId16"/>
    <p:sldId id="376" r:id="rId17"/>
    <p:sldId id="377" r:id="rId18"/>
    <p:sldId id="378" r:id="rId19"/>
    <p:sldId id="370" r:id="rId20"/>
    <p:sldId id="389" r:id="rId21"/>
    <p:sldId id="371" r:id="rId22"/>
    <p:sldId id="399" r:id="rId23"/>
    <p:sldId id="372" r:id="rId24"/>
    <p:sldId id="373" r:id="rId25"/>
    <p:sldId id="381" r:id="rId26"/>
    <p:sldId id="386" r:id="rId27"/>
    <p:sldId id="401" r:id="rId28"/>
    <p:sldId id="350" r:id="rId29"/>
    <p:sldId id="400" r:id="rId30"/>
    <p:sldId id="398" r:id="rId31"/>
    <p:sldId id="34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29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99B"/>
    <a:srgbClr val="FD98F7"/>
    <a:srgbClr val="41719C"/>
    <a:srgbClr val="DEEBF7"/>
    <a:srgbClr val="FEA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7" autoAdjust="0"/>
    <p:restoredTop sz="94026" autoAdjust="0"/>
  </p:normalViewPr>
  <p:slideViewPr>
    <p:cSldViewPr snapToGrid="0">
      <p:cViewPr varScale="1">
        <p:scale>
          <a:sx n="83" d="100"/>
          <a:sy n="83" d="100"/>
        </p:scale>
        <p:origin x="1478" y="96"/>
      </p:cViewPr>
      <p:guideLst>
        <p:guide orient="horz" pos="2176"/>
        <p:guide pos="29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lica\Desktop\Gender%20composition%20HUMAN%20RESOURC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lica\Desktop\Gender%20composition%20HUMAN%20RESOURC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ka\Desktop\TARGET%20gender%20data\Gender%20composition%20HUMAN%20RESOURCES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baseline="0" dirty="0">
                <a:effectLst/>
              </a:rPr>
              <a:t>Gender Composition of UB's Teaching and Research Staff (All Faculties, All Staff)</a:t>
            </a:r>
            <a:endParaRPr lang="en-US" sz="2800" dirty="0">
              <a:effectLst/>
            </a:endParaRPr>
          </a:p>
        </c:rich>
      </c:tx>
      <c:layout>
        <c:manualLayout>
          <c:xMode val="edge"/>
          <c:yMode val="edge"/>
          <c:x val="0.12088773389171129"/>
          <c:y val="2.504714043951366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4857022141940286"/>
          <c:y val="0.24136238948887398"/>
          <c:w val="0.93888888888888888"/>
          <c:h val="0.59233741615631375"/>
        </c:manualLayout>
      </c:layout>
      <c:pieChart>
        <c:varyColors val="1"/>
        <c:ser>
          <c:idx val="0"/>
          <c:order val="0"/>
          <c:tx>
            <c:strRef>
              <c:f>'Teaching and Research (Total)'!$S$16</c:f>
              <c:strCache>
                <c:ptCount val="1"/>
                <c:pt idx="0">
                  <c:v>University of Belgrade's teaching and Research Staff 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21-4CBF-8194-76AD01DF756E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21-4CBF-8194-76AD01DF756E}"/>
              </c:ext>
            </c:extLst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921-4CBF-8194-76AD01DF756E}"/>
                </c:ext>
              </c:extLst>
            </c:dLbl>
            <c:dLbl>
              <c:idx val="1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921-4CBF-8194-76AD01DF756E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'Teaching and Research (Total)'!$T$15:$U$15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'Teaching and Research (Total)'!$T$16:$U$16</c:f>
              <c:numCache>
                <c:formatCode>General</c:formatCode>
                <c:ptCount val="2"/>
                <c:pt idx="0">
                  <c:v>2354</c:v>
                </c:pt>
                <c:pt idx="1">
                  <c:v>2564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21-4CBF-8194-76AD01DF756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Gender Composition of University</a:t>
            </a:r>
            <a:r>
              <a:rPr lang="en-US" sz="2400" baseline="0"/>
              <a:t> of Belgrade's </a:t>
            </a:r>
            <a:r>
              <a:rPr lang="en-US" sz="2400"/>
              <a:t>Teaching and Research Staff (All</a:t>
            </a:r>
            <a:r>
              <a:rPr lang="en-US" sz="2400" baseline="0"/>
              <a:t> Faculties, All Staff)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'Teaching and Research (Total)'!$U$2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'Teaching and Research (Total)'!$S$3:$T$6</c:f>
              <c:strCache>
                <c:ptCount val="4"/>
                <c:pt idx="0">
                  <c:v>Social Sciences and Humanities</c:v>
                </c:pt>
                <c:pt idx="1">
                  <c:v>Medical Sciences</c:v>
                </c:pt>
                <c:pt idx="2">
                  <c:v>Sciences and Mathematics</c:v>
                </c:pt>
                <c:pt idx="3">
                  <c:v>Technology and Engineering Sciences</c:v>
                </c:pt>
              </c:strCache>
            </c:strRef>
          </c:cat>
          <c:val>
            <c:numRef>
              <c:f>'Teaching and Research (Total)'!$U$3:$U$6</c:f>
              <c:numCache>
                <c:formatCode>General</c:formatCode>
                <c:ptCount val="4"/>
                <c:pt idx="0">
                  <c:v>653</c:v>
                </c:pt>
                <c:pt idx="1">
                  <c:v>787</c:v>
                </c:pt>
                <c:pt idx="2">
                  <c:v>261</c:v>
                </c:pt>
                <c:pt idx="3">
                  <c:v>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9-412A-B577-09BC3B9DE7E6}"/>
            </c:ext>
          </c:extLst>
        </c:ser>
        <c:ser>
          <c:idx val="1"/>
          <c:order val="1"/>
          <c:tx>
            <c:strRef>
              <c:f>'Teaching and Research (Total)'!$V$2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'Teaching and Research (Total)'!$S$3:$T$6</c:f>
              <c:strCache>
                <c:ptCount val="4"/>
                <c:pt idx="0">
                  <c:v>Social Sciences and Humanities</c:v>
                </c:pt>
                <c:pt idx="1">
                  <c:v>Medical Sciences</c:v>
                </c:pt>
                <c:pt idx="2">
                  <c:v>Sciences and Mathematics</c:v>
                </c:pt>
                <c:pt idx="3">
                  <c:v>Technology and Engineering Sciences</c:v>
                </c:pt>
              </c:strCache>
            </c:strRef>
          </c:cat>
          <c:val>
            <c:numRef>
              <c:f>'Teaching and Research (Total)'!$V$3:$V$6</c:f>
              <c:numCache>
                <c:formatCode>General</c:formatCode>
                <c:ptCount val="4"/>
                <c:pt idx="0">
                  <c:v>607</c:v>
                </c:pt>
                <c:pt idx="1">
                  <c:v>637</c:v>
                </c:pt>
                <c:pt idx="2">
                  <c:v>304</c:v>
                </c:pt>
                <c:pt idx="3">
                  <c:v>1016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69-412A-B577-09BC3B9DE7E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5598848"/>
        <c:axId val="95604736"/>
      </c:barChart>
      <c:catAx>
        <c:axId val="9559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04736"/>
        <c:crosses val="autoZero"/>
        <c:auto val="1"/>
        <c:lblAlgn val="ctr"/>
        <c:lblOffset val="100"/>
        <c:noMultiLvlLbl val="0"/>
      </c:catAx>
      <c:valAx>
        <c:axId val="9560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9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baseline="0" dirty="0">
                <a:effectLst/>
              </a:rPr>
              <a:t>Gender Composition of Teaching and Research Staff according to Academic Ranks (All Faculties, total)</a:t>
            </a:r>
            <a:endParaRPr lang="en-US" sz="2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072508481350472"/>
          <c:y val="0.15550246759730849"/>
          <c:w val="0.76331751518130142"/>
          <c:h val="0.78696844928876708"/>
        </c:manualLayout>
      </c:layout>
      <c:barChart>
        <c:barDir val="bar"/>
        <c:grouping val="percentStacked"/>
        <c:varyColors val="0"/>
        <c:ser>
          <c:idx val="1"/>
          <c:order val="1"/>
          <c:tx>
            <c:strRef>
              <c:f>'Teaching and Research (Total)'!$AB$78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'Teaching and Research (Total)'!$Z$79:$Z$86</c:f>
              <c:strCache>
                <c:ptCount val="8"/>
                <c:pt idx="0">
                  <c:v>Full professor</c:v>
                </c:pt>
                <c:pt idx="1">
                  <c:v>Associate Professor</c:v>
                </c:pt>
                <c:pt idx="2">
                  <c:v>Assistant Professor</c:v>
                </c:pt>
                <c:pt idx="3">
                  <c:v>Teaching Assistant</c:v>
                </c:pt>
                <c:pt idx="4">
                  <c:v>Teaching Associate</c:v>
                </c:pt>
                <c:pt idx="5">
                  <c:v>Senior Language Instructor</c:v>
                </c:pt>
                <c:pt idx="6">
                  <c:v>Language Instructor</c:v>
                </c:pt>
                <c:pt idx="7">
                  <c:v>Associate (Other)</c:v>
                </c:pt>
              </c:strCache>
            </c:strRef>
          </c:cat>
          <c:val>
            <c:numRef>
              <c:f>'Teaching and Research (Total)'!$AB$79:$AB$86</c:f>
              <c:numCache>
                <c:formatCode>General</c:formatCode>
                <c:ptCount val="8"/>
                <c:pt idx="0">
                  <c:v>40</c:v>
                </c:pt>
                <c:pt idx="1">
                  <c:v>47</c:v>
                </c:pt>
                <c:pt idx="2">
                  <c:v>50</c:v>
                </c:pt>
                <c:pt idx="3">
                  <c:v>51</c:v>
                </c:pt>
                <c:pt idx="4">
                  <c:v>54</c:v>
                </c:pt>
                <c:pt idx="5">
                  <c:v>80</c:v>
                </c:pt>
                <c:pt idx="6">
                  <c:v>80</c:v>
                </c:pt>
                <c:pt idx="7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22-4DF8-A8B5-6D7F0C198339}"/>
            </c:ext>
          </c:extLst>
        </c:ser>
        <c:ser>
          <c:idx val="2"/>
          <c:order val="2"/>
          <c:tx>
            <c:strRef>
              <c:f>'Teaching and Research (Total)'!$AC$78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'Teaching and Research (Total)'!$Z$79:$Z$86</c:f>
              <c:strCache>
                <c:ptCount val="8"/>
                <c:pt idx="0">
                  <c:v>Full professor</c:v>
                </c:pt>
                <c:pt idx="1">
                  <c:v>Associate Professor</c:v>
                </c:pt>
                <c:pt idx="2">
                  <c:v>Assistant Professor</c:v>
                </c:pt>
                <c:pt idx="3">
                  <c:v>Teaching Assistant</c:v>
                </c:pt>
                <c:pt idx="4">
                  <c:v>Teaching Associate</c:v>
                </c:pt>
                <c:pt idx="5">
                  <c:v>Senior Language Instructor</c:v>
                </c:pt>
                <c:pt idx="6">
                  <c:v>Language Instructor</c:v>
                </c:pt>
                <c:pt idx="7">
                  <c:v>Associate (Other)</c:v>
                </c:pt>
              </c:strCache>
            </c:strRef>
          </c:cat>
          <c:val>
            <c:numRef>
              <c:f>'Teaching and Research (Total)'!$AC$79:$AC$86</c:f>
              <c:numCache>
                <c:formatCode>General</c:formatCode>
                <c:ptCount val="8"/>
                <c:pt idx="0">
                  <c:v>60</c:v>
                </c:pt>
                <c:pt idx="1">
                  <c:v>53</c:v>
                </c:pt>
                <c:pt idx="2">
                  <c:v>50</c:v>
                </c:pt>
                <c:pt idx="3">
                  <c:v>49</c:v>
                </c:pt>
                <c:pt idx="4">
                  <c:v>46</c:v>
                </c:pt>
                <c:pt idx="5">
                  <c:v>20</c:v>
                </c:pt>
                <c:pt idx="6">
                  <c:v>20</c:v>
                </c:pt>
                <c:pt idx="7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22-4DF8-A8B5-6D7F0C198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640192"/>
        <c:axId val="956542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'Teaching and Research (Total)'!$AA$78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'Teaching and Research (Total)'!$Z$79:$Z$86</c15:sqref>
                        </c15:formulaRef>
                      </c:ext>
                    </c:extLst>
                    <c:strCache>
                      <c:ptCount val="8"/>
                      <c:pt idx="0">
                        <c:v>Full professor</c:v>
                      </c:pt>
                      <c:pt idx="1">
                        <c:v>Associate Professor</c:v>
                      </c:pt>
                      <c:pt idx="2">
                        <c:v>Assistant Professor</c:v>
                      </c:pt>
                      <c:pt idx="3">
                        <c:v>Teaching Assistant</c:v>
                      </c:pt>
                      <c:pt idx="4">
                        <c:v>Teaching Associate</c:v>
                      </c:pt>
                      <c:pt idx="5">
                        <c:v>Senior Language Instructor</c:v>
                      </c:pt>
                      <c:pt idx="6">
                        <c:v>Language Instructor</c:v>
                      </c:pt>
                      <c:pt idx="7">
                        <c:v>Associate (Other)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'Teaching and Research (Total)'!$AA$79:$AA$86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8222-4DF8-A8B5-6D7F0C198339}"/>
                  </c:ext>
                </c:extLst>
              </c15:ser>
            </c15:filteredBarSeries>
          </c:ext>
        </c:extLst>
      </c:barChart>
      <c:catAx>
        <c:axId val="95640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54272"/>
        <c:crosses val="autoZero"/>
        <c:auto val="1"/>
        <c:lblAlgn val="ctr"/>
        <c:lblOffset val="100"/>
        <c:noMultiLvlLbl val="0"/>
      </c:catAx>
      <c:valAx>
        <c:axId val="95654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4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311848470352846"/>
          <c:y val="0.11010506682832338"/>
          <c:w val="0.33228534777876734"/>
          <c:h val="5.98090310481524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5673A-27CB-417A-978D-86E51C5424C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B6EDB-C04F-4503-A106-D90D4B128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8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1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8D0005-2F20-F543-9D74-34F1435EB6A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1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023-03E1-4FEC-9F86-4E0FD80568D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5B92-44F2-414A-965A-B31575C227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023-03E1-4FEC-9F86-4E0FD80568D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5B92-44F2-414A-965A-B31575C227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023-03E1-4FEC-9F86-4E0FD80568D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5B92-44F2-414A-965A-B31575C227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023-03E1-4FEC-9F86-4E0FD80568D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5B92-44F2-414A-965A-B31575C227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023-03E1-4FEC-9F86-4E0FD80568D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5B92-44F2-414A-965A-B31575C227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023-03E1-4FEC-9F86-4E0FD80568D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5B92-44F2-414A-965A-B31575C227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023-03E1-4FEC-9F86-4E0FD80568D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5B92-44F2-414A-965A-B31575C227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023-03E1-4FEC-9F86-4E0FD80568D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5B92-44F2-414A-965A-B31575C227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023-03E1-4FEC-9F86-4E0FD80568D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5B92-44F2-414A-965A-B31575C227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023-03E1-4FEC-9F86-4E0FD80568D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5B92-44F2-414A-965A-B31575C227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023-03E1-4FEC-9F86-4E0FD80568D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5B92-44F2-414A-965A-B31575C227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0023-03E1-4FEC-9F86-4E0FD80568D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5B92-44F2-414A-965A-B31575C227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ine@bio.bg.ac.rs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snicn@bio.bg.ac.r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"/>
          <a:stretch>
            <a:fillRect/>
          </a:stretch>
        </p:blipFill>
        <p:spPr>
          <a:xfrm>
            <a:off x="-98611" y="-8965"/>
            <a:ext cx="9242612" cy="6866966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-17247" y="17264"/>
            <a:ext cx="9116291" cy="24763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Belgrade</a:t>
            </a:r>
          </a:p>
          <a:p>
            <a:pPr>
              <a:lnSpc>
                <a:spcPct val="100000"/>
              </a:lnSpc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en-US" alt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Nenad</a:t>
            </a: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sr-Latn-R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rnić</a:t>
            </a:r>
          </a:p>
          <a:p>
            <a:pPr>
              <a:lnSpc>
                <a:spcPct val="100000"/>
              </a:lnSpc>
            </a:pPr>
            <a:r>
              <a:rPr lang="sr-Latn-R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Microguide, Belgrade 11-12 July</a:t>
            </a:r>
          </a:p>
          <a:p>
            <a:pPr>
              <a:lnSpc>
                <a:spcPct val="100000"/>
              </a:lnSpc>
            </a:pPr>
            <a:endParaRPr lang="en-US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140451" y="6282525"/>
            <a:ext cx="300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Ivanka</a:t>
            </a:r>
            <a:r>
              <a:rPr lang="en-US" sz="2400" dirty="0"/>
              <a:t> </a:t>
            </a:r>
            <a:r>
              <a:rPr lang="en-US" sz="2400" dirty="0" err="1"/>
              <a:t>Popovi</a:t>
            </a:r>
            <a:r>
              <a:rPr lang="sr-Latn-RS" sz="2400" dirty="0"/>
              <a:t>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60231"/>
          </a:xfrm>
        </p:spPr>
      </p:pic>
      <p:sp>
        <p:nvSpPr>
          <p:cNvPr id="5" name="Rectangle 4"/>
          <p:cNvSpPr/>
          <p:nvPr/>
        </p:nvSpPr>
        <p:spPr>
          <a:xfrm>
            <a:off x="8527241" y="0"/>
            <a:ext cx="616759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60231"/>
          </a:xfrm>
        </p:spPr>
      </p:pic>
      <p:sp>
        <p:nvSpPr>
          <p:cNvPr id="5" name="Rectangle 4"/>
          <p:cNvSpPr/>
          <p:nvPr/>
        </p:nvSpPr>
        <p:spPr>
          <a:xfrm>
            <a:off x="8527241" y="0"/>
            <a:ext cx="616759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026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335" y="119064"/>
            <a:ext cx="7487949" cy="377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35" y="3380511"/>
            <a:ext cx="4328186" cy="3241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346" y="3893128"/>
            <a:ext cx="4486660" cy="282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13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219" y="777040"/>
            <a:ext cx="5128345" cy="30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59" y="0"/>
            <a:ext cx="7886700" cy="923347"/>
          </a:xfrm>
        </p:spPr>
        <p:txBody>
          <a:bodyPr>
            <a:normAutofit/>
          </a:bodyPr>
          <a:lstStyle/>
          <a:p>
            <a:r>
              <a:rPr lang="en-GB" sz="3600" dirty="0"/>
              <a:t>Faculty of Agriculture Experimental Farm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8554" y="3437453"/>
            <a:ext cx="5663046" cy="325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089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7057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3200" dirty="0"/>
              <a:t>Faculty of Forestry – Special Nature Reserve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746" y="2437534"/>
            <a:ext cx="3797011" cy="3797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32" y="1336530"/>
            <a:ext cx="4807288" cy="318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14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847016"/>
              </p:ext>
            </p:extLst>
          </p:nvPr>
        </p:nvGraphicFramePr>
        <p:xfrm>
          <a:off x="467544" y="476672"/>
          <a:ext cx="8363272" cy="557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4409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583735"/>
              </p:ext>
            </p:extLst>
          </p:nvPr>
        </p:nvGraphicFramePr>
        <p:xfrm>
          <a:off x="179512" y="404812"/>
          <a:ext cx="8507288" cy="5976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2747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705655"/>
              </p:ext>
            </p:extLst>
          </p:nvPr>
        </p:nvGraphicFramePr>
        <p:xfrm>
          <a:off x="611560" y="116632"/>
          <a:ext cx="7920879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433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72" y="223660"/>
            <a:ext cx="7886700" cy="1325563"/>
          </a:xfrm>
        </p:spPr>
        <p:txBody>
          <a:bodyPr/>
          <a:lstStyle/>
          <a:p>
            <a:pPr algn="r"/>
            <a:r>
              <a:rPr lang="en-GB" dirty="0"/>
              <a:t>Scientific Excellence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44" y="1310126"/>
            <a:ext cx="7800755" cy="5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5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0941" y="198872"/>
            <a:ext cx="7886700" cy="964910"/>
          </a:xfrm>
        </p:spPr>
        <p:txBody>
          <a:bodyPr/>
          <a:lstStyle/>
          <a:p>
            <a:pPr algn="ctr"/>
            <a:r>
              <a:rPr lang="en-GB" dirty="0"/>
              <a:t>Belgrade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89" y="1274618"/>
            <a:ext cx="8080181" cy="5389418"/>
          </a:xfrm>
        </p:spPr>
      </p:pic>
    </p:spTree>
    <p:extLst>
      <p:ext uri="{BB962C8B-B14F-4D97-AF65-F5344CB8AC3E}">
        <p14:creationId xmlns:p14="http://schemas.microsoft.com/office/powerpoint/2010/main" val="999401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937" y="147903"/>
            <a:ext cx="7759338" cy="657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39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199088"/>
            <a:ext cx="1891524" cy="129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" r="1191" b="3848"/>
          <a:stretch/>
        </p:blipFill>
        <p:spPr>
          <a:xfrm>
            <a:off x="2229394" y="65022"/>
            <a:ext cx="5982789" cy="676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19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5" y="79337"/>
            <a:ext cx="7532914" cy="67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67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199"/>
            <a:ext cx="9144000" cy="70850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University of Belgrade</a:t>
            </a:r>
            <a:endParaRPr lang="sr-Cyrl-C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International Collaboration</a:t>
            </a:r>
            <a:endParaRPr lang="x-non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grb univerziteta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70332"/>
            <a:ext cx="576064" cy="7327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2636912"/>
            <a:ext cx="5328592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Over 200 bilateral agreements of cooperation with universities from more than 60 countries. 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Networks and Associations: 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EUA, UNICA, UNIADRION, AUF, AARC Danube Rectors Conference (DRC) Black Sea University Network (BSUN)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CERN, CNR, INFN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191053"/>
              </p:ext>
            </p:extLst>
          </p:nvPr>
        </p:nvGraphicFramePr>
        <p:xfrm>
          <a:off x="5796136" y="1337281"/>
          <a:ext cx="3168352" cy="4333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Ongoing projects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Cyrl-U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Erasmus+ KA1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Cyrl-UZ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</a:t>
                      </a:r>
                    </a:p>
                    <a:p>
                      <a:r>
                        <a:rPr lang="uz-Cyrl-UZ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</a:t>
                      </a:r>
                      <a:r>
                        <a:rPr lang="en-GB" sz="1800" b="1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+mj-lt"/>
                          <a:ea typeface="Calibri"/>
                        </a:rPr>
                        <a:t>Erasmus+ KA2</a:t>
                      </a:r>
                      <a:endParaRPr lang="en-US" sz="18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j-lt"/>
                          <a:ea typeface="Calibri"/>
                        </a:rPr>
                        <a:t>23</a:t>
                      </a:r>
                      <a:endParaRPr lang="en-US" sz="18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Calibri"/>
                        </a:rPr>
                        <a:t>Strategic partnerships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j-lt"/>
                          <a:ea typeface="Calibri"/>
                        </a:rPr>
                        <a:t>6</a:t>
                      </a:r>
                      <a:endParaRPr lang="en-US" sz="18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j-lt"/>
                          <a:ea typeface="Calibri"/>
                        </a:rPr>
                        <a:t>Sports</a:t>
                      </a:r>
                      <a:endParaRPr lang="en-US" sz="18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j-lt"/>
                          <a:ea typeface="Calibri"/>
                        </a:rPr>
                        <a:t>1</a:t>
                      </a:r>
                      <a:endParaRPr lang="en-US" sz="18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j-lt"/>
                          <a:ea typeface="Calibri"/>
                        </a:rPr>
                        <a:t>Jean</a:t>
                      </a:r>
                      <a:r>
                        <a:rPr lang="en-GB" sz="1800" b="1" baseline="0" dirty="0">
                          <a:effectLst/>
                          <a:latin typeface="+mj-lt"/>
                          <a:ea typeface="Calibri"/>
                        </a:rPr>
                        <a:t> Monnet</a:t>
                      </a:r>
                      <a:endParaRPr lang="en-US" sz="18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j-lt"/>
                          <a:ea typeface="Calibri"/>
                        </a:rPr>
                        <a:t>8</a:t>
                      </a:r>
                      <a:endParaRPr lang="en-US" sz="18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+mj-lt"/>
                          <a:ea typeface="Calibri"/>
                        </a:rPr>
                        <a:t>AUF</a:t>
                      </a:r>
                      <a:endParaRPr lang="en-US" sz="18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+mj-lt"/>
                          <a:ea typeface="Calibri"/>
                        </a:rPr>
                        <a:t>HERD</a:t>
                      </a:r>
                      <a:endParaRPr lang="en-US" sz="18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+mj-lt"/>
                          <a:ea typeface="Calibri"/>
                        </a:rPr>
                        <a:t>King Baudo</a:t>
                      </a:r>
                      <a:r>
                        <a:rPr lang="en-US" sz="1800" b="1" dirty="0">
                          <a:effectLst/>
                          <a:latin typeface="+mj-lt"/>
                          <a:ea typeface="Calibri"/>
                        </a:rPr>
                        <a:t>u</a:t>
                      </a:r>
                      <a:r>
                        <a:rPr lang="uz-Cyrl-UZ" sz="1800" b="1" dirty="0">
                          <a:effectLst/>
                          <a:latin typeface="+mj-lt"/>
                          <a:ea typeface="Calibri"/>
                        </a:rPr>
                        <a:t>in</a:t>
                      </a:r>
                      <a:endParaRPr lang="en-US" sz="18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z-Cyrl-UZ" sz="1800" b="1" dirty="0">
                          <a:effectLst/>
                          <a:latin typeface="+mj-lt"/>
                          <a:ea typeface="Calibri"/>
                        </a:rPr>
                        <a:t>CEEPUS</a:t>
                      </a:r>
                      <a:endParaRPr lang="en-US" sz="1800" b="1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Calibri"/>
                        </a:rPr>
                        <a:t>32 networks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452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107066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LERU-CE7 Meeting</a:t>
            </a:r>
          </a:p>
          <a:p>
            <a:pPr algn="ctr"/>
            <a:r>
              <a:rPr lang="en-US" sz="2800" dirty="0"/>
              <a:t>Prague, Czech Republic, October 8, 2016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676400"/>
            <a:ext cx="396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University of Belgrade, Serbia</a:t>
            </a:r>
          </a:p>
          <a:p>
            <a:r>
              <a:rPr lang="en-US" sz="2400" dirty="0" err="1"/>
              <a:t>Eötvös</a:t>
            </a:r>
            <a:r>
              <a:rPr lang="en-US" sz="2400" dirty="0"/>
              <a:t> </a:t>
            </a:r>
            <a:r>
              <a:rPr lang="en-US" sz="2400" dirty="0" err="1"/>
              <a:t>Loránd</a:t>
            </a:r>
            <a:r>
              <a:rPr lang="en-US" sz="2400" dirty="0"/>
              <a:t> University, Budapest, Hungary</a:t>
            </a:r>
          </a:p>
          <a:p>
            <a:r>
              <a:rPr lang="en-US" sz="2400" dirty="0"/>
              <a:t>University of Ljubljana, Slovenia,</a:t>
            </a:r>
          </a:p>
          <a:p>
            <a:r>
              <a:rPr lang="en-US" sz="2400" dirty="0"/>
              <a:t>Charles University, Prague, Czech Republic</a:t>
            </a:r>
          </a:p>
          <a:p>
            <a:r>
              <a:rPr lang="en-US" sz="2400" dirty="0"/>
              <a:t>University of Tartu, Estonia</a:t>
            </a:r>
          </a:p>
          <a:p>
            <a:r>
              <a:rPr lang="en-US" sz="2400" dirty="0"/>
              <a:t>University of Warsaw, Poland</a:t>
            </a:r>
          </a:p>
          <a:p>
            <a:r>
              <a:rPr lang="en-US" sz="2400" dirty="0"/>
              <a:t>University of Zagreb, Croatia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2133600"/>
            <a:ext cx="5105400" cy="34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76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1120"/>
            <a:ext cx="9144000" cy="465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925782" y="4558145"/>
            <a:ext cx="2646218" cy="568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05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8" y="1181100"/>
            <a:ext cx="85820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628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ircle-u.eu/news/2022/circle-circle-u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507"/>
            <a:ext cx="5417388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nternational.univie.ac.at/fileadmin/user_upload/d_ie/5_International_Cooperation/International_Memberships/Circle_U/Circle_U._map_9_universities_mit_UPC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5955" y="2480753"/>
            <a:ext cx="4848045" cy="437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-paris.fr/wp-content/uploads/2020/03/Sans-titre-5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739" y="3387308"/>
            <a:ext cx="3741061" cy="21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56672" y="560717"/>
            <a:ext cx="1265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2019</a:t>
            </a:r>
            <a:endParaRPr lang="sr-Cyrl-RS" dirty="0"/>
          </a:p>
        </p:txBody>
      </p:sp>
      <p:sp>
        <p:nvSpPr>
          <p:cNvPr id="3" name="TextBox 2"/>
          <p:cNvSpPr txBox="1"/>
          <p:nvPr/>
        </p:nvSpPr>
        <p:spPr>
          <a:xfrm>
            <a:off x="4295955" y="567778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2022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53583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37912" y="1808018"/>
            <a:ext cx="7807325" cy="3355975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rgbClr val="0070C0"/>
                </a:solidFill>
              </a:rPr>
              <a:t>All 42 members of the University of Belgrade + the Rector's Office/Central Administration are separate legal entities with independent funding.</a:t>
            </a:r>
          </a:p>
        </p:txBody>
      </p:sp>
      <p:pic>
        <p:nvPicPr>
          <p:cNvPr id="5" name="Content Placeholder 4" descr="\\hector\05-zajednicki\Vizuelni identitet\UB Grb sa logotipom\Grb sa logotipom 2016 kolor ENG RGB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863" y="60325"/>
            <a:ext cx="2370137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UB Team, MICROGUIDE</a:t>
            </a:r>
            <a:r>
              <a:rPr lang="en-US" dirty="0"/>
              <a:t>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Prof. Dr. Siniša Đurašević, UB, Faculty of Biology</a:t>
            </a:r>
          </a:p>
          <a:p>
            <a:r>
              <a:rPr lang="sr-Latn-RS" dirty="0"/>
              <a:t>Prof. Dr. Nenad Zrnić, UB Faculty of Mech. Eng.</a:t>
            </a:r>
          </a:p>
          <a:p>
            <a:r>
              <a:rPr lang="sr-Latn-RS" dirty="0"/>
              <a:t>Prof. Dr. Petar Bulat, UB Faculty of Medicine</a:t>
            </a:r>
          </a:p>
          <a:p>
            <a:r>
              <a:rPr lang="sr-Latn-RS" dirty="0"/>
              <a:t>Assoc. Prof. Dr. Nebojša Jasnić, </a:t>
            </a:r>
            <a:r>
              <a:rPr lang="sr-Latn-RS" dirty="0">
                <a:solidFill>
                  <a:prstClr val="black"/>
                </a:solidFill>
              </a:rPr>
              <a:t>UB, Faculty of 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2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28" y="632510"/>
            <a:ext cx="8501495" cy="4284230"/>
          </a:xfrm>
        </p:spPr>
        <p:txBody>
          <a:bodyPr>
            <a:normAutofit/>
          </a:bodyPr>
          <a:lstStyle/>
          <a:p>
            <a:r>
              <a:rPr lang="en-GB" sz="3200" dirty="0"/>
              <a:t>Founded in 1808</a:t>
            </a:r>
          </a:p>
          <a:p>
            <a:r>
              <a:rPr lang="en-GB" sz="3200" dirty="0"/>
              <a:t>Comprehensive research-intensive university</a:t>
            </a:r>
          </a:p>
          <a:p>
            <a:r>
              <a:rPr lang="en-GB" sz="3200" dirty="0"/>
              <a:t>Committed to academic excellence</a:t>
            </a:r>
          </a:p>
          <a:p>
            <a:r>
              <a:rPr lang="en-GB" sz="3200" dirty="0"/>
              <a:t>Devoted to incorporating SDGs in all aspects of UB life</a:t>
            </a:r>
          </a:p>
          <a:p>
            <a:endParaRPr lang="en-US" dirty="0"/>
          </a:p>
        </p:txBody>
      </p:sp>
      <p:pic>
        <p:nvPicPr>
          <p:cNvPr id="4" name="Picture 4" descr="\\hector\05-zajednicki\Vizuelni identitet\UB Grb sa logotipom\Grb sa logotipom 2016 kolor ENG 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671" y="115093"/>
            <a:ext cx="3487852" cy="10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37" y="3394362"/>
            <a:ext cx="6608618" cy="3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31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THANK YOU...</a:t>
            </a:r>
            <a:b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48649" y="6289501"/>
            <a:ext cx="892621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90E5A0-3972-4B90-BA78-22FCDFD8CF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" y="2027238"/>
            <a:ext cx="1558925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984466" y="1100139"/>
            <a:ext cx="61157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 persons:</a:t>
            </a: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Coordinator</a:t>
            </a:r>
          </a:p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Prof. Dr. </a:t>
            </a: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Siniša Đurašević</a:t>
            </a:r>
          </a:p>
          <a:p>
            <a:pPr algn="ctr"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sine@bio.bg.ac.rs</a:t>
            </a:r>
            <a:endParaRPr lang="sr-Latn-R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Administration</a:t>
            </a:r>
          </a:p>
          <a:p>
            <a:pPr algn="ctr"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Assoc. Prof.Dr. Nebojša Jasnić</a:t>
            </a:r>
          </a:p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/>
              </a:rPr>
              <a:t>jasnicn@bio.bg.ac.rs</a:t>
            </a:r>
            <a:endParaRPr lang="sr-Latn-R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sr-Latn-R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42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vrata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42" y="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60195" y="4552950"/>
            <a:ext cx="6096000" cy="156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965" b="1" dirty="0">
                <a:solidFill>
                  <a:srgbClr val="C00000"/>
                </a:solidFill>
              </a:rPr>
              <a:t>University</a:t>
            </a:r>
            <a:r>
              <a:rPr lang="en-US" altLang="en-US" sz="3600" b="1" dirty="0">
                <a:solidFill>
                  <a:srgbClr val="C00000"/>
                </a:solidFill>
              </a:rPr>
              <a:t> of Belgrade </a:t>
            </a:r>
            <a:endParaRPr lang="sr-Cyrl-CS" altLang="en-US" sz="3600" b="1" dirty="0">
              <a:solidFill>
                <a:srgbClr val="C00000"/>
              </a:solidFill>
            </a:endParaRPr>
          </a:p>
          <a:p>
            <a:pPr algn="ctr"/>
            <a:r>
              <a:rPr lang="en-US" altLang="en-US" sz="2000" b="1" dirty="0" err="1"/>
              <a:t>Studentski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trg</a:t>
            </a:r>
            <a:r>
              <a:rPr lang="en-US" altLang="en-US" sz="2000" b="1" dirty="0"/>
              <a:t> </a:t>
            </a:r>
            <a:r>
              <a:rPr lang="sr-Cyrl-CS" altLang="en-US" sz="2000" b="1" dirty="0"/>
              <a:t>1, 11000 </a:t>
            </a:r>
            <a:r>
              <a:rPr lang="en-US" altLang="en-US" sz="2000" b="1" dirty="0"/>
              <a:t>Belgrade, Serbia</a:t>
            </a:r>
          </a:p>
          <a:p>
            <a:pPr algn="ctr"/>
            <a:endParaRPr lang="sr-Latn-CS" altLang="en-US" dirty="0"/>
          </a:p>
          <a:p>
            <a:pPr algn="ctr"/>
            <a:r>
              <a:rPr lang="sr-Latn-CS" altLang="en-US" b="1" dirty="0"/>
              <a:t>www.bg.ac.rs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1987"/>
          </a:xfrm>
        </p:spPr>
      </p:pic>
      <p:sp>
        <p:nvSpPr>
          <p:cNvPr id="5" name="Rectangle 4"/>
          <p:cNvSpPr/>
          <p:nvPr/>
        </p:nvSpPr>
        <p:spPr>
          <a:xfrm>
            <a:off x="4312920" y="1691005"/>
            <a:ext cx="4831080" cy="4584700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18987" y="1690801"/>
            <a:ext cx="4241498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Facts </a:t>
            </a:r>
            <a:r>
              <a:rPr lang="en-US" sz="40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&amp;</a:t>
            </a:r>
            <a:r>
              <a:rPr lang="en-US" sz="54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Figures</a:t>
            </a:r>
            <a:endParaRPr lang="en-US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31 Faculties</a:t>
            </a:r>
          </a:p>
          <a:p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 Research Institutes</a:t>
            </a:r>
          </a:p>
          <a:p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Central Administration</a:t>
            </a:r>
          </a:p>
          <a:p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University Library</a:t>
            </a:r>
          </a:p>
          <a:p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340 Study Programs</a:t>
            </a:r>
          </a:p>
          <a:p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100,000 Students</a:t>
            </a:r>
          </a:p>
          <a:p>
            <a:endParaRPr lang="en-US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4" descr="\\hector\05-zajednicki\Vizuelni identitet\UB Grb sa logotipom\Grb sa logotipom 2016 kolor ENG RG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5100" y="-280"/>
            <a:ext cx="2365386" cy="70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Map a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" y="133350"/>
            <a:ext cx="7714615" cy="6659880"/>
          </a:xfrm>
          <a:prstGeom prst="rect">
            <a:avLst/>
          </a:prstGeom>
        </p:spPr>
      </p:pic>
      <p:pic>
        <p:nvPicPr>
          <p:cNvPr id="10" name="Picture 4" descr="\\hector\05-zajednicki\Vizuelni identitet\UB Grb sa logotipom\Grb sa logotipom 2016 kolor ENG RG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665" y="133070"/>
            <a:ext cx="2365386" cy="70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versity Map centra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30" y="15875"/>
            <a:ext cx="7012305" cy="6894195"/>
          </a:xfrm>
          <a:prstGeom prst="rect">
            <a:avLst/>
          </a:prstGeom>
        </p:spPr>
      </p:pic>
      <p:pic>
        <p:nvPicPr>
          <p:cNvPr id="10" name="Picture 4" descr="\\hector\05-zajednicki\Vizuelni identitet\UB Grb sa logotipom\Grb sa logotipom 2016 kolor ENG RG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335" y="15595"/>
            <a:ext cx="2365386" cy="70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380"/>
            <a:ext cx="9144000" cy="6851310"/>
          </a:xfrm>
        </p:spPr>
      </p:pic>
      <p:sp>
        <p:nvSpPr>
          <p:cNvPr id="5" name="Rectangle 4"/>
          <p:cNvSpPr/>
          <p:nvPr/>
        </p:nvSpPr>
        <p:spPr>
          <a:xfrm>
            <a:off x="137795" y="454025"/>
            <a:ext cx="3624580" cy="4347210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421640" y="612140"/>
            <a:ext cx="305689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2"/>
                </a:solidFill>
              </a:rPr>
              <a:t>31 FACULTIES divided in</a:t>
            </a:r>
          </a:p>
          <a:p>
            <a:r>
              <a:rPr lang="en-US" sz="3200" b="1">
                <a:solidFill>
                  <a:schemeClr val="bg2"/>
                </a:solidFill>
              </a:rPr>
              <a:t> 4 divisions</a:t>
            </a:r>
          </a:p>
          <a:p>
            <a:r>
              <a:rPr lang="en-US" sz="3200" b="1">
                <a:solidFill>
                  <a:schemeClr val="bg2"/>
                </a:solidFill>
              </a:rPr>
              <a:t>+</a:t>
            </a:r>
          </a:p>
          <a:p>
            <a:r>
              <a:rPr lang="en-US" sz="3200" b="1">
                <a:solidFill>
                  <a:schemeClr val="bg2"/>
                </a:solidFill>
              </a:rPr>
              <a:t>INSTITUTES</a:t>
            </a:r>
          </a:p>
          <a:p>
            <a:r>
              <a:rPr lang="en-US" sz="3200" b="1">
                <a:solidFill>
                  <a:schemeClr val="bg2"/>
                </a:solidFill>
              </a:rPr>
              <a:t>as 5th division</a:t>
            </a:r>
          </a:p>
          <a:p>
            <a:r>
              <a:rPr lang="en-US" sz="3200" b="1">
                <a:solidFill>
                  <a:schemeClr val="bg2"/>
                </a:solidFill>
              </a:rPr>
              <a:t>+</a:t>
            </a:r>
          </a:p>
          <a:p>
            <a:r>
              <a:rPr lang="en-US" sz="3200" b="1">
                <a:solidFill>
                  <a:schemeClr val="bg2"/>
                </a:solidFill>
              </a:rPr>
              <a:t>library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109" cy="6858000"/>
          </a:xfrm>
        </p:spPr>
      </p:pic>
      <p:sp>
        <p:nvSpPr>
          <p:cNvPr id="5" name="Rectangle 4"/>
          <p:cNvSpPr/>
          <p:nvPr/>
        </p:nvSpPr>
        <p:spPr>
          <a:xfrm>
            <a:off x="8515350" y="0"/>
            <a:ext cx="616759" cy="6858000"/>
          </a:xfrm>
          <a:prstGeom prst="rect">
            <a:avLst/>
          </a:prstGeom>
          <a:solidFill>
            <a:srgbClr val="FEA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1310"/>
          </a:xfrm>
        </p:spPr>
      </p:pic>
      <p:sp>
        <p:nvSpPr>
          <p:cNvPr id="5" name="Rectangle 4"/>
          <p:cNvSpPr/>
          <p:nvPr/>
        </p:nvSpPr>
        <p:spPr>
          <a:xfrm>
            <a:off x="8527241" y="0"/>
            <a:ext cx="616759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412</Words>
  <Application>Microsoft Office PowerPoint</Application>
  <PresentationFormat>On-screen Show (4:3)</PresentationFormat>
  <Paragraphs>91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Segoe UI</vt:lpstr>
      <vt:lpstr>Office Theme</vt:lpstr>
      <vt:lpstr>PowerPoint Presentation</vt:lpstr>
      <vt:lpstr>Belgrade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Faculty of Agriculture Experimental Farm</vt:lpstr>
      <vt:lpstr>Faculty of Forestry – Special Nature Reserve</vt:lpstr>
      <vt:lpstr>PowerPoint Presentation</vt:lpstr>
      <vt:lpstr>PowerPoint Presentation</vt:lpstr>
      <vt:lpstr>PowerPoint Presentation</vt:lpstr>
      <vt:lpstr>Scientific Excellence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UB Team, MICROGUIDE project</vt:lpstr>
      <vt:lpstr>THANK YOU...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Pavle Ivetić</dc:creator>
  <cp:lastModifiedBy>Sinisa Djurasevic</cp:lastModifiedBy>
  <cp:revision>110</cp:revision>
  <dcterms:created xsi:type="dcterms:W3CDTF">2016-02-29T14:12:00Z</dcterms:created>
  <dcterms:modified xsi:type="dcterms:W3CDTF">2022-07-22T07:58:36Z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