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1"/>
  </p:notesMasterIdLst>
  <p:sldIdLst>
    <p:sldId id="256" r:id="rId2"/>
    <p:sldId id="334" r:id="rId3"/>
    <p:sldId id="322" r:id="rId4"/>
    <p:sldId id="323" r:id="rId5"/>
    <p:sldId id="324" r:id="rId6"/>
    <p:sldId id="325" r:id="rId7"/>
    <p:sldId id="326" r:id="rId8"/>
    <p:sldId id="327" r:id="rId9"/>
    <p:sldId id="339" r:id="rId10"/>
    <p:sldId id="329" r:id="rId11"/>
    <p:sldId id="330" r:id="rId12"/>
    <p:sldId id="331" r:id="rId13"/>
    <p:sldId id="332" r:id="rId14"/>
    <p:sldId id="333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21" r:id="rId25"/>
    <p:sldId id="303" r:id="rId26"/>
    <p:sldId id="304" r:id="rId27"/>
    <p:sldId id="320" r:id="rId28"/>
    <p:sldId id="305" r:id="rId29"/>
    <p:sldId id="34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1" autoAdjust="0"/>
    <p:restoredTop sz="79427"/>
  </p:normalViewPr>
  <p:slideViewPr>
    <p:cSldViewPr snapToGrid="0">
      <p:cViewPr varScale="1">
        <p:scale>
          <a:sx n="70" d="100"/>
          <a:sy n="70" d="100"/>
        </p:scale>
        <p:origin x="14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AC912-F541-3D41-9A2C-1034E5E3994F}" type="datetimeFigureOut">
              <a:rPr lang="ca-ES" smtClean="0"/>
              <a:t>22/7/2022</a:t>
            </a:fld>
            <a:endParaRPr lang="ca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A350-F9C6-E940-8355-33EB59E2822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2180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Sobre comunicació i logos UE</a:t>
            </a:r>
          </a:p>
          <a:p>
            <a:r>
              <a:rPr lang="ca-ES" dirty="0" err="1"/>
              <a:t>http</a:t>
            </a:r>
            <a:r>
              <a:rPr lang="ca-ES" dirty="0"/>
              <a:t>://</a:t>
            </a:r>
            <a:r>
              <a:rPr lang="ca-ES" dirty="0" err="1"/>
              <a:t>sepie.es</a:t>
            </a:r>
            <a:r>
              <a:rPr lang="ca-ES" dirty="0"/>
              <a:t>/</a:t>
            </a:r>
            <a:r>
              <a:rPr lang="ca-ES" dirty="0" err="1"/>
              <a:t>comunicacion</a:t>
            </a:r>
            <a:r>
              <a:rPr lang="ca-ES" dirty="0"/>
              <a:t>/</a:t>
            </a:r>
            <a:r>
              <a:rPr lang="ca-ES" dirty="0" err="1"/>
              <a:t>imagen.html</a:t>
            </a:r>
            <a:endParaRPr lang="ca-ES" dirty="0"/>
          </a:p>
          <a:p>
            <a:endParaRPr lang="ca-ES" dirty="0"/>
          </a:p>
          <a:p>
            <a:r>
              <a:rPr lang="ca-ES" dirty="0"/>
              <a:t>Identitat comunicativa </a:t>
            </a:r>
            <a:r>
              <a:rPr lang="ca-ES" dirty="0" err="1"/>
              <a:t>Gencat</a:t>
            </a:r>
            <a:endParaRPr lang="ca-ES" dirty="0"/>
          </a:p>
          <a:p>
            <a:r>
              <a:rPr lang="ca-ES" dirty="0" err="1"/>
              <a:t>https</a:t>
            </a:r>
            <a:r>
              <a:rPr lang="ca-ES" dirty="0"/>
              <a:t>://</a:t>
            </a:r>
            <a:r>
              <a:rPr lang="ca-ES" dirty="0" err="1"/>
              <a:t>identitatcorporativa.gencat.cat</a:t>
            </a:r>
            <a:r>
              <a:rPr lang="ca-ES" dirty="0"/>
              <a:t>/ca/descarregues/</a:t>
            </a:r>
            <a:r>
              <a:rPr lang="ca-ES" dirty="0" err="1"/>
              <a:t>identificacio-basica</a:t>
            </a:r>
            <a:r>
              <a:rPr lang="ca-ES"/>
              <a:t>/cat/</a:t>
            </a:r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1A350-F9C6-E940-8355-33EB59E28227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5362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372" y="2125471"/>
            <a:ext cx="10167257" cy="211758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dirty="0"/>
              <a:t>Haga clic para modificar el estilo de título del patrón</a:t>
            </a:r>
            <a:endParaRPr lang="ca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12372" y="4335132"/>
            <a:ext cx="10167257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ca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5F2F0-C1EB-CC7B-A7DD-C1CAA1ECAB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7" y="86998"/>
            <a:ext cx="3755571" cy="785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3966BA-96F9-BAA1-15D8-87A685FECCEA}"/>
              </a:ext>
            </a:extLst>
          </p:cNvPr>
          <p:cNvSpPr txBox="1"/>
          <p:nvPr userDrawn="1"/>
        </p:nvSpPr>
        <p:spPr>
          <a:xfrm>
            <a:off x="108857" y="891068"/>
            <a:ext cx="6460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0" dirty="0"/>
              <a:t>Project </a:t>
            </a:r>
            <a:r>
              <a:rPr lang="ca-ES" sz="1200" b="0" dirty="0" err="1"/>
              <a:t>acronym</a:t>
            </a:r>
            <a:r>
              <a:rPr lang="ca-ES" sz="1200" b="0" dirty="0"/>
              <a:t>: MICROGUIDE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200" b="0" dirty="0"/>
              <a:t>Project full </a:t>
            </a:r>
            <a:r>
              <a:rPr lang="ca-ES" sz="1200" b="0" dirty="0" err="1"/>
              <a:t>title</a:t>
            </a:r>
            <a:r>
              <a:rPr lang="ca-ES" sz="1200" b="0" dirty="0"/>
              <a:t>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 GUIDELINES FOR THE IMPLEMENTATION OF MICRO-CREDENTIALS IN HIGHER EDUCATION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No. 2021-1-RS01-KA220-HED-000027585 </a:t>
            </a:r>
            <a:endParaRPr lang="en-US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Funding Scheme: Erasmus+</a:t>
            </a:r>
          </a:p>
        </p:txBody>
      </p:sp>
    </p:spTree>
    <p:extLst>
      <p:ext uri="{BB962C8B-B14F-4D97-AF65-F5344CB8AC3E}">
        <p14:creationId xmlns:p14="http://schemas.microsoft.com/office/powerpoint/2010/main" val="247115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9C02-98C8-4863-8D46-4F34B9A1D3E2}" type="datetime1">
              <a:rPr lang="ca-ES" smtClean="0"/>
              <a:t>22/7/2022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4093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96F7-AE0F-48A7-A09D-838F29AE286C}" type="datetime1">
              <a:rPr lang="ca-ES" smtClean="0"/>
              <a:t>22/7/2022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754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B933-89DB-4521-8A03-812A5028B13C}" type="datetime1">
              <a:rPr lang="ca-ES" smtClean="0"/>
              <a:t>22/7/2022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86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338C-EC81-4F70-8E4C-9CDAFEB6BDEC}" type="datetime1">
              <a:rPr lang="ca-ES" smtClean="0"/>
              <a:t>22/7/2022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7279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F440-C1F6-4981-984E-6FAAC817D4A7}" type="datetime1">
              <a:rPr lang="ca-ES" smtClean="0"/>
              <a:t>22/7/2022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576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CC82-4689-467C-87C3-9C5FF3277A91}" type="datetime1">
              <a:rPr lang="ca-ES" smtClean="0"/>
              <a:t>22/7/2022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4360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FB3CF-B83D-407C-98C1-737185C32F72}" type="datetime1">
              <a:rPr lang="ca-ES" smtClean="0"/>
              <a:t>22/7/2022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578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BC11-FB4A-4C73-A3CF-D8C418C57C0B}" type="datetime1">
              <a:rPr lang="ca-ES" smtClean="0"/>
              <a:t>22/7/2022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3964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6BD8-EE56-4623-9F8D-9C718CF1ED02}" type="datetime1">
              <a:rPr lang="ca-ES" smtClean="0"/>
              <a:t>22/7/2022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5567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F1D4-281D-4CAF-8E95-02172409518C}" type="datetime1">
              <a:rPr lang="ca-ES" smtClean="0"/>
              <a:t>22/7/2022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654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9483-A2C9-4C20-BB60-DEEFB393F2B1}" type="datetime1">
              <a:rPr lang="ca-ES" smtClean="0"/>
              <a:t>22/7/2022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15713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BF81E-BCD6-4C3F-AAD2-3DA02DA55E41}" type="slidenum">
              <a:rPr lang="ca-ES" smtClean="0"/>
              <a:t>‹#›</a:t>
            </a:fld>
            <a:endParaRPr lang="ca-E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4A77A9-4063-5F26-E0BF-F96209A95A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976" y="5957118"/>
            <a:ext cx="1500000" cy="9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88B27-954E-1828-A904-68E5AEE6BF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437" y="6047118"/>
            <a:ext cx="1798095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DDD7A7-7C3B-F2B7-F21D-5614B6B74F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93" y="6137118"/>
            <a:ext cx="1829753" cy="5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6DF643-B66A-4566-B8B7-912BAEEF129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205" y="5957118"/>
            <a:ext cx="1506595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847371-8FD1-8E22-6ECB-BE92526189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71" y="6083118"/>
            <a:ext cx="1856744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3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dl.cat/" TargetMode="External"/><Relationship Id="rId2" Type="http://schemas.openxmlformats.org/officeDocument/2006/relationships/hyperlink" Target="mailto:ferran.badia@udl.cat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71D4-D58B-4092-8E55-AD253D286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s-ES" dirty="0"/>
              <a:t>UNIVERSITY OF LLEIDA</a:t>
            </a:r>
            <a:br>
              <a:rPr lang="es-ES" sz="4000" dirty="0"/>
            </a:br>
            <a:r>
              <a:rPr lang="en-GB" sz="2800" dirty="0"/>
              <a:t>Kick-Off Meeting</a:t>
            </a:r>
            <a:br>
              <a:rPr lang="en-GB" sz="2800" dirty="0"/>
            </a:br>
            <a:r>
              <a:rPr lang="en-GB" sz="2800" dirty="0"/>
              <a:t>Belgrade, 11 – 12 July 2022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6BDBC-A6B1-4A0C-BF1C-0E2972C89C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Speaker: Ferran Badia</a:t>
            </a:r>
          </a:p>
          <a:p>
            <a:r>
              <a:rPr lang="en-US" dirty="0"/>
              <a:t>Institution: University of Lleida</a:t>
            </a:r>
          </a:p>
        </p:txBody>
      </p:sp>
    </p:spTree>
    <p:extLst>
      <p:ext uri="{BB962C8B-B14F-4D97-AF65-F5344CB8AC3E}">
        <p14:creationId xmlns:p14="http://schemas.microsoft.com/office/powerpoint/2010/main" val="373681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 descr="05_prima_en.jpg">
            <a:extLst>
              <a:ext uri="{FF2B5EF4-FFF2-40B4-BE49-F238E27FC236}">
                <a16:creationId xmlns:a16="http://schemas.microsoft.com/office/drawing/2014/main" id="{55B066CD-5C47-1744-BA8C-B0F312D44D9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188" y="0"/>
            <a:ext cx="6373812" cy="3060700"/>
          </a:xfrm>
          <a:prstGeom prst="rect">
            <a:avLst/>
          </a:prstGeom>
        </p:spPr>
      </p:pic>
      <p:pic>
        <p:nvPicPr>
          <p:cNvPr id="4" name="Imagen 1" descr="11.jpg">
            <a:extLst>
              <a:ext uri="{FF2B5EF4-FFF2-40B4-BE49-F238E27FC236}">
                <a16:creationId xmlns:a16="http://schemas.microsoft.com/office/drawing/2014/main" id="{BE011F0D-B842-CC41-98A8-8BBA47C69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74351" cy="3060700"/>
          </a:xfrm>
          <a:prstGeom prst="rect">
            <a:avLst/>
          </a:prstGeom>
        </p:spPr>
      </p:pic>
      <p:pic>
        <p:nvPicPr>
          <p:cNvPr id="6" name="Imagen 3" descr="aiguestortes-lleida-54142110-istock.jpg">
            <a:extLst>
              <a:ext uri="{FF2B5EF4-FFF2-40B4-BE49-F238E27FC236}">
                <a16:creationId xmlns:a16="http://schemas.microsoft.com/office/drawing/2014/main" id="{1E0102CC-9FF8-354B-899B-B6FA16A9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0700"/>
            <a:ext cx="9906000" cy="2815720"/>
          </a:xfrm>
          <a:prstGeom prst="rect">
            <a:avLst/>
          </a:prstGeom>
        </p:spPr>
      </p:pic>
      <p:pic>
        <p:nvPicPr>
          <p:cNvPr id="7" name="Imagen 5" descr="656551-Bajadas-clasicas-Val-de-Ruda.jpg">
            <a:extLst>
              <a:ext uri="{FF2B5EF4-FFF2-40B4-BE49-F238E27FC236}">
                <a16:creationId xmlns:a16="http://schemas.microsoft.com/office/drawing/2014/main" id="{B764C60E-F3D3-214E-A061-161CDAB4C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199" y="3060212"/>
            <a:ext cx="2844799" cy="281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9402-FEEC-D84D-9C6B-B8F45970AD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>
            <a:normAutofit fontScale="90000"/>
          </a:bodyPr>
          <a:lstStyle/>
          <a:p>
            <a:r>
              <a:rPr lang="en-GB" dirty="0"/>
              <a:t>University of Lleida</a:t>
            </a:r>
            <a:br>
              <a:rPr lang="en-GB" dirty="0"/>
            </a:br>
            <a:r>
              <a:rPr lang="en-GB" dirty="0"/>
              <a:t>Founded on September the 1</a:t>
            </a:r>
            <a:r>
              <a:rPr lang="en-GB" baseline="30000" dirty="0"/>
              <a:t>st</a:t>
            </a:r>
            <a:r>
              <a:rPr lang="en-GB" dirty="0"/>
              <a:t> of 1300 </a:t>
            </a:r>
            <a:endParaRPr lang="ca-ES" dirty="0"/>
          </a:p>
        </p:txBody>
      </p:sp>
      <p:pic>
        <p:nvPicPr>
          <p:cNvPr id="4" name="Imagen 2" descr="imatge estatus.jpg">
            <a:extLst>
              <a:ext uri="{FF2B5EF4-FFF2-40B4-BE49-F238E27FC236}">
                <a16:creationId xmlns:a16="http://schemas.microsoft.com/office/drawing/2014/main" id="{123C7EBE-07BC-044A-81F6-EF5073518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4" y="1407840"/>
            <a:ext cx="5609231" cy="4405585"/>
          </a:xfrm>
          <a:prstGeom prst="rect">
            <a:avLst/>
          </a:prstGeom>
        </p:spPr>
      </p:pic>
      <p:pic>
        <p:nvPicPr>
          <p:cNvPr id="5" name="Picture 2" descr="D:\Ferran Gatius\Altres\Documents varis\Biospec\LLEIDA1.JPG">
            <a:extLst>
              <a:ext uri="{FF2B5EF4-FFF2-40B4-BE49-F238E27FC236}">
                <a16:creationId xmlns:a16="http://schemas.microsoft.com/office/drawing/2014/main" id="{BE70D4BB-EA54-E14E-99F8-FE1093FE2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7423" y="1795912"/>
            <a:ext cx="3859576" cy="3600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 descr="IMG_2244.JPG">
            <a:extLst>
              <a:ext uri="{FF2B5EF4-FFF2-40B4-BE49-F238E27FC236}">
                <a16:creationId xmlns:a16="http://schemas.microsoft.com/office/drawing/2014/main" id="{67C2B832-BF99-374F-861D-E89E96F8F9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01194" y="2033128"/>
            <a:ext cx="4406610" cy="31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2CE4-D0F5-6446-8180-B898AA78B2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en-GB" dirty="0"/>
              <a:t>Lleida – Medieval University</a:t>
            </a:r>
            <a:endParaRPr lang="ca-ES" dirty="0"/>
          </a:p>
        </p:txBody>
      </p:sp>
      <p:pic>
        <p:nvPicPr>
          <p:cNvPr id="4" name="Imagen 4" descr="Lleida_el_1563,_per_Wygnaerde.jpg">
            <a:extLst>
              <a:ext uri="{FF2B5EF4-FFF2-40B4-BE49-F238E27FC236}">
                <a16:creationId xmlns:a16="http://schemas.microsoft.com/office/drawing/2014/main" id="{FC094931-BF78-DD42-902A-12BEE43296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57191" y="1083734"/>
            <a:ext cx="21184305" cy="4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BE9F-D59B-744A-AB04-F24069A586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en-GB" dirty="0"/>
              <a:t>Lleida – Succession War, 1707</a:t>
            </a:r>
            <a:endParaRPr lang="ca-ES" dirty="0"/>
          </a:p>
        </p:txBody>
      </p:sp>
      <p:pic>
        <p:nvPicPr>
          <p:cNvPr id="4" name="Imagen 4" descr="Setge_CExcLleida_00x.jpg">
            <a:extLst>
              <a:ext uri="{FF2B5EF4-FFF2-40B4-BE49-F238E27FC236}">
                <a16:creationId xmlns:a16="http://schemas.microsoft.com/office/drawing/2014/main" id="{8E3156BA-34E4-BA40-AFC7-F73C76676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3734"/>
            <a:ext cx="13087707" cy="4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81640-09D0-3243-9902-C596322936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es-ES" dirty="0"/>
              <a:t>Lleida – </a:t>
            </a:r>
            <a:r>
              <a:rPr lang="es-ES" dirty="0" err="1"/>
              <a:t>Present</a:t>
            </a:r>
            <a:endParaRPr lang="ca-ES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282095BC-75E5-A949-A5BF-D2FBB6A59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611"/>
            <a:ext cx="12192000" cy="46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6696" y="1134045"/>
            <a:ext cx="2724729" cy="1415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29133" y="398867"/>
            <a:ext cx="229985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8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centers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867435" y="669485"/>
            <a:ext cx="2932837" cy="387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1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Did you know that</a:t>
            </a: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...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rgbClr val="830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 UNIVERSITY OF LLEIDA IN NUMBERS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7900" y="1955251"/>
            <a:ext cx="270232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9.883</a:t>
            </a:r>
            <a:r>
              <a:rPr kumimoji="0" lang="ca-E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bachelor’s degree, master’s degree and PhD students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249791" y="1785975"/>
            <a:ext cx="298035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2.556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lifelong learning students</a:t>
            </a: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-129364" y="3337939"/>
            <a:ext cx="361684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1.199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professors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researchers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76613" y="3412144"/>
            <a:ext cx="292671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531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administration and services staff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590041" y="566975"/>
            <a:ext cx="229985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27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departments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473912" y="1229673"/>
            <a:ext cx="5718088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Our undergraduate and graduate students add up to the population of a city like </a:t>
            </a:r>
            <a:r>
              <a:rPr kumimoji="0" lang="en-US" sz="1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Mollerussa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 UdL community would fill Lleida’s Rambla Ferran from the train station to the old bridge?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Our undergraduate, graduate and PhD students equal the population of Terra Alta region?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 UdL yearly budget is 0.8% of Lleida province’s GDP?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058" y="3915144"/>
            <a:ext cx="5393437" cy="246155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-129364" y="4797139"/>
            <a:ext cx="3616849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93,17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MEUR budget</a:t>
            </a:r>
            <a:endParaRPr kumimoji="0" lang="ca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UNDERGRADUATE STUDIES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36" name="Agrupa 35">
            <a:extLst>
              <a:ext uri="{FF2B5EF4-FFF2-40B4-BE49-F238E27FC236}">
                <a16:creationId xmlns:a16="http://schemas.microsoft.com/office/drawing/2014/main" id="{FCFC037A-4C7A-4FA0-B9CE-5B591B70EF07}"/>
              </a:ext>
            </a:extLst>
          </p:cNvPr>
          <p:cNvGrpSpPr/>
          <p:nvPr/>
        </p:nvGrpSpPr>
        <p:grpSpPr>
          <a:xfrm>
            <a:off x="132856" y="631505"/>
            <a:ext cx="11936786" cy="5735988"/>
            <a:chOff x="132856" y="631505"/>
            <a:chExt cx="11936786" cy="5735988"/>
          </a:xfrm>
        </p:grpSpPr>
        <p:grpSp>
          <p:nvGrpSpPr>
            <p:cNvPr id="3" name="Grupo 2"/>
            <p:cNvGrpSpPr/>
            <p:nvPr/>
          </p:nvGrpSpPr>
          <p:grpSpPr>
            <a:xfrm>
              <a:off x="132856" y="631505"/>
              <a:ext cx="11936786" cy="5735988"/>
              <a:chOff x="132856" y="263949"/>
              <a:chExt cx="11936786" cy="5735988"/>
            </a:xfrm>
          </p:grpSpPr>
          <p:grpSp>
            <p:nvGrpSpPr>
              <p:cNvPr id="5" name="Grupo 4"/>
              <p:cNvGrpSpPr/>
              <p:nvPr/>
            </p:nvGrpSpPr>
            <p:grpSpPr>
              <a:xfrm>
                <a:off x="132856" y="263949"/>
                <a:ext cx="2910594" cy="2310426"/>
                <a:chOff x="132856" y="858223"/>
                <a:chExt cx="2910594" cy="2310426"/>
              </a:xfrm>
            </p:grpSpPr>
            <p:sp>
              <p:nvSpPr>
                <p:cNvPr id="31" name="Rectángulo 30"/>
                <p:cNvSpPr/>
                <p:nvPr/>
              </p:nvSpPr>
              <p:spPr>
                <a:xfrm>
                  <a:off x="246941" y="1360763"/>
                  <a:ext cx="2724729" cy="141547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/>
                    <a:ea typeface="Malgun Gothic"/>
                    <a:cs typeface="Calibri"/>
                  </a:endParaRPr>
                </a:p>
              </p:txBody>
            </p:sp>
            <p:sp>
              <p:nvSpPr>
                <p:cNvPr id="32" name="CuadroTexto 31"/>
                <p:cNvSpPr txBox="1"/>
                <p:nvPr/>
              </p:nvSpPr>
              <p:spPr>
                <a:xfrm>
                  <a:off x="418416" y="1231846"/>
                  <a:ext cx="2339474" cy="1077218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46</a:t>
                  </a:r>
                  <a:r>
                    <a:rPr kumimoji="0" lang="ca-E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bachelor’s</a:t>
                  </a:r>
                  <a:r>
                    <a:rPr kumimoji="0" lang="ca-E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 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16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degrees</a:t>
                  </a:r>
                </a:p>
              </p:txBody>
            </p:sp>
            <p:sp>
              <p:nvSpPr>
                <p:cNvPr id="33" name="CuadroTexto 32"/>
                <p:cNvSpPr txBox="1"/>
                <p:nvPr/>
              </p:nvSpPr>
              <p:spPr>
                <a:xfrm>
                  <a:off x="132856" y="2060653"/>
                  <a:ext cx="2910594" cy="110799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2.215</a:t>
                  </a: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university 	         places</a:t>
                  </a:r>
                  <a:endParaRPr kumimoji="0" lang="ca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4" name="Rectángulo 33"/>
                <p:cNvSpPr/>
                <p:nvPr/>
              </p:nvSpPr>
              <p:spPr>
                <a:xfrm>
                  <a:off x="271898" y="858223"/>
                  <a:ext cx="2365123" cy="38788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1800" b="1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Offe</a:t>
                  </a:r>
                  <a:r>
                    <a:rPr kumimoji="0" lang="ca-E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r</a:t>
                  </a:r>
                </a:p>
              </p:txBody>
            </p:sp>
          </p:grpSp>
          <p:grpSp>
            <p:nvGrpSpPr>
              <p:cNvPr id="6" name="Grupo 5"/>
              <p:cNvGrpSpPr/>
              <p:nvPr/>
            </p:nvGrpSpPr>
            <p:grpSpPr>
              <a:xfrm>
                <a:off x="271898" y="3175212"/>
                <a:ext cx="4437994" cy="2522173"/>
                <a:chOff x="7714904" y="263949"/>
                <a:chExt cx="4437994" cy="25221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7714905" y="810414"/>
                  <a:ext cx="4263241" cy="1900129"/>
                </a:xfrm>
                <a:prstGeom prst="rect">
                  <a:avLst/>
                </a:prstGeom>
                <a:solidFill>
                  <a:srgbClr val="4472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/>
                    <a:ea typeface="Malgun Gothic"/>
                    <a:cs typeface="Calibri"/>
                  </a:endParaRPr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7720711" y="1357528"/>
                  <a:ext cx="4056628" cy="830997"/>
                  <a:chOff x="7858433" y="4367075"/>
                  <a:chExt cx="4056628" cy="830997"/>
                </a:xfrm>
              </p:grpSpPr>
              <p:sp>
                <p:nvSpPr>
                  <p:cNvPr id="29" name="CuadroTexto 28"/>
                  <p:cNvSpPr txBox="1"/>
                  <p:nvPr/>
                </p:nvSpPr>
                <p:spPr>
                  <a:xfrm>
                    <a:off x="7858433" y="4367075"/>
                    <a:ext cx="3813331" cy="830997"/>
                  </a:xfrm>
                  <a:prstGeom prst="rect">
                    <a:avLst/>
                  </a:prstGeom>
                  <a:noFill/>
                </p:spPr>
                <p:txBody>
                  <a:bodyPr wrap="square" numCol="1" rtlCol="0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a-E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1.392</a:t>
                    </a:r>
                    <a:r>
                      <a:rPr kumimoji="0" lang="ca-ES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</a:t>
                    </a:r>
                    <a:r>
                      <a:rPr kumimoji="0" lang="ca-E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graduates</a:t>
                    </a:r>
                  </a:p>
                </p:txBody>
              </p:sp>
              <p:sp>
                <p:nvSpPr>
                  <p:cNvPr id="30" name="Rectángulo 29"/>
                  <p:cNvSpPr/>
                  <p:nvPr/>
                </p:nvSpPr>
                <p:spPr>
                  <a:xfrm>
                    <a:off x="10802257" y="4705299"/>
                    <a:ext cx="111280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a-E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Malgun Gothic"/>
                        <a:ea typeface="Malgun Gothic"/>
                        <a:cs typeface="Calibri"/>
                      </a:rPr>
                      <a:t>(  10,7%)</a:t>
                    </a:r>
                  </a:p>
                </p:txBody>
              </p:sp>
            </p:grpSp>
            <p:sp>
              <p:nvSpPr>
                <p:cNvPr id="25" name="CuadroTexto 24"/>
                <p:cNvSpPr txBox="1"/>
                <p:nvPr/>
              </p:nvSpPr>
              <p:spPr>
                <a:xfrm>
                  <a:off x="7720711" y="2016681"/>
                  <a:ext cx="4432187" cy="769441"/>
                </a:xfrm>
                <a:prstGeom prst="rect">
                  <a:avLst/>
                </a:prstGeom>
                <a:noFill/>
              </p:spPr>
              <p:txBody>
                <a:bodyPr wrap="square" numCol="1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86%</a:t>
                  </a:r>
                  <a:r>
                    <a:rPr kumimoji="0" lang="ca-E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 </a:t>
                  </a: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completed on schedule (T) and T+1</a:t>
                  </a:r>
                  <a:endParaRPr kumimoji="0" lang="ca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6" name="Rectángulo 25"/>
                <p:cNvSpPr/>
                <p:nvPr/>
              </p:nvSpPr>
              <p:spPr>
                <a:xfrm>
                  <a:off x="7714904" y="263949"/>
                  <a:ext cx="4245021" cy="38788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Academic results (year 2019-2020)</a:t>
                  </a:r>
                  <a:endParaRPr kumimoji="0" lang="ca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27" name="Triángulo isósceles 26"/>
                <p:cNvSpPr/>
                <p:nvPr/>
              </p:nvSpPr>
              <p:spPr>
                <a:xfrm>
                  <a:off x="10823769" y="1767489"/>
                  <a:ext cx="197164" cy="216000"/>
                </a:xfrm>
                <a:prstGeom prst="triangle">
                  <a:avLst>
                    <a:gd name="adj" fmla="val 5292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a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CuadroTexto 27"/>
                <p:cNvSpPr txBox="1"/>
                <p:nvPr/>
              </p:nvSpPr>
              <p:spPr>
                <a:xfrm>
                  <a:off x="7720711" y="723563"/>
                  <a:ext cx="4263241" cy="830997"/>
                </a:xfrm>
                <a:prstGeom prst="rect">
                  <a:avLst/>
                </a:prstGeom>
                <a:noFill/>
              </p:spPr>
              <p:txBody>
                <a:bodyPr wrap="square" numCol="1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85%</a:t>
                  </a:r>
                  <a:r>
                    <a:rPr kumimoji="0" lang="ca-E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ca-E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</a:t>
                  </a: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of ECTS credits passed</a:t>
                  </a:r>
                  <a:endParaRPr kumimoji="0" lang="ca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endParaRPr>
                </a:p>
              </p:txBody>
            </p:sp>
          </p:grpSp>
          <p:grpSp>
            <p:nvGrpSpPr>
              <p:cNvPr id="7" name="Grupo 6"/>
              <p:cNvGrpSpPr/>
              <p:nvPr/>
            </p:nvGrpSpPr>
            <p:grpSpPr>
              <a:xfrm>
                <a:off x="2722287" y="263949"/>
                <a:ext cx="4593659" cy="2552222"/>
                <a:chOff x="2722287" y="266501"/>
                <a:chExt cx="4593659" cy="2552222"/>
              </a:xfrm>
            </p:grpSpPr>
            <p:sp>
              <p:nvSpPr>
                <p:cNvPr id="13" name="Rectángulo 12"/>
                <p:cNvSpPr/>
                <p:nvPr/>
              </p:nvSpPr>
              <p:spPr>
                <a:xfrm>
                  <a:off x="2722287" y="266501"/>
                  <a:ext cx="3965384" cy="38788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Students enrolled</a:t>
                  </a:r>
                  <a:endParaRPr kumimoji="0" lang="ca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grpSp>
              <p:nvGrpSpPr>
                <p:cNvPr id="14" name="Grupo 13"/>
                <p:cNvGrpSpPr/>
                <p:nvPr/>
              </p:nvGrpSpPr>
              <p:grpSpPr>
                <a:xfrm>
                  <a:off x="2757617" y="740496"/>
                  <a:ext cx="4558329" cy="2078227"/>
                  <a:chOff x="2757617" y="740496"/>
                  <a:chExt cx="4558329" cy="2078227"/>
                </a:xfrm>
              </p:grpSpPr>
              <p:sp>
                <p:nvSpPr>
                  <p:cNvPr id="15" name="Rectángulo 14"/>
                  <p:cNvSpPr/>
                  <p:nvPr/>
                </p:nvSpPr>
                <p:spPr>
                  <a:xfrm>
                    <a:off x="2757617" y="819427"/>
                    <a:ext cx="3935993" cy="1894366"/>
                  </a:xfrm>
                  <a:prstGeom prst="rect">
                    <a:avLst/>
                  </a:prstGeom>
                  <a:solidFill>
                    <a:srgbClr val="4472C4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a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/>
                      <a:ea typeface="Malgun Gothic"/>
                      <a:cs typeface="Calibri"/>
                    </a:endParaRPr>
                  </a:p>
                </p:txBody>
              </p:sp>
              <p:grpSp>
                <p:nvGrpSpPr>
                  <p:cNvPr id="16" name="Grupo 15"/>
                  <p:cNvGrpSpPr/>
                  <p:nvPr/>
                </p:nvGrpSpPr>
                <p:grpSpPr>
                  <a:xfrm>
                    <a:off x="2818202" y="740496"/>
                    <a:ext cx="4015846" cy="769441"/>
                    <a:chOff x="2818202" y="740496"/>
                    <a:chExt cx="4015846" cy="769441"/>
                  </a:xfrm>
                </p:grpSpPr>
                <p:sp>
                  <p:nvSpPr>
                    <p:cNvPr id="19" name="CuadroTexto 18"/>
                    <p:cNvSpPr txBox="1"/>
                    <p:nvPr/>
                  </p:nvSpPr>
                  <p:spPr>
                    <a:xfrm>
                      <a:off x="2818202" y="740496"/>
                      <a:ext cx="4015846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numCol="1" rtlCol="0" anchor="ctr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8.352</a:t>
                      </a:r>
                      <a:endParaRPr kumimoji="0" lang="ca-E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0" name="Grupo 19"/>
                    <p:cNvGrpSpPr/>
                    <p:nvPr/>
                  </p:nvGrpSpPr>
                  <p:grpSpPr>
                    <a:xfrm>
                      <a:off x="4250920" y="1043807"/>
                      <a:ext cx="1231426" cy="369332"/>
                      <a:chOff x="5528416" y="1070899"/>
                      <a:chExt cx="1231426" cy="369332"/>
                    </a:xfrm>
                  </p:grpSpPr>
                  <p:sp>
                    <p:nvSpPr>
                      <p:cNvPr id="21" name="Rectángulo 20"/>
                      <p:cNvSpPr/>
                      <p:nvPr/>
                    </p:nvSpPr>
                    <p:spPr>
                      <a:xfrm>
                        <a:off x="5528416" y="1070899"/>
                        <a:ext cx="1231426" cy="36933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ca-E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Malgun Gothic"/>
                            <a:ea typeface="Malgun Gothic"/>
                            <a:cs typeface="Calibri"/>
                          </a:rPr>
                          <a:t> (   1,4 %)</a:t>
                        </a:r>
                      </a:p>
                    </p:txBody>
                  </p:sp>
                  <p:sp>
                    <p:nvSpPr>
                      <p:cNvPr id="22" name="Triángulo isósceles 21"/>
                      <p:cNvSpPr/>
                      <p:nvPr/>
                    </p:nvSpPr>
                    <p:spPr>
                      <a:xfrm>
                        <a:off x="5795346" y="1129764"/>
                        <a:ext cx="197164" cy="216000"/>
                      </a:xfrm>
                      <a:prstGeom prst="triangle">
                        <a:avLst>
                          <a:gd name="adj" fmla="val 52924"/>
                        </a:avLst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ca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7" name="CuadroTexto 16"/>
                  <p:cNvSpPr txBox="1"/>
                  <p:nvPr/>
                </p:nvSpPr>
                <p:spPr>
                  <a:xfrm>
                    <a:off x="2821750" y="1386843"/>
                    <a:ext cx="4494196" cy="769441"/>
                  </a:xfrm>
                  <a:prstGeom prst="rect">
                    <a:avLst/>
                  </a:prstGeom>
                  <a:noFill/>
                </p:spPr>
                <p:txBody>
                  <a:bodyPr wrap="square" numCol="1" rtlCol="0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a-E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59% </a:t>
                    </a:r>
                    <a:r>
                      <a: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from Lleida Region</a:t>
                    </a:r>
                    <a:endParaRPr kumimoji="0" lang="ca-E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endParaRPr>
                  </a:p>
                </p:txBody>
              </p:sp>
              <p:sp>
                <p:nvSpPr>
                  <p:cNvPr id="18" name="CuadroTexto 17"/>
                  <p:cNvSpPr txBox="1"/>
                  <p:nvPr/>
                </p:nvSpPr>
                <p:spPr>
                  <a:xfrm>
                    <a:off x="2843491" y="2049282"/>
                    <a:ext cx="3853667" cy="769441"/>
                  </a:xfrm>
                  <a:prstGeom prst="rect">
                    <a:avLst/>
                  </a:prstGeom>
                  <a:noFill/>
                </p:spPr>
                <p:txBody>
                  <a:bodyPr wrap="square" numCol="1" rtlCol="0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a-E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60% </a:t>
                    </a:r>
                    <a:r>
                      <a: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women</a:t>
                    </a:r>
                    <a:endParaRPr kumimoji="0" lang="ca-E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endParaRPr>
                  </a:p>
                </p:txBody>
              </p:sp>
            </p:grpSp>
          </p:grpSp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4404972" y="3378924"/>
                <a:ext cx="2486459" cy="2079039"/>
              </a:xfrm>
              <a:prstGeom prst="rect">
                <a:avLst/>
              </a:prstGeom>
            </p:spPr>
          </p:pic>
          <p:sp>
            <p:nvSpPr>
              <p:cNvPr id="9" name="CuadroTexto 8"/>
              <p:cNvSpPr txBox="1"/>
              <p:nvPr/>
            </p:nvSpPr>
            <p:spPr>
              <a:xfrm>
                <a:off x="9706694" y="5738327"/>
                <a:ext cx="2342938" cy="2616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The UdL is above the average</a:t>
                </a:r>
                <a:endParaRPr kumimoji="0" lang="ca-E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endParaRPr>
              </a:p>
            </p:txBody>
          </p:sp>
          <p:sp>
            <p:nvSpPr>
              <p:cNvPr id="12" name="Rectángulo 11"/>
              <p:cNvSpPr/>
              <p:nvPr/>
            </p:nvSpPr>
            <p:spPr>
              <a:xfrm>
                <a:off x="6834047" y="263949"/>
                <a:ext cx="5235595" cy="38788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UdL centres</a:t>
                </a:r>
                <a:endParaRPr kumimoji="0" lang="ca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endParaRPr>
              </a:p>
            </p:txBody>
          </p:sp>
        </p:grpSp>
        <p:pic>
          <p:nvPicPr>
            <p:cNvPr id="2" name="Imatge 1">
              <a:extLst>
                <a:ext uri="{FF2B5EF4-FFF2-40B4-BE49-F238E27FC236}">
                  <a16:creationId xmlns:a16="http://schemas.microsoft.com/office/drawing/2014/main" id="{CFB8B29E-1FAB-43F4-8014-8CF86F53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9632" y="1078447"/>
              <a:ext cx="5220000" cy="5038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6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82648" y="3797633"/>
            <a:ext cx="2469619" cy="1913843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52759" y="631505"/>
            <a:ext cx="2818911" cy="2306000"/>
            <a:chOff x="152759" y="858223"/>
            <a:chExt cx="2818911" cy="2306000"/>
          </a:xfrm>
        </p:grpSpPr>
        <p:sp>
          <p:nvSpPr>
            <p:cNvPr id="6" name="Rectángulo 5"/>
            <p:cNvSpPr/>
            <p:nvPr/>
          </p:nvSpPr>
          <p:spPr>
            <a:xfrm>
              <a:off x="246941" y="1360763"/>
              <a:ext cx="2724729" cy="1415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83178" y="1270662"/>
              <a:ext cx="2698788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31</a:t>
              </a:r>
              <a:r>
                <a:rPr kumimoji="0" lang="ca-E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master’s degrees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52759" y="2087005"/>
              <a:ext cx="2591039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664</a:t>
              </a: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university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	   places</a:t>
              </a: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71898" y="858223"/>
              <a:ext cx="2365123" cy="3878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Offer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71898" y="3542768"/>
            <a:ext cx="4489883" cy="2552951"/>
            <a:chOff x="7714904" y="263949"/>
            <a:chExt cx="4489883" cy="2552951"/>
          </a:xfrm>
        </p:grpSpPr>
        <p:sp>
          <p:nvSpPr>
            <p:cNvPr id="11" name="Rectángulo 10"/>
            <p:cNvSpPr/>
            <p:nvPr/>
          </p:nvSpPr>
          <p:spPr>
            <a:xfrm>
              <a:off x="7714905" y="810414"/>
              <a:ext cx="4308727" cy="1900129"/>
            </a:xfrm>
            <a:prstGeom prst="rect">
              <a:avLst/>
            </a:prstGeom>
            <a:solidFill>
              <a:srgbClr val="4472C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7788447" y="1357528"/>
              <a:ext cx="3813331" cy="830997"/>
              <a:chOff x="7926169" y="4367075"/>
              <a:chExt cx="3813331" cy="830997"/>
            </a:xfrm>
          </p:grpSpPr>
          <p:sp>
            <p:nvSpPr>
              <p:cNvPr id="17" name="CuadroTexto 16"/>
              <p:cNvSpPr txBox="1"/>
              <p:nvPr/>
            </p:nvSpPr>
            <p:spPr>
              <a:xfrm>
                <a:off x="7926169" y="4367075"/>
                <a:ext cx="3813331" cy="830997"/>
              </a:xfrm>
              <a:prstGeom prst="rect">
                <a:avLst/>
              </a:prstGeom>
              <a:noFill/>
            </p:spPr>
            <p:txBody>
              <a:bodyPr wrap="square" numCol="1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443</a:t>
                </a:r>
                <a:r>
                  <a:rPr kumimoji="0" lang="ca-E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graduates</a:t>
                </a:r>
                <a:endPara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endParaRPr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10238829" y="4705299"/>
                <a:ext cx="1112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Malgun Gothic"/>
                    <a:ea typeface="Malgun Gothic"/>
                    <a:cs typeface="Calibri"/>
                  </a:rPr>
                  <a:t>(  14,8%)</a:t>
                </a:r>
              </a:p>
            </p:txBody>
          </p:sp>
        </p:grpSp>
        <p:sp>
          <p:nvSpPr>
            <p:cNvPr id="13" name="CuadroTexto 12"/>
            <p:cNvSpPr txBox="1"/>
            <p:nvPr/>
          </p:nvSpPr>
          <p:spPr>
            <a:xfrm>
              <a:off x="7788445" y="1985903"/>
              <a:ext cx="4416342" cy="830997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92%</a:t>
              </a: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completed on schedule (T) and T+1</a:t>
              </a:r>
              <a:endPara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7714904" y="263949"/>
              <a:ext cx="4063293" cy="3878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Academic results (year 2019-2020)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5" name="Triángulo isósceles 14"/>
            <p:cNvSpPr/>
            <p:nvPr/>
          </p:nvSpPr>
          <p:spPr>
            <a:xfrm>
              <a:off x="10269304" y="1767484"/>
              <a:ext cx="197164" cy="216000"/>
            </a:xfrm>
            <a:prstGeom prst="triangle">
              <a:avLst>
                <a:gd name="adj" fmla="val 5292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7788446" y="731447"/>
              <a:ext cx="4138675" cy="830997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91%</a:t>
              </a: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of ECTS credits passed</a:t>
              </a: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sp>
        <p:nvSpPr>
          <p:cNvPr id="19" name="Rectángulo 18"/>
          <p:cNvSpPr/>
          <p:nvPr/>
        </p:nvSpPr>
        <p:spPr>
          <a:xfrm>
            <a:off x="2722287" y="631505"/>
            <a:ext cx="3965384" cy="387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Students enrolled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757617" y="1184431"/>
            <a:ext cx="3935993" cy="1894366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Malgun Gothic"/>
              <a:cs typeface="Calibri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818202" y="1105500"/>
            <a:ext cx="4015846" cy="769441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862 </a:t>
            </a:r>
            <a:endParaRPr kumimoji="0" lang="ca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3951065" y="1381336"/>
            <a:ext cx="1148070" cy="369332"/>
            <a:chOff x="5352892" y="1408525"/>
            <a:chExt cx="1148070" cy="369332"/>
          </a:xfrm>
        </p:grpSpPr>
        <p:sp>
          <p:nvSpPr>
            <p:cNvPr id="23" name="Rectángulo 22"/>
            <p:cNvSpPr/>
            <p:nvPr/>
          </p:nvSpPr>
          <p:spPr>
            <a:xfrm>
              <a:off x="5352892" y="1408525"/>
              <a:ext cx="11480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 (   -5 %)</a:t>
              </a:r>
            </a:p>
          </p:txBody>
        </p:sp>
        <p:sp>
          <p:nvSpPr>
            <p:cNvPr id="24" name="Triángulo isósceles 23"/>
            <p:cNvSpPr/>
            <p:nvPr/>
          </p:nvSpPr>
          <p:spPr>
            <a:xfrm rot="10800000">
              <a:off x="5646116" y="1493307"/>
              <a:ext cx="197164" cy="216000"/>
            </a:xfrm>
            <a:prstGeom prst="triangle">
              <a:avLst>
                <a:gd name="adj" fmla="val 5292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2821750" y="1751847"/>
            <a:ext cx="4494196" cy="769441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42%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from Lleida Region</a:t>
            </a:r>
            <a:endParaRPr kumimoji="0" lang="ca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843491" y="2414286"/>
            <a:ext cx="3761241" cy="769441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54%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women</a:t>
            </a:r>
            <a:endParaRPr kumimoji="0" lang="ca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MASTER’S DEGREE STUDIES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31" name="Agrupa 30">
            <a:extLst>
              <a:ext uri="{FF2B5EF4-FFF2-40B4-BE49-F238E27FC236}">
                <a16:creationId xmlns:a16="http://schemas.microsoft.com/office/drawing/2014/main" id="{935ED845-DF17-4F90-816F-BFA86E6D96DD}"/>
              </a:ext>
            </a:extLst>
          </p:cNvPr>
          <p:cNvGrpSpPr/>
          <p:nvPr/>
        </p:nvGrpSpPr>
        <p:grpSpPr>
          <a:xfrm>
            <a:off x="6834047" y="631505"/>
            <a:ext cx="5235595" cy="5735988"/>
            <a:chOff x="6834047" y="631505"/>
            <a:chExt cx="5235595" cy="5735988"/>
          </a:xfrm>
        </p:grpSpPr>
        <p:sp>
          <p:nvSpPr>
            <p:cNvPr id="29" name="Rectángulo 28"/>
            <p:cNvSpPr/>
            <p:nvPr/>
          </p:nvSpPr>
          <p:spPr>
            <a:xfrm>
              <a:off x="6834047" y="631505"/>
              <a:ext cx="5235595" cy="3878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UdL centres</a:t>
              </a:r>
              <a:endPara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pic>
          <p:nvPicPr>
            <p:cNvPr id="2" name="Imatge 1">
              <a:extLst>
                <a:ext uri="{FF2B5EF4-FFF2-40B4-BE49-F238E27FC236}">
                  <a16:creationId xmlns:a16="http://schemas.microsoft.com/office/drawing/2014/main" id="{D4A7ED11-A6B6-43C6-B508-52918F373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4517" y="1105502"/>
              <a:ext cx="5220000" cy="4891234"/>
            </a:xfrm>
            <a:prstGeom prst="rect">
              <a:avLst/>
            </a:prstGeom>
          </p:spPr>
        </p:pic>
        <p:sp>
          <p:nvSpPr>
            <p:cNvPr id="33" name="CuadroTexto 8">
              <a:extLst>
                <a:ext uri="{FF2B5EF4-FFF2-40B4-BE49-F238E27FC236}">
                  <a16:creationId xmlns:a16="http://schemas.microsoft.com/office/drawing/2014/main" id="{EC9E5367-572E-4E27-816F-02230F0090E5}"/>
                </a:ext>
              </a:extLst>
            </p:cNvPr>
            <p:cNvSpPr txBox="1"/>
            <p:nvPr/>
          </p:nvSpPr>
          <p:spPr>
            <a:xfrm>
              <a:off x="9706694" y="6105883"/>
              <a:ext cx="2342938" cy="2616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The UdL is above the average</a:t>
              </a:r>
              <a:endParaRPr kumimoji="0" lang="ca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84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0" y="631505"/>
            <a:ext cx="2971670" cy="2070068"/>
            <a:chOff x="0" y="858223"/>
            <a:chExt cx="2971670" cy="2070068"/>
          </a:xfrm>
        </p:grpSpPr>
        <p:sp>
          <p:nvSpPr>
            <p:cNvPr id="9" name="Rectángulo 8"/>
            <p:cNvSpPr/>
            <p:nvPr/>
          </p:nvSpPr>
          <p:spPr>
            <a:xfrm>
              <a:off x="246941" y="1360763"/>
              <a:ext cx="2724729" cy="1415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0" y="1105028"/>
              <a:ext cx="269500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800" b="0" i="0" u="none" strike="noStrike" kern="1200" cap="none" spc="0" normalizeH="0" baseline="0" noProof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14</a:t>
              </a:r>
              <a:r>
                <a:rPr kumimoji="0" lang="ca-ES" sz="4000" b="0" i="0" u="none" strike="noStrike" kern="1200" cap="none" spc="0" normalizeH="0" baseline="0" noProof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  <a:r>
                <a:rPr kumimoji="0" lang="ca-E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programmes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329877" y="1881851"/>
              <a:ext cx="2365123" cy="10464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800" b="0" i="0" u="none" strike="noStrike" kern="1200" cap="none" spc="0" normalizeH="0" baseline="0" noProof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5 </a:t>
              </a:r>
              <a:r>
                <a:rPr kumimoji="0" lang="ca-E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interuniversity programmes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1898" y="858223"/>
              <a:ext cx="2365123" cy="3878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Offer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722285" y="1079121"/>
            <a:ext cx="3416305" cy="2940793"/>
            <a:chOff x="2722285" y="1079121"/>
            <a:chExt cx="3808623" cy="2940793"/>
          </a:xfrm>
        </p:grpSpPr>
        <p:sp>
          <p:nvSpPr>
            <p:cNvPr id="14" name="Rectángulo 13"/>
            <p:cNvSpPr/>
            <p:nvPr/>
          </p:nvSpPr>
          <p:spPr>
            <a:xfrm>
              <a:off x="2734622" y="1079121"/>
              <a:ext cx="3718486" cy="2940793"/>
            </a:xfrm>
            <a:prstGeom prst="rect">
              <a:avLst/>
            </a:prstGeom>
            <a:solidFill>
              <a:srgbClr val="4472C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722285" y="1680257"/>
              <a:ext cx="3744899" cy="769441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13%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foreign students</a:t>
              </a: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2722286" y="2337206"/>
              <a:ext cx="3761241" cy="769441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56%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women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722286" y="3013938"/>
              <a:ext cx="3808622" cy="769441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31%</a:t>
              </a:r>
              <a:endPara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722286" y="1053774"/>
            <a:ext cx="4015846" cy="769441"/>
            <a:chOff x="189781" y="3963823"/>
            <a:chExt cx="4015846" cy="769441"/>
          </a:xfrm>
        </p:grpSpPr>
        <p:sp>
          <p:nvSpPr>
            <p:cNvPr id="19" name="CuadroTexto 18"/>
            <p:cNvSpPr txBox="1"/>
            <p:nvPr/>
          </p:nvSpPr>
          <p:spPr>
            <a:xfrm>
              <a:off x="189781" y="3963823"/>
              <a:ext cx="4015846" cy="769441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669 </a:t>
              </a: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grpSp>
          <p:nvGrpSpPr>
            <p:cNvPr id="20" name="Grupo 19"/>
            <p:cNvGrpSpPr/>
            <p:nvPr/>
          </p:nvGrpSpPr>
          <p:grpSpPr>
            <a:xfrm>
              <a:off x="1140964" y="4163878"/>
              <a:ext cx="1053494" cy="369332"/>
              <a:chOff x="5400180" y="1408525"/>
              <a:chExt cx="1053494" cy="369332"/>
            </a:xfrm>
          </p:grpSpPr>
          <p:sp>
            <p:nvSpPr>
              <p:cNvPr id="21" name="Rectángulo 20"/>
              <p:cNvSpPr/>
              <p:nvPr/>
            </p:nvSpPr>
            <p:spPr>
              <a:xfrm>
                <a:off x="5400180" y="1408525"/>
                <a:ext cx="10534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Malgun Gothic"/>
                    <a:ea typeface="Malgun Gothic"/>
                    <a:cs typeface="Calibri"/>
                  </a:rPr>
                  <a:t> (   4 %)</a:t>
                </a:r>
              </a:p>
            </p:txBody>
          </p:sp>
          <p:sp>
            <p:nvSpPr>
              <p:cNvPr id="22" name="Triángulo isósceles 21"/>
              <p:cNvSpPr/>
              <p:nvPr/>
            </p:nvSpPr>
            <p:spPr>
              <a:xfrm>
                <a:off x="5681976" y="1493307"/>
                <a:ext cx="197164" cy="216000"/>
              </a:xfrm>
              <a:prstGeom prst="triangle">
                <a:avLst>
                  <a:gd name="adj" fmla="val 52924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ectángulo 22"/>
          <p:cNvSpPr/>
          <p:nvPr/>
        </p:nvSpPr>
        <p:spPr>
          <a:xfrm>
            <a:off x="2722286" y="631505"/>
            <a:ext cx="9347355" cy="387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Students enrolled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6170770" y="4224601"/>
            <a:ext cx="5126363" cy="2329084"/>
            <a:chOff x="2734621" y="4194622"/>
            <a:chExt cx="5126363" cy="2329084"/>
          </a:xfrm>
        </p:grpSpPr>
        <p:grpSp>
          <p:nvGrpSpPr>
            <p:cNvPr id="25" name="Grupo 24"/>
            <p:cNvGrpSpPr/>
            <p:nvPr/>
          </p:nvGrpSpPr>
          <p:grpSpPr>
            <a:xfrm>
              <a:off x="2746956" y="4530957"/>
              <a:ext cx="5114028" cy="1992749"/>
              <a:chOff x="2746956" y="4530957"/>
              <a:chExt cx="5114028" cy="1992749"/>
            </a:xfrm>
          </p:grpSpPr>
          <p:sp>
            <p:nvSpPr>
              <p:cNvPr id="27" name="Rectángulo 26"/>
              <p:cNvSpPr/>
              <p:nvPr/>
            </p:nvSpPr>
            <p:spPr>
              <a:xfrm>
                <a:off x="2746956" y="4643014"/>
                <a:ext cx="4622032" cy="1739857"/>
              </a:xfrm>
              <a:prstGeom prst="rect">
                <a:avLst/>
              </a:prstGeom>
              <a:solidFill>
                <a:srgbClr val="4472C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endParaRPr>
              </a:p>
            </p:txBody>
          </p:sp>
          <p:sp>
            <p:nvSpPr>
              <p:cNvPr id="28" name="CuadroTexto 27"/>
              <p:cNvSpPr txBox="1"/>
              <p:nvPr/>
            </p:nvSpPr>
            <p:spPr>
              <a:xfrm>
                <a:off x="2757741" y="5692709"/>
                <a:ext cx="4212323" cy="830997"/>
              </a:xfrm>
              <a:prstGeom prst="rect">
                <a:avLst/>
              </a:prstGeom>
              <a:noFill/>
            </p:spPr>
            <p:txBody>
              <a:bodyPr wrap="square" numCol="1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50%</a:t>
                </a:r>
                <a:r>
                  <a:rPr kumimoji="0" lang="ca-E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ca-E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women</a:t>
                </a:r>
              </a:p>
            </p:txBody>
          </p:sp>
          <p:grpSp>
            <p:nvGrpSpPr>
              <p:cNvPr id="29" name="Grupo 28"/>
              <p:cNvGrpSpPr/>
              <p:nvPr/>
            </p:nvGrpSpPr>
            <p:grpSpPr>
              <a:xfrm>
                <a:off x="2757741" y="4530957"/>
                <a:ext cx="3813331" cy="830997"/>
                <a:chOff x="6894633" y="944134"/>
                <a:chExt cx="3813331" cy="830997"/>
              </a:xfrm>
            </p:grpSpPr>
            <p:sp>
              <p:nvSpPr>
                <p:cNvPr id="31" name="CuadroTexto 30"/>
                <p:cNvSpPr txBox="1"/>
                <p:nvPr/>
              </p:nvSpPr>
              <p:spPr>
                <a:xfrm>
                  <a:off x="6894633" y="944134"/>
                  <a:ext cx="3813331" cy="830997"/>
                </a:xfrm>
                <a:prstGeom prst="rect">
                  <a:avLst/>
                </a:prstGeom>
                <a:noFill/>
              </p:spPr>
              <p:txBody>
                <a:bodyPr wrap="square" numCol="1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4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72</a:t>
                  </a:r>
                  <a:r>
                    <a:rPr kumimoji="0" lang="ca-E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ca-E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ca-ES" sz="20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theses</a:t>
                  </a:r>
                </a:p>
              </p:txBody>
            </p:sp>
            <p:grpSp>
              <p:nvGrpSpPr>
                <p:cNvPr id="32" name="Grupo 31"/>
                <p:cNvGrpSpPr/>
                <p:nvPr/>
              </p:nvGrpSpPr>
              <p:grpSpPr>
                <a:xfrm>
                  <a:off x="8485222" y="1277190"/>
                  <a:ext cx="1112804" cy="369332"/>
                  <a:chOff x="8485222" y="1277190"/>
                  <a:chExt cx="1112804" cy="369332"/>
                </a:xfrm>
              </p:grpSpPr>
              <p:sp>
                <p:nvSpPr>
                  <p:cNvPr id="33" name="Rectángulo 32"/>
                  <p:cNvSpPr/>
                  <p:nvPr/>
                </p:nvSpPr>
                <p:spPr>
                  <a:xfrm>
                    <a:off x="8485222" y="1277190"/>
                    <a:ext cx="111280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a-E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Malgun Gothic"/>
                        <a:ea typeface="Malgun Gothic"/>
                        <a:cs typeface="Calibri"/>
                      </a:rPr>
                      <a:t>(  14,8%)</a:t>
                    </a:r>
                  </a:p>
                </p:txBody>
              </p:sp>
              <p:sp>
                <p:nvSpPr>
                  <p:cNvPr id="34" name="Triángulo isósceles 33"/>
                  <p:cNvSpPr/>
                  <p:nvPr/>
                </p:nvSpPr>
                <p:spPr>
                  <a:xfrm>
                    <a:off x="8642773" y="1338602"/>
                    <a:ext cx="197164" cy="216000"/>
                  </a:xfrm>
                  <a:prstGeom prst="triangle">
                    <a:avLst>
                      <a:gd name="adj" fmla="val 52924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a-E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CuadroTexto 29"/>
              <p:cNvSpPr txBox="1"/>
              <p:nvPr/>
            </p:nvSpPr>
            <p:spPr>
              <a:xfrm>
                <a:off x="2757741" y="5099355"/>
                <a:ext cx="5103243" cy="830997"/>
              </a:xfrm>
              <a:prstGeom prst="rect">
                <a:avLst/>
              </a:prstGeom>
              <a:noFill/>
            </p:spPr>
            <p:txBody>
              <a:bodyPr wrap="square" numCol="1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36%</a:t>
                </a:r>
                <a:r>
                  <a:rPr kumimoji="0" lang="ca-E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ca-E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with international recognition</a:t>
                </a:r>
                <a:endParaRPr kumimoji="0" lang="ca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26" name="Rectángulo 25"/>
            <p:cNvSpPr/>
            <p:nvPr/>
          </p:nvSpPr>
          <p:spPr>
            <a:xfrm>
              <a:off x="2734621" y="4194622"/>
              <a:ext cx="4634367" cy="3878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PhD theses </a:t>
              </a:r>
              <a:r>
                <a:rPr kumimoji="0" lang="ca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(</a:t>
              </a:r>
              <a:r>
                <a:rPr kumimoji="0" lang="ca-ES" sz="18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year</a:t>
              </a:r>
              <a:r>
                <a:rPr kumimoji="0" lang="ca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2019-20) </a:t>
              </a:r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DOCTORATE STUDIES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793" y="1405030"/>
            <a:ext cx="2889544" cy="2628000"/>
          </a:xfrm>
          <a:prstGeom prst="rect">
            <a:avLst/>
          </a:prstGeom>
        </p:spPr>
      </p:pic>
      <p:sp>
        <p:nvSpPr>
          <p:cNvPr id="37" name="CuadroTexto 36"/>
          <p:cNvSpPr txBox="1"/>
          <p:nvPr/>
        </p:nvSpPr>
        <p:spPr>
          <a:xfrm>
            <a:off x="3901056" y="3052478"/>
            <a:ext cx="2180375" cy="646331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under contract or have grants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2935656" y="4350018"/>
            <a:ext cx="3089898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sz="140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By means of industrial doctorates, the UdL transfers knowledge and cooperates with the business sector in research training and talent recruitment 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-198324" y="4134574"/>
            <a:ext cx="3335453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0" i="0" u="none" strike="noStrike" kern="1200" cap="none" spc="0" normalizeH="0" baseline="0" noProof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28 </a:t>
            </a:r>
            <a:r>
              <a:rPr kumimoji="0" lang="ca-E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industrial  	doctorates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(period 2015-2020)</a:t>
            </a:r>
          </a:p>
        </p:txBody>
      </p:sp>
      <p:grpSp>
        <p:nvGrpSpPr>
          <p:cNvPr id="5" name="Agrupa 4">
            <a:extLst>
              <a:ext uri="{FF2B5EF4-FFF2-40B4-BE49-F238E27FC236}">
                <a16:creationId xmlns:a16="http://schemas.microsoft.com/office/drawing/2014/main" id="{FD6C0769-892A-424E-972E-B84242FA80F6}"/>
              </a:ext>
            </a:extLst>
          </p:cNvPr>
          <p:cNvGrpSpPr/>
          <p:nvPr/>
        </p:nvGrpSpPr>
        <p:grpSpPr>
          <a:xfrm>
            <a:off x="9457178" y="1053774"/>
            <a:ext cx="2609393" cy="3083862"/>
            <a:chOff x="9457178" y="1053774"/>
            <a:chExt cx="2609393" cy="3083862"/>
          </a:xfrm>
        </p:grpSpPr>
        <p:sp>
          <p:nvSpPr>
            <p:cNvPr id="7" name="CuadroTexto 6"/>
            <p:cNvSpPr txBox="1"/>
            <p:nvPr/>
          </p:nvSpPr>
          <p:spPr>
            <a:xfrm>
              <a:off x="9832950" y="1053774"/>
              <a:ext cx="1857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According to the university of origin</a:t>
              </a:r>
              <a:endPara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pic>
          <p:nvPicPr>
            <p:cNvPr id="2" name="Imatge 1">
              <a:extLst>
                <a:ext uri="{FF2B5EF4-FFF2-40B4-BE49-F238E27FC236}">
                  <a16:creationId xmlns:a16="http://schemas.microsoft.com/office/drawing/2014/main" id="{6F50068E-5743-4A48-91E1-D8792C620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57178" y="1545636"/>
              <a:ext cx="2609393" cy="25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66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98" y="1208524"/>
            <a:ext cx="4578682" cy="3312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454637" y="3357448"/>
            <a:ext cx="243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Research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centres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rgbClr val="538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RDI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874108" y="692082"/>
            <a:ext cx="4956092" cy="387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UdL Network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71898" y="692082"/>
            <a:ext cx="4578682" cy="387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People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144" y="2960868"/>
            <a:ext cx="1089754" cy="1196444"/>
          </a:xfrm>
          <a:prstGeom prst="rect">
            <a:avLst/>
          </a:prstGeom>
        </p:spPr>
      </p:pic>
      <p:pic>
        <p:nvPicPr>
          <p:cNvPr id="10" name="Imat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057" y="4649084"/>
            <a:ext cx="2180784" cy="147735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18186" y="4990544"/>
            <a:ext cx="233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Human resources strategy for research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6909968" y="3677127"/>
            <a:ext cx="4672433" cy="1411221"/>
            <a:chOff x="6918932" y="3519190"/>
            <a:chExt cx="4672433" cy="1411221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01214" y="3519190"/>
              <a:ext cx="1083095" cy="759439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72430" y="3663325"/>
              <a:ext cx="1718935" cy="549087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6397" y="4261992"/>
              <a:ext cx="1594968" cy="58615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9227" y="4281092"/>
              <a:ext cx="1566836" cy="649319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8932" y="3768142"/>
              <a:ext cx="1089338" cy="1080000"/>
            </a:xfrm>
            <a:prstGeom prst="rect">
              <a:avLst/>
            </a:prstGeom>
          </p:spPr>
        </p:pic>
      </p:grpSp>
      <p:grpSp>
        <p:nvGrpSpPr>
          <p:cNvPr id="21" name="Grupo 20"/>
          <p:cNvGrpSpPr/>
          <p:nvPr/>
        </p:nvGrpSpPr>
        <p:grpSpPr>
          <a:xfrm>
            <a:off x="6536342" y="4993408"/>
            <a:ext cx="5395680" cy="1384995"/>
            <a:chOff x="6536342" y="4930653"/>
            <a:chExt cx="5395680" cy="1384995"/>
          </a:xfrm>
        </p:grpSpPr>
        <p:sp>
          <p:nvSpPr>
            <p:cNvPr id="22" name="CuadroTexto 21"/>
            <p:cNvSpPr txBox="1"/>
            <p:nvPr/>
          </p:nvSpPr>
          <p:spPr>
            <a:xfrm>
              <a:off x="7752558" y="4930653"/>
              <a:ext cx="2356593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538233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15 </a:t>
              </a:r>
              <a:r>
                <a:rPr kumimoji="0" lang="ca-E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university-company chairs</a:t>
              </a:r>
              <a:endPara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6536342" y="4930653"/>
              <a:ext cx="1216217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538233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3</a:t>
              </a: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  <a:r>
                <a:rPr kumimoji="0" lang="ca-E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TECNIO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centers</a:t>
              </a:r>
              <a:endPara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9862405" y="4930653"/>
              <a:ext cx="2069617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538233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35</a:t>
              </a: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  <a:r>
                <a:rPr kumimoji="0" lang="ca-E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scientific and technical services</a:t>
              </a:r>
              <a:endPara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grpSp>
        <p:nvGrpSpPr>
          <p:cNvPr id="27" name="Agrupa 26">
            <a:extLst>
              <a:ext uri="{FF2B5EF4-FFF2-40B4-BE49-F238E27FC236}">
                <a16:creationId xmlns:a16="http://schemas.microsoft.com/office/drawing/2014/main" id="{08490586-F808-48A8-8D6A-6CF47BE4EC5D}"/>
              </a:ext>
            </a:extLst>
          </p:cNvPr>
          <p:cNvGrpSpPr/>
          <p:nvPr/>
        </p:nvGrpSpPr>
        <p:grpSpPr>
          <a:xfrm>
            <a:off x="6669290" y="1133511"/>
            <a:ext cx="5171170" cy="2160000"/>
            <a:chOff x="6669290" y="1133511"/>
            <a:chExt cx="5171170" cy="2160000"/>
          </a:xfrm>
        </p:grpSpPr>
        <p:sp>
          <p:nvSpPr>
            <p:cNvPr id="13" name="CuadroTexto 12"/>
            <p:cNvSpPr txBox="1"/>
            <p:nvPr/>
          </p:nvSpPr>
          <p:spPr>
            <a:xfrm>
              <a:off x="6669290" y="1399526"/>
              <a:ext cx="1674220" cy="1446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538233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61</a:t>
              </a:r>
              <a:r>
                <a:rPr kumimoji="0" lang="ca-E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  <a:r>
                <a:rPr kumimoji="0" lang="ca-E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research groups</a:t>
              </a: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pic>
          <p:nvPicPr>
            <p:cNvPr id="26" name="Imatge 25">
              <a:extLst>
                <a:ext uri="{FF2B5EF4-FFF2-40B4-BE49-F238E27FC236}">
                  <a16:creationId xmlns:a16="http://schemas.microsoft.com/office/drawing/2014/main" id="{75261278-65DE-436F-BE29-F3B555552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3510" y="1133511"/>
              <a:ext cx="349695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871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CCA24-8091-0744-9D42-0100254AA6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Lleida? </a:t>
            </a:r>
            <a:endParaRPr lang="ca-ES" dirty="0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CF834BA6-4117-FA4D-926F-91E856291E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6" y="1079588"/>
            <a:ext cx="6732000" cy="5048999"/>
          </a:xfrm>
          <a:prstGeom prst="rect">
            <a:avLst/>
          </a:prstGeom>
        </p:spPr>
      </p:pic>
      <p:sp>
        <p:nvSpPr>
          <p:cNvPr id="5" name="Anillo 3">
            <a:extLst>
              <a:ext uri="{FF2B5EF4-FFF2-40B4-BE49-F238E27FC236}">
                <a16:creationId xmlns:a16="http://schemas.microsoft.com/office/drawing/2014/main" id="{3C661318-373E-AA44-8319-6E99499E66E4}"/>
              </a:ext>
            </a:extLst>
          </p:cNvPr>
          <p:cNvSpPr/>
          <p:nvPr/>
        </p:nvSpPr>
        <p:spPr>
          <a:xfrm>
            <a:off x="3526514" y="3724739"/>
            <a:ext cx="762000" cy="738553"/>
          </a:xfrm>
          <a:prstGeom prst="donut">
            <a:avLst>
              <a:gd name="adj" fmla="val 8861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53855AA4-F293-5946-86EB-3BBA1CFBAD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90681" y="1142568"/>
            <a:ext cx="980686" cy="1580445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45D41738-C60B-1B47-AF31-6CAEF8D7E417}"/>
              </a:ext>
            </a:extLst>
          </p:cNvPr>
          <p:cNvSpPr txBox="1"/>
          <p:nvPr/>
        </p:nvSpPr>
        <p:spPr>
          <a:xfrm>
            <a:off x="7176915" y="3283004"/>
            <a:ext cx="4879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Population: 140.000 (2020)</a:t>
            </a:r>
          </a:p>
          <a:p>
            <a:endParaRPr lang="en-GB" sz="3200" dirty="0"/>
          </a:p>
          <a:p>
            <a:r>
              <a:rPr lang="en-GB" sz="3200" dirty="0"/>
              <a:t>Location:	41</a:t>
            </a:r>
            <a:r>
              <a:rPr lang="en-GB" sz="3200" baseline="30000" dirty="0"/>
              <a:t>o</a:t>
            </a:r>
            <a:r>
              <a:rPr lang="en-GB" sz="3200" dirty="0"/>
              <a:t>37’00’’ N</a:t>
            </a:r>
          </a:p>
          <a:p>
            <a:r>
              <a:rPr lang="en-GB" sz="3200" dirty="0"/>
              <a:t>	  	  0</a:t>
            </a:r>
            <a:r>
              <a:rPr lang="en-GB" sz="3200" baseline="30000" dirty="0"/>
              <a:t>o</a:t>
            </a:r>
            <a:r>
              <a:rPr lang="en-GB" sz="3200" dirty="0"/>
              <a:t>38’00’’ E</a:t>
            </a:r>
          </a:p>
        </p:txBody>
      </p:sp>
      <p:sp>
        <p:nvSpPr>
          <p:cNvPr id="8" name="Anillo 8">
            <a:extLst>
              <a:ext uri="{FF2B5EF4-FFF2-40B4-BE49-F238E27FC236}">
                <a16:creationId xmlns:a16="http://schemas.microsoft.com/office/drawing/2014/main" id="{5A0A5C7B-AB67-0344-B8AB-8BE67C1F3972}"/>
              </a:ext>
            </a:extLst>
          </p:cNvPr>
          <p:cNvSpPr/>
          <p:nvPr/>
        </p:nvSpPr>
        <p:spPr>
          <a:xfrm>
            <a:off x="5052779" y="4006449"/>
            <a:ext cx="762000" cy="738553"/>
          </a:xfrm>
          <a:prstGeom prst="donut">
            <a:avLst>
              <a:gd name="adj" fmla="val 8861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Anillo 9">
            <a:extLst>
              <a:ext uri="{FF2B5EF4-FFF2-40B4-BE49-F238E27FC236}">
                <a16:creationId xmlns:a16="http://schemas.microsoft.com/office/drawing/2014/main" id="{89892AC6-B4D2-C146-84CF-56918D150D5E}"/>
              </a:ext>
            </a:extLst>
          </p:cNvPr>
          <p:cNvSpPr/>
          <p:nvPr/>
        </p:nvSpPr>
        <p:spPr>
          <a:xfrm>
            <a:off x="864646" y="1206588"/>
            <a:ext cx="762000" cy="738553"/>
          </a:xfrm>
          <a:prstGeom prst="donut">
            <a:avLst>
              <a:gd name="adj" fmla="val 8861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Anillo 10">
            <a:extLst>
              <a:ext uri="{FF2B5EF4-FFF2-40B4-BE49-F238E27FC236}">
                <a16:creationId xmlns:a16="http://schemas.microsoft.com/office/drawing/2014/main" id="{FC7886BA-B51F-F040-B027-8A35B978C840}"/>
              </a:ext>
            </a:extLst>
          </p:cNvPr>
          <p:cNvSpPr/>
          <p:nvPr/>
        </p:nvSpPr>
        <p:spPr>
          <a:xfrm>
            <a:off x="4260804" y="896794"/>
            <a:ext cx="762000" cy="738553"/>
          </a:xfrm>
          <a:prstGeom prst="donut">
            <a:avLst>
              <a:gd name="adj" fmla="val 8861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0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rgbClr val="538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RDI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75620" y="669198"/>
            <a:ext cx="11794022" cy="387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Financing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71898" y="1185401"/>
            <a:ext cx="4172019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Resources mobilized for R+D+I activities (*) 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210267" y="1185401"/>
            <a:ext cx="5797703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Origin of public funding for R+D+I projects </a:t>
            </a:r>
            <a:r>
              <a:rPr kumimoji="0" lang="ca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(*)</a:t>
            </a:r>
          </a:p>
        </p:txBody>
      </p:sp>
      <p:grpSp>
        <p:nvGrpSpPr>
          <p:cNvPr id="23" name="Agrupa 22">
            <a:extLst>
              <a:ext uri="{FF2B5EF4-FFF2-40B4-BE49-F238E27FC236}">
                <a16:creationId xmlns:a16="http://schemas.microsoft.com/office/drawing/2014/main" id="{9112F70D-BCCB-4428-8977-B6093C532477}"/>
              </a:ext>
            </a:extLst>
          </p:cNvPr>
          <p:cNvGrpSpPr/>
          <p:nvPr/>
        </p:nvGrpSpPr>
        <p:grpSpPr>
          <a:xfrm>
            <a:off x="8364143" y="4970451"/>
            <a:ext cx="2989657" cy="960656"/>
            <a:chOff x="8364143" y="4970451"/>
            <a:chExt cx="2989657" cy="960656"/>
          </a:xfrm>
        </p:grpSpPr>
        <p:sp>
          <p:nvSpPr>
            <p:cNvPr id="16" name="Rectángulo 15"/>
            <p:cNvSpPr/>
            <p:nvPr/>
          </p:nvSpPr>
          <p:spPr>
            <a:xfrm>
              <a:off x="8364143" y="4985862"/>
              <a:ext cx="2989657" cy="9452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3,59 MEUR </a:t>
              </a: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(   13%)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the economic value of contracts and services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(2020)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7" name="Triángulo isósceles 16"/>
            <p:cNvSpPr/>
            <p:nvPr/>
          </p:nvSpPr>
          <p:spPr>
            <a:xfrm flipV="1">
              <a:off x="10199448" y="4970451"/>
              <a:ext cx="197164" cy="216000"/>
            </a:xfrm>
            <a:prstGeom prst="triangle">
              <a:avLst>
                <a:gd name="adj" fmla="val 5292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1992552" y="4883375"/>
            <a:ext cx="3371577" cy="1305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14,45 MEUR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(15,5% </a:t>
            </a:r>
            <a:r>
              <a:rPr kumimoji="0" lang="ca-ES" sz="2000" b="0" i="0" u="none" strike="noStrike" kern="1200" cap="none" spc="0" normalizeH="0" baseline="0" noProof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budget</a:t>
            </a: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Programme budget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“Research and knowledge transfer”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6247221" y="1676509"/>
            <a:ext cx="5565989" cy="2917892"/>
            <a:chOff x="928798" y="1502824"/>
            <a:chExt cx="5565989" cy="2917892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798" y="1502824"/>
              <a:ext cx="5565989" cy="2654062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3380" y="4176855"/>
              <a:ext cx="3086367" cy="243861"/>
            </a:xfrm>
            <a:prstGeom prst="rect">
              <a:avLst/>
            </a:prstGeom>
          </p:spPr>
        </p:pic>
      </p:grpSp>
      <p:grpSp>
        <p:nvGrpSpPr>
          <p:cNvPr id="2" name="Agrupa 1">
            <a:extLst>
              <a:ext uri="{FF2B5EF4-FFF2-40B4-BE49-F238E27FC236}">
                <a16:creationId xmlns:a16="http://schemas.microsoft.com/office/drawing/2014/main" id="{D27C0B92-CD22-4FA3-B7F7-14B589911F0A}"/>
              </a:ext>
            </a:extLst>
          </p:cNvPr>
          <p:cNvGrpSpPr/>
          <p:nvPr/>
        </p:nvGrpSpPr>
        <p:grpSpPr>
          <a:xfrm>
            <a:off x="5255679" y="4706621"/>
            <a:ext cx="3738197" cy="1120573"/>
            <a:chOff x="5255679" y="4706621"/>
            <a:chExt cx="3738197" cy="1120573"/>
          </a:xfrm>
        </p:grpSpPr>
        <p:sp>
          <p:nvSpPr>
            <p:cNvPr id="14" name="Rectángulo 13"/>
            <p:cNvSpPr/>
            <p:nvPr/>
          </p:nvSpPr>
          <p:spPr>
            <a:xfrm>
              <a:off x="5255679" y="4706621"/>
              <a:ext cx="3738197" cy="11205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105 </a:t>
              </a: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(   1,9%)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transfer contracts</a:t>
              </a:r>
            </a:p>
          </p:txBody>
        </p:sp>
        <p:sp>
          <p:nvSpPr>
            <p:cNvPr id="22" name="Triángulo isósceles 21"/>
            <p:cNvSpPr/>
            <p:nvPr/>
          </p:nvSpPr>
          <p:spPr>
            <a:xfrm>
              <a:off x="7025461" y="4947867"/>
              <a:ext cx="198631" cy="216000"/>
            </a:xfrm>
            <a:prstGeom prst="triangle">
              <a:avLst>
                <a:gd name="adj" fmla="val 52924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grpSp>
        <p:nvGrpSpPr>
          <p:cNvPr id="24" name="Agrupa 23">
            <a:extLst>
              <a:ext uri="{FF2B5EF4-FFF2-40B4-BE49-F238E27FC236}">
                <a16:creationId xmlns:a16="http://schemas.microsoft.com/office/drawing/2014/main" id="{BC77469B-0214-43C5-A052-EE0DFE193A34}"/>
              </a:ext>
            </a:extLst>
          </p:cNvPr>
          <p:cNvGrpSpPr/>
          <p:nvPr/>
        </p:nvGrpSpPr>
        <p:grpSpPr>
          <a:xfrm>
            <a:off x="376472" y="1497980"/>
            <a:ext cx="4879207" cy="3513645"/>
            <a:chOff x="376472" y="1497980"/>
            <a:chExt cx="4879207" cy="3513645"/>
          </a:xfrm>
        </p:grpSpPr>
        <p:grpSp>
          <p:nvGrpSpPr>
            <p:cNvPr id="25" name="Grupo 5">
              <a:extLst>
                <a:ext uri="{FF2B5EF4-FFF2-40B4-BE49-F238E27FC236}">
                  <a16:creationId xmlns:a16="http://schemas.microsoft.com/office/drawing/2014/main" id="{B89E80E1-9A75-41E4-9D69-263490E8A0BA}"/>
                </a:ext>
              </a:extLst>
            </p:cNvPr>
            <p:cNvGrpSpPr/>
            <p:nvPr/>
          </p:nvGrpSpPr>
          <p:grpSpPr>
            <a:xfrm>
              <a:off x="376472" y="1497980"/>
              <a:ext cx="4879207" cy="3513645"/>
              <a:chOff x="376472" y="1497980"/>
              <a:chExt cx="4879207" cy="3513645"/>
            </a:xfrm>
          </p:grpSpPr>
          <p:grpSp>
            <p:nvGrpSpPr>
              <p:cNvPr id="29" name="Grupo 6">
                <a:extLst>
                  <a:ext uri="{FF2B5EF4-FFF2-40B4-BE49-F238E27FC236}">
                    <a16:creationId xmlns:a16="http://schemas.microsoft.com/office/drawing/2014/main" id="{5A249741-6F55-4F5C-BA22-F10D356FC654}"/>
                  </a:ext>
                </a:extLst>
              </p:cNvPr>
              <p:cNvGrpSpPr/>
              <p:nvPr/>
            </p:nvGrpSpPr>
            <p:grpSpPr>
              <a:xfrm>
                <a:off x="395679" y="1497980"/>
                <a:ext cx="4860000" cy="2966533"/>
                <a:chOff x="1699252" y="1411731"/>
                <a:chExt cx="4860000" cy="2966533"/>
              </a:xfrm>
            </p:grpSpPr>
            <p:pic>
              <p:nvPicPr>
                <p:cNvPr id="31" name="Imagen 8">
                  <a:extLst>
                    <a:ext uri="{FF2B5EF4-FFF2-40B4-BE49-F238E27FC236}">
                      <a16:creationId xmlns:a16="http://schemas.microsoft.com/office/drawing/2014/main" id="{76A023A1-2B82-480C-A632-4BA84D887B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48125" y="4204031"/>
                  <a:ext cx="3096000" cy="174233"/>
                </a:xfrm>
                <a:prstGeom prst="rect">
                  <a:avLst/>
                </a:prstGeom>
              </p:spPr>
            </p:pic>
            <p:pic>
              <p:nvPicPr>
                <p:cNvPr id="32" name="Imagen 9">
                  <a:extLst>
                    <a:ext uri="{FF2B5EF4-FFF2-40B4-BE49-F238E27FC236}">
                      <a16:creationId xmlns:a16="http://schemas.microsoft.com/office/drawing/2014/main" id="{3D4B0727-9021-43BB-B8E6-3925DE4702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99252" y="1411731"/>
                  <a:ext cx="4860000" cy="2648584"/>
                </a:xfrm>
                <a:prstGeom prst="rect">
                  <a:avLst/>
                </a:prstGeom>
              </p:spPr>
            </p:pic>
          </p:grpSp>
          <p:sp>
            <p:nvSpPr>
              <p:cNvPr id="30" name="Rectángulo 7">
                <a:extLst>
                  <a:ext uri="{FF2B5EF4-FFF2-40B4-BE49-F238E27FC236}">
                    <a16:creationId xmlns:a16="http://schemas.microsoft.com/office/drawing/2014/main" id="{3888AD02-19CA-4CBB-81E8-8F87816C3590}"/>
                  </a:ext>
                </a:extLst>
              </p:cNvPr>
              <p:cNvSpPr/>
              <p:nvPr/>
            </p:nvSpPr>
            <p:spPr>
              <a:xfrm>
                <a:off x="376472" y="4765404"/>
                <a:ext cx="183856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(*) </a:t>
                </a:r>
                <a:r>
                  <a:rPr kumimoji="0" lang="ca-ES" sz="1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Source: GREC i UNEIX</a:t>
                </a:r>
              </a:p>
            </p:txBody>
          </p:sp>
        </p:grpSp>
        <p:sp>
          <p:nvSpPr>
            <p:cNvPr id="26" name="Rectángulo 16">
              <a:extLst>
                <a:ext uri="{FF2B5EF4-FFF2-40B4-BE49-F238E27FC236}">
                  <a16:creationId xmlns:a16="http://schemas.microsoft.com/office/drawing/2014/main" id="{DD5911F6-FC2B-40A4-A3D1-757B6F53015F}"/>
                </a:ext>
              </a:extLst>
            </p:cNvPr>
            <p:cNvSpPr/>
            <p:nvPr/>
          </p:nvSpPr>
          <p:spPr>
            <a:xfrm>
              <a:off x="601795" y="4217739"/>
              <a:ext cx="83019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public funding</a:t>
              </a:r>
              <a:endParaRPr kumimoji="0" lang="ca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77A1799-35D9-4EA0-A214-05BF6B5BD827}"/>
                </a:ext>
              </a:extLst>
            </p:cNvPr>
            <p:cNvSpPr/>
            <p:nvPr/>
          </p:nvSpPr>
          <p:spPr>
            <a:xfrm>
              <a:off x="1692127" y="4210860"/>
              <a:ext cx="123222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1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transfer contracts</a:t>
              </a:r>
            </a:p>
          </p:txBody>
        </p:sp>
        <p:sp>
          <p:nvSpPr>
            <p:cNvPr id="28" name="Rectángulo 16">
              <a:extLst>
                <a:ext uri="{FF2B5EF4-FFF2-40B4-BE49-F238E27FC236}">
                  <a16:creationId xmlns:a16="http://schemas.microsoft.com/office/drawing/2014/main" id="{55B7BC56-D08F-48DD-BE89-0F4C6341E92E}"/>
                </a:ext>
              </a:extLst>
            </p:cNvPr>
            <p:cNvSpPr/>
            <p:nvPr/>
          </p:nvSpPr>
          <p:spPr>
            <a:xfrm>
              <a:off x="3221022" y="4172748"/>
              <a:ext cx="83019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total</a:t>
              </a:r>
              <a:endParaRPr kumimoji="0" lang="ca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7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rgbClr val="538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RDI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71897" y="676329"/>
            <a:ext cx="11797745" cy="387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Visibility of scientific production 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22358" y="1140714"/>
            <a:ext cx="2241085" cy="4966206"/>
            <a:chOff x="122358" y="1140714"/>
            <a:chExt cx="2241085" cy="4966206"/>
          </a:xfrm>
        </p:grpSpPr>
        <p:sp>
          <p:nvSpPr>
            <p:cNvPr id="7" name="Rectángulo 6"/>
            <p:cNvSpPr/>
            <p:nvPr/>
          </p:nvSpPr>
          <p:spPr>
            <a:xfrm>
              <a:off x="342900" y="1140714"/>
              <a:ext cx="18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887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papers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42900" y="2156266"/>
              <a:ext cx="18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52%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open </a:t>
              </a:r>
              <a:r>
                <a:rPr kumimoji="0" lang="ca-E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access </a:t>
              </a:r>
              <a:r>
                <a:rPr kumimoji="0" lang="ca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papers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42900" y="3171818"/>
              <a:ext cx="18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2.234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citations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22358" y="4098767"/>
              <a:ext cx="2241085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47%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papers with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International collaboration</a:t>
              </a:r>
              <a:endParaRPr kumimoji="0" lang="ca-E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122358" y="5206920"/>
              <a:ext cx="2241084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57%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Papers in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first-</a:t>
              </a:r>
              <a:r>
                <a:rPr kumimoji="0" 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quartil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journals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657781" y="4466328"/>
            <a:ext cx="2889902" cy="1642938"/>
            <a:chOff x="3340469" y="4864286"/>
            <a:chExt cx="2889902" cy="1642938"/>
          </a:xfrm>
        </p:grpSpPr>
        <p:sp>
          <p:nvSpPr>
            <p:cNvPr id="13" name="Rectángulo 12"/>
            <p:cNvSpPr/>
            <p:nvPr/>
          </p:nvSpPr>
          <p:spPr>
            <a:xfrm>
              <a:off x="3492264" y="4864286"/>
              <a:ext cx="2513713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72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highly cited papers </a:t>
              </a:r>
              <a:r>
                <a:rPr kumimoji="0" lang="ca-ES" sz="16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(*)</a:t>
              </a:r>
              <a:endParaRPr kumimoji="0" lang="ca-E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3340469" y="5799338"/>
              <a:ext cx="28899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(*) 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Highly Cited Papers: number of papers found among the top cited 1% cited papers in the world, by category and year, taking into consideration the citation in the last 10 years</a:t>
              </a:r>
              <a:endParaRPr kumimoji="0" lang="ca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6868712" y="4466328"/>
            <a:ext cx="2801458" cy="1497828"/>
            <a:chOff x="5890472" y="4844507"/>
            <a:chExt cx="2830435" cy="1497828"/>
          </a:xfrm>
        </p:grpSpPr>
        <p:sp>
          <p:nvSpPr>
            <p:cNvPr id="16" name="Rectángulo 15"/>
            <p:cNvSpPr/>
            <p:nvPr/>
          </p:nvSpPr>
          <p:spPr>
            <a:xfrm>
              <a:off x="5890472" y="4844507"/>
              <a:ext cx="2626951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17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Researchers among the most cited ones in the world </a:t>
              </a:r>
              <a:r>
                <a:rPr kumimoji="0" lang="ca-E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(*)</a:t>
              </a:r>
              <a:endParaRPr kumimoji="0" lang="ca-E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5949333" y="5788337"/>
              <a:ext cx="277157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(*) 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According to the database developed by Stanford University (USA), SciTech Strategies Inc. and ELSEVIER (year 2020)</a:t>
              </a:r>
              <a:endParaRPr kumimoji="0" lang="ca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grpSp>
        <p:nvGrpSpPr>
          <p:cNvPr id="26" name="Agrupa 25">
            <a:extLst>
              <a:ext uri="{FF2B5EF4-FFF2-40B4-BE49-F238E27FC236}">
                <a16:creationId xmlns:a16="http://schemas.microsoft.com/office/drawing/2014/main" id="{9BECDA74-8F2E-43FA-AC22-DE4ED61A7901}"/>
              </a:ext>
            </a:extLst>
          </p:cNvPr>
          <p:cNvGrpSpPr/>
          <p:nvPr/>
        </p:nvGrpSpPr>
        <p:grpSpPr>
          <a:xfrm>
            <a:off x="2015397" y="1314163"/>
            <a:ext cx="4176000" cy="3006630"/>
            <a:chOff x="1823710" y="984345"/>
            <a:chExt cx="4176000" cy="3006630"/>
          </a:xfrm>
        </p:grpSpPr>
        <p:pic>
          <p:nvPicPr>
            <p:cNvPr id="27" name="Imagen 17">
              <a:extLst>
                <a:ext uri="{FF2B5EF4-FFF2-40B4-BE49-F238E27FC236}">
                  <a16:creationId xmlns:a16="http://schemas.microsoft.com/office/drawing/2014/main" id="{80563EF3-2C1B-49E9-A3D9-0EA33BF99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710" y="984345"/>
              <a:ext cx="4176000" cy="2906085"/>
            </a:xfrm>
            <a:prstGeom prst="rect">
              <a:avLst/>
            </a:prstGeom>
          </p:spPr>
        </p:pic>
        <p:pic>
          <p:nvPicPr>
            <p:cNvPr id="28" name="Imatge 27">
              <a:extLst>
                <a:ext uri="{FF2B5EF4-FFF2-40B4-BE49-F238E27FC236}">
                  <a16:creationId xmlns:a16="http://schemas.microsoft.com/office/drawing/2014/main" id="{33822EF5-8862-4ACB-889A-B3ACE58DE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9825" y="3590925"/>
              <a:ext cx="971550" cy="400050"/>
            </a:xfrm>
            <a:prstGeom prst="rect">
              <a:avLst/>
            </a:prstGeom>
          </p:spPr>
        </p:pic>
        <p:pic>
          <p:nvPicPr>
            <p:cNvPr id="29" name="Imatge 28">
              <a:extLst>
                <a:ext uri="{FF2B5EF4-FFF2-40B4-BE49-F238E27FC236}">
                  <a16:creationId xmlns:a16="http://schemas.microsoft.com/office/drawing/2014/main" id="{76BCB48F-7EEE-47CB-AF59-4DBD4699A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6637" y="3590925"/>
              <a:ext cx="1819275" cy="390525"/>
            </a:xfrm>
            <a:prstGeom prst="rect">
              <a:avLst/>
            </a:prstGeom>
          </p:spPr>
        </p:pic>
      </p:grpSp>
      <p:pic>
        <p:nvPicPr>
          <p:cNvPr id="31" name="Imatge 30">
            <a:extLst>
              <a:ext uri="{FF2B5EF4-FFF2-40B4-BE49-F238E27FC236}">
                <a16:creationId xmlns:a16="http://schemas.microsoft.com/office/drawing/2014/main" id="{501C6D5E-32FF-4FF0-A8ED-2678EDC752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867" y="1328516"/>
            <a:ext cx="5650819" cy="2700000"/>
          </a:xfrm>
          <a:prstGeom prst="rect">
            <a:avLst/>
          </a:prstGeom>
        </p:spPr>
      </p:pic>
      <p:pic>
        <p:nvPicPr>
          <p:cNvPr id="34" name="Imatge 33">
            <a:extLst>
              <a:ext uri="{FF2B5EF4-FFF2-40B4-BE49-F238E27FC236}">
                <a16:creationId xmlns:a16="http://schemas.microsoft.com/office/drawing/2014/main" id="{4E24539F-E3FA-44C4-9891-CC1DAEAE6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861" y="3857505"/>
            <a:ext cx="24098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914354" y="1234997"/>
            <a:ext cx="5040000" cy="5040000"/>
            <a:chOff x="6840983" y="1297782"/>
            <a:chExt cx="5169589" cy="50400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0983" y="1297782"/>
              <a:ext cx="5169589" cy="5040000"/>
            </a:xfrm>
            <a:prstGeom prst="rect">
              <a:avLst/>
            </a:prstGeom>
          </p:spPr>
        </p:pic>
        <p:grpSp>
          <p:nvGrpSpPr>
            <p:cNvPr id="6" name="Grupo 5"/>
            <p:cNvGrpSpPr/>
            <p:nvPr/>
          </p:nvGrpSpPr>
          <p:grpSpPr>
            <a:xfrm rot="643702">
              <a:off x="7202433" y="3337187"/>
              <a:ext cx="3147363" cy="1312811"/>
              <a:chOff x="4011032" y="3894179"/>
              <a:chExt cx="3147363" cy="1312811"/>
            </a:xfrm>
          </p:grpSpPr>
          <p:sp>
            <p:nvSpPr>
              <p:cNvPr id="8" name="Flecha izquierda y derecha 7"/>
              <p:cNvSpPr/>
              <p:nvPr/>
            </p:nvSpPr>
            <p:spPr>
              <a:xfrm rot="21556298">
                <a:off x="4011032" y="4654540"/>
                <a:ext cx="3097339" cy="552450"/>
              </a:xfrm>
              <a:prstGeom prst="leftRightArrow">
                <a:avLst>
                  <a:gd name="adj1" fmla="val 39655"/>
                  <a:gd name="adj2" fmla="val 50000"/>
                </a:avLst>
              </a:prstGeom>
              <a:solidFill>
                <a:srgbClr val="70AD47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A2</a:t>
                </a:r>
              </a:p>
            </p:txBody>
          </p:sp>
          <p:sp>
            <p:nvSpPr>
              <p:cNvPr id="9" name="Flecha arriba 8"/>
              <p:cNvSpPr/>
              <p:nvPr/>
            </p:nvSpPr>
            <p:spPr>
              <a:xfrm rot="4046621">
                <a:off x="5722340" y="2784881"/>
                <a:ext cx="326757" cy="2545353"/>
              </a:xfrm>
              <a:prstGeom prst="upArrow">
                <a:avLst/>
              </a:prstGeom>
              <a:solidFill>
                <a:srgbClr val="70AD47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a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6662" y="5143891"/>
              <a:ext cx="868093" cy="84178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sp>
        <p:nvSpPr>
          <p:cNvPr id="10" name="Rectángulo 9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rgbClr val="538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RDI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71897" y="676329"/>
            <a:ext cx="11797745" cy="387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Transfer of knowledge to the territory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01811" y="1141496"/>
            <a:ext cx="603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PECTs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Projects of specialization and territorial competitiveness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529394" y="3500911"/>
            <a:ext cx="4558392" cy="2100422"/>
            <a:chOff x="2047577" y="3017908"/>
            <a:chExt cx="4558392" cy="2100422"/>
          </a:xfrm>
        </p:grpSpPr>
        <p:sp>
          <p:nvSpPr>
            <p:cNvPr id="14" name="CuadroTexto 13"/>
            <p:cNvSpPr txBox="1"/>
            <p:nvPr/>
          </p:nvSpPr>
          <p:spPr>
            <a:xfrm>
              <a:off x="3171824" y="3017908"/>
              <a:ext cx="28064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ca-ES"/>
              </a:defPPr>
              <a:lvl1pPr>
                <a:defRPr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RIS3CAT communities </a:t>
              </a:r>
            </a:p>
          </p:txBody>
        </p:sp>
        <p:pic>
          <p:nvPicPr>
            <p:cNvPr id="15" name="Picture 2" descr="Resultat d'imatges per a &quot;cotpa logo&quot;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577" y="3387240"/>
              <a:ext cx="2120684" cy="100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3463" y="3677942"/>
              <a:ext cx="2212506" cy="576174"/>
            </a:xfrm>
            <a:prstGeom prst="rect">
              <a:avLst/>
            </a:prstGeom>
          </p:spPr>
        </p:pic>
        <p:pic>
          <p:nvPicPr>
            <p:cNvPr id="17" name="Imagen 16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681" y="4597313"/>
              <a:ext cx="1602740" cy="5210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Imagen 1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F4DCC7E-8B9A-450D-9C93-67E4403AB3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63" y="1930238"/>
            <a:ext cx="2069342" cy="43228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22" y="2660782"/>
            <a:ext cx="3414056" cy="56900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794" y="1846414"/>
            <a:ext cx="3105671" cy="77827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052" y="5802854"/>
            <a:ext cx="1713577" cy="24089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59" y="5778502"/>
            <a:ext cx="923924" cy="265242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7454344" y="6009123"/>
            <a:ext cx="3933764" cy="38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168129" y="4865680"/>
            <a:ext cx="2901513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Transfer contracts signed with Catalan companies in each municipality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(2020)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4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 7">
            <a:extLst>
              <a:ext uri="{FF2B5EF4-FFF2-40B4-BE49-F238E27FC236}">
                <a16:creationId xmlns:a16="http://schemas.microsoft.com/office/drawing/2014/main" id="{2C3371FF-7894-4A15-A8D0-4DA85AC8822D}"/>
              </a:ext>
            </a:extLst>
          </p:cNvPr>
          <p:cNvGrpSpPr/>
          <p:nvPr/>
        </p:nvGrpSpPr>
        <p:grpSpPr>
          <a:xfrm>
            <a:off x="2864941" y="1132202"/>
            <a:ext cx="5096120" cy="5149370"/>
            <a:chOff x="2864941" y="1132202"/>
            <a:chExt cx="5096120" cy="5149370"/>
          </a:xfrm>
        </p:grpSpPr>
        <p:grpSp>
          <p:nvGrpSpPr>
            <p:cNvPr id="2" name="Agrupa 1">
              <a:extLst>
                <a:ext uri="{FF2B5EF4-FFF2-40B4-BE49-F238E27FC236}">
                  <a16:creationId xmlns:a16="http://schemas.microsoft.com/office/drawing/2014/main" id="{FA0B2ACD-8241-4775-A4A5-7A3DB11B5888}"/>
                </a:ext>
              </a:extLst>
            </p:cNvPr>
            <p:cNvGrpSpPr/>
            <p:nvPr/>
          </p:nvGrpSpPr>
          <p:grpSpPr>
            <a:xfrm>
              <a:off x="2864941" y="1132202"/>
              <a:ext cx="5096120" cy="5114140"/>
              <a:chOff x="2814374" y="1110793"/>
              <a:chExt cx="5096120" cy="5114140"/>
            </a:xfrm>
          </p:grpSpPr>
          <p:pic>
            <p:nvPicPr>
              <p:cNvPr id="3" name="Imatge 2">
                <a:extLst>
                  <a:ext uri="{FF2B5EF4-FFF2-40B4-BE49-F238E27FC236}">
                    <a16:creationId xmlns:a16="http://schemas.microsoft.com/office/drawing/2014/main" id="{79E4987E-3EBF-46EC-93DD-EDF0BF574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14374" y="1110793"/>
                <a:ext cx="4068000" cy="4721551"/>
              </a:xfrm>
              <a:prstGeom prst="rect">
                <a:avLst/>
              </a:prstGeom>
            </p:spPr>
          </p:pic>
          <p:pic>
            <p:nvPicPr>
              <p:cNvPr id="24" name="Imagen 21">
                <a:extLst>
                  <a:ext uri="{FF2B5EF4-FFF2-40B4-BE49-F238E27FC236}">
                    <a16:creationId xmlns:a16="http://schemas.microsoft.com/office/drawing/2014/main" id="{937F86E2-3B54-401C-A400-42888FC4F3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78562" y="5637907"/>
                <a:ext cx="1800000" cy="587026"/>
              </a:xfrm>
              <a:prstGeom prst="rect">
                <a:avLst/>
              </a:prstGeom>
            </p:spPr>
          </p:pic>
          <p:pic>
            <p:nvPicPr>
              <p:cNvPr id="25" name="Imagen 14">
                <a:extLst>
                  <a:ext uri="{FF2B5EF4-FFF2-40B4-BE49-F238E27FC236}">
                    <a16:creationId xmlns:a16="http://schemas.microsoft.com/office/drawing/2014/main" id="{103609FA-B3A8-4044-B0B4-14E5899224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70494" y="1333911"/>
                <a:ext cx="1440000" cy="1393142"/>
              </a:xfrm>
              <a:prstGeom prst="rect">
                <a:avLst/>
              </a:prstGeom>
            </p:spPr>
          </p:pic>
        </p:grpSp>
        <p:sp>
          <p:nvSpPr>
            <p:cNvPr id="35" name="Rectángulo 16">
              <a:extLst>
                <a:ext uri="{FF2B5EF4-FFF2-40B4-BE49-F238E27FC236}">
                  <a16:creationId xmlns:a16="http://schemas.microsoft.com/office/drawing/2014/main" id="{F85FD05F-4894-48E8-AE7C-D962B80802D1}"/>
                </a:ext>
              </a:extLst>
            </p:cNvPr>
            <p:cNvSpPr/>
            <p:nvPr/>
          </p:nvSpPr>
          <p:spPr>
            <a:xfrm>
              <a:off x="5343284" y="5657631"/>
              <a:ext cx="1800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Extension programs</a:t>
              </a:r>
              <a:endParaRPr kumimoji="0" lang="ca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42" name="Rectángulo 16">
              <a:extLst>
                <a:ext uri="{FF2B5EF4-FFF2-40B4-BE49-F238E27FC236}">
                  <a16:creationId xmlns:a16="http://schemas.microsoft.com/office/drawing/2014/main" id="{D83FBDAC-9F23-46B0-8C9B-C4EC2EE48D94}"/>
                </a:ext>
              </a:extLst>
            </p:cNvPr>
            <p:cNvSpPr/>
            <p:nvPr/>
          </p:nvSpPr>
          <p:spPr>
            <a:xfrm>
              <a:off x="5309813" y="6019962"/>
              <a:ext cx="208900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Summer University venue</a:t>
              </a:r>
              <a:endParaRPr kumimoji="0" lang="ca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COMMITMENT TO SOCIETY, CULTURE, EQUALITY AND COOPERATION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id="{03545E9F-645D-495F-B5DC-5136F361BFA6}"/>
              </a:ext>
            </a:extLst>
          </p:cNvPr>
          <p:cNvSpPr txBox="1"/>
          <p:nvPr/>
        </p:nvSpPr>
        <p:spPr>
          <a:xfrm>
            <a:off x="583474" y="762870"/>
            <a:ext cx="682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b="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Extension programs and venues of the Summer University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16" name="Grupo 4">
            <a:extLst>
              <a:ext uri="{FF2B5EF4-FFF2-40B4-BE49-F238E27FC236}">
                <a16:creationId xmlns:a16="http://schemas.microsoft.com/office/drawing/2014/main" id="{4733A794-ACEB-4DF6-8EB5-37E3AFAB0A67}"/>
              </a:ext>
            </a:extLst>
          </p:cNvPr>
          <p:cNvGrpSpPr/>
          <p:nvPr/>
        </p:nvGrpSpPr>
        <p:grpSpPr>
          <a:xfrm>
            <a:off x="8013657" y="762870"/>
            <a:ext cx="3594869" cy="5395592"/>
            <a:chOff x="7047000" y="762870"/>
            <a:chExt cx="3594869" cy="5395592"/>
          </a:xfrm>
        </p:grpSpPr>
        <p:sp>
          <p:nvSpPr>
            <p:cNvPr id="17" name="CuadroTexto 15">
              <a:extLst>
                <a:ext uri="{FF2B5EF4-FFF2-40B4-BE49-F238E27FC236}">
                  <a16:creationId xmlns:a16="http://schemas.microsoft.com/office/drawing/2014/main" id="{4BA270DD-E2D2-463C-85E1-079BDA091B0C}"/>
                </a:ext>
              </a:extLst>
            </p:cNvPr>
            <p:cNvSpPr txBox="1"/>
            <p:nvPr/>
          </p:nvSpPr>
          <p:spPr>
            <a:xfrm>
              <a:off x="7047000" y="762870"/>
              <a:ext cx="359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a-ES"/>
              </a:defPPr>
              <a:lvl1pPr algn="ctr">
                <a:defRPr b="0"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Continuous learning students</a:t>
              </a:r>
              <a:endPara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grpSp>
          <p:nvGrpSpPr>
            <p:cNvPr id="18" name="Grupo 8">
              <a:extLst>
                <a:ext uri="{FF2B5EF4-FFF2-40B4-BE49-F238E27FC236}">
                  <a16:creationId xmlns:a16="http://schemas.microsoft.com/office/drawing/2014/main" id="{68B77EA0-062B-4B73-B2A8-7C02AADB5BE6}"/>
                </a:ext>
              </a:extLst>
            </p:cNvPr>
            <p:cNvGrpSpPr/>
            <p:nvPr/>
          </p:nvGrpSpPr>
          <p:grpSpPr>
            <a:xfrm>
              <a:off x="7117984" y="1214885"/>
              <a:ext cx="3315785" cy="3602260"/>
              <a:chOff x="6858007" y="1301952"/>
              <a:chExt cx="3315785" cy="3602260"/>
            </a:xfrm>
          </p:grpSpPr>
          <p:pic>
            <p:nvPicPr>
              <p:cNvPr id="20" name="Imagen 7">
                <a:extLst>
                  <a:ext uri="{FF2B5EF4-FFF2-40B4-BE49-F238E27FC236}">
                    <a16:creationId xmlns:a16="http://schemas.microsoft.com/office/drawing/2014/main" id="{80A5396F-0EEE-4AF6-80D0-375ABAFA4B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58007" y="1301952"/>
                <a:ext cx="3315785" cy="2412000"/>
              </a:xfrm>
              <a:prstGeom prst="rect">
                <a:avLst/>
              </a:prstGeom>
            </p:spPr>
          </p:pic>
          <p:sp>
            <p:nvSpPr>
              <p:cNvPr id="21" name="CuadroTexto 17">
                <a:extLst>
                  <a:ext uri="{FF2B5EF4-FFF2-40B4-BE49-F238E27FC236}">
                    <a16:creationId xmlns:a16="http://schemas.microsoft.com/office/drawing/2014/main" id="{499F3303-DAB8-4C64-83C9-94AFB43C70D3}"/>
                  </a:ext>
                </a:extLst>
              </p:cNvPr>
              <p:cNvSpPr txBox="1"/>
              <p:nvPr/>
            </p:nvSpPr>
            <p:spPr>
              <a:xfrm>
                <a:off x="6858007" y="3826994"/>
                <a:ext cx="3315785" cy="1077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The University of Lleida develops a specialized offering, to </a:t>
                </a:r>
                <a:r>
                  <a:rPr kumimoji="0" lang="en-GB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meet 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the needs of the society and companies in its vicinity</a:t>
                </a:r>
                <a:endParaRPr kumimoji="0" lang="ca-E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19" name="CuadroTexto 12">
              <a:extLst>
                <a:ext uri="{FF2B5EF4-FFF2-40B4-BE49-F238E27FC236}">
                  <a16:creationId xmlns:a16="http://schemas.microsoft.com/office/drawing/2014/main" id="{8C08EC37-119F-4404-9225-8E1C2FDC0B56}"/>
                </a:ext>
              </a:extLst>
            </p:cNvPr>
            <p:cNvSpPr txBox="1"/>
            <p:nvPr/>
          </p:nvSpPr>
          <p:spPr>
            <a:xfrm>
              <a:off x="7110120" y="5022520"/>
              <a:ext cx="3323649" cy="1135942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a-ES"/>
              </a:defPPr>
              <a:lvl1pPr algn="ctr">
                <a:defRPr sz="1400">
                  <a:latin typeface="Malgun Gothic"/>
                  <a:ea typeface="Malgun Gothic"/>
                  <a:cs typeface="Calibri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libri"/>
                </a:rPr>
                <a:t>699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students enrolled in the School of Languages</a:t>
              </a: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</p:txBody>
        </p:sp>
      </p:grpSp>
      <p:grpSp>
        <p:nvGrpSpPr>
          <p:cNvPr id="26" name="Grupo 2">
            <a:extLst>
              <a:ext uri="{FF2B5EF4-FFF2-40B4-BE49-F238E27FC236}">
                <a16:creationId xmlns:a16="http://schemas.microsoft.com/office/drawing/2014/main" id="{5F734382-271E-4031-817F-0E7D1004F88C}"/>
              </a:ext>
            </a:extLst>
          </p:cNvPr>
          <p:cNvGrpSpPr/>
          <p:nvPr/>
        </p:nvGrpSpPr>
        <p:grpSpPr>
          <a:xfrm>
            <a:off x="565836" y="1333911"/>
            <a:ext cx="2619172" cy="1433219"/>
            <a:chOff x="685557" y="1249456"/>
            <a:chExt cx="2619172" cy="1433219"/>
          </a:xfrm>
        </p:grpSpPr>
        <p:sp>
          <p:nvSpPr>
            <p:cNvPr id="27" name="Rectángulo 35">
              <a:extLst>
                <a:ext uri="{FF2B5EF4-FFF2-40B4-BE49-F238E27FC236}">
                  <a16:creationId xmlns:a16="http://schemas.microsoft.com/office/drawing/2014/main" id="{81C0F3E3-AA19-444A-ADD6-8DB2C756FD17}"/>
                </a:ext>
              </a:extLst>
            </p:cNvPr>
            <p:cNvSpPr/>
            <p:nvPr/>
          </p:nvSpPr>
          <p:spPr>
            <a:xfrm>
              <a:off x="993260" y="1328811"/>
              <a:ext cx="1992117" cy="1312820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upo 31">
              <a:extLst>
                <a:ext uri="{FF2B5EF4-FFF2-40B4-BE49-F238E27FC236}">
                  <a16:creationId xmlns:a16="http://schemas.microsoft.com/office/drawing/2014/main" id="{742C64C3-32A9-41C3-AD8A-ECFDA0AF315C}"/>
                </a:ext>
              </a:extLst>
            </p:cNvPr>
            <p:cNvGrpSpPr/>
            <p:nvPr/>
          </p:nvGrpSpPr>
          <p:grpSpPr>
            <a:xfrm>
              <a:off x="685557" y="1249456"/>
              <a:ext cx="2619172" cy="1433219"/>
              <a:chOff x="446177" y="1051585"/>
              <a:chExt cx="2619172" cy="1433219"/>
            </a:xfrm>
          </p:grpSpPr>
          <p:grpSp>
            <p:nvGrpSpPr>
              <p:cNvPr id="29" name="Grupo 19">
                <a:extLst>
                  <a:ext uri="{FF2B5EF4-FFF2-40B4-BE49-F238E27FC236}">
                    <a16:creationId xmlns:a16="http://schemas.microsoft.com/office/drawing/2014/main" id="{593BBA30-9D72-4846-AA71-A4814DE34D4B}"/>
                  </a:ext>
                </a:extLst>
              </p:cNvPr>
              <p:cNvGrpSpPr/>
              <p:nvPr/>
            </p:nvGrpSpPr>
            <p:grpSpPr>
              <a:xfrm>
                <a:off x="717563" y="1584804"/>
                <a:ext cx="1914578" cy="900000"/>
                <a:chOff x="3217228" y="1219200"/>
                <a:chExt cx="1914578" cy="900000"/>
              </a:xfrm>
            </p:grpSpPr>
            <p:sp>
              <p:nvSpPr>
                <p:cNvPr id="31" name="Rectángulo 9">
                  <a:extLst>
                    <a:ext uri="{FF2B5EF4-FFF2-40B4-BE49-F238E27FC236}">
                      <a16:creationId xmlns:a16="http://schemas.microsoft.com/office/drawing/2014/main" id="{41C31C67-922A-4C10-8DDD-F7BE1132080E}"/>
                    </a:ext>
                  </a:extLst>
                </p:cNvPr>
                <p:cNvSpPr/>
                <p:nvPr/>
              </p:nvSpPr>
              <p:spPr>
                <a:xfrm>
                  <a:off x="3217228" y="1219200"/>
                  <a:ext cx="883883" cy="900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24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16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venues</a:t>
                  </a:r>
                  <a:endParaRPr kumimoji="0" lang="ca-E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32" name="Rectángulo 18">
                  <a:extLst>
                    <a:ext uri="{FF2B5EF4-FFF2-40B4-BE49-F238E27FC236}">
                      <a16:creationId xmlns:a16="http://schemas.microsoft.com/office/drawing/2014/main" id="{61BAB611-60B9-4853-B73D-BB4FA8AD1020}"/>
                    </a:ext>
                  </a:extLst>
                </p:cNvPr>
                <p:cNvSpPr/>
                <p:nvPr/>
              </p:nvSpPr>
              <p:spPr>
                <a:xfrm>
                  <a:off x="3935335" y="1219200"/>
                  <a:ext cx="1196471" cy="9000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5.500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16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rPr>
                    <a:t>students</a:t>
                  </a:r>
                  <a:endParaRPr kumimoji="0" lang="ca-E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endParaRPr>
                </a:p>
              </p:txBody>
            </p:sp>
          </p:grpSp>
          <p:sp>
            <p:nvSpPr>
              <p:cNvPr id="30" name="CuadroTexto 30">
                <a:extLst>
                  <a:ext uri="{FF2B5EF4-FFF2-40B4-BE49-F238E27FC236}">
                    <a16:creationId xmlns:a16="http://schemas.microsoft.com/office/drawing/2014/main" id="{B6B9CF10-18A9-48B1-9A7F-7A9A5F1008FB}"/>
                  </a:ext>
                </a:extLst>
              </p:cNvPr>
              <p:cNvSpPr txBox="1"/>
              <p:nvPr/>
            </p:nvSpPr>
            <p:spPr>
              <a:xfrm>
                <a:off x="446177" y="1051585"/>
                <a:ext cx="2619172" cy="5798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a-ES"/>
                </a:defPPr>
                <a:lvl1pPr algn="ctr">
                  <a:defRPr sz="1400">
                    <a:latin typeface="Malgun Gothic"/>
                    <a:ea typeface="Malgun Gothic"/>
                    <a:cs typeface="Calibri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3200" b="0" i="0" u="none" strike="noStrike" kern="1200" cap="none" spc="0" normalizeH="0" baseline="0" noProof="1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Calibri"/>
                  </a:rPr>
                  <a:t>Programs</a:t>
                </a:r>
                <a:endParaRPr kumimoji="0" lang="ca-E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endParaRPr>
              </a:p>
            </p:txBody>
          </p:sp>
        </p:grpSp>
      </p:grpSp>
      <p:sp>
        <p:nvSpPr>
          <p:cNvPr id="34" name="CuadroTexto 20">
            <a:extLst>
              <a:ext uri="{FF2B5EF4-FFF2-40B4-BE49-F238E27FC236}">
                <a16:creationId xmlns:a16="http://schemas.microsoft.com/office/drawing/2014/main" id="{8CC325BB-579F-445C-A071-F85161270133}"/>
              </a:ext>
            </a:extLst>
          </p:cNvPr>
          <p:cNvSpPr txBox="1"/>
          <p:nvPr/>
        </p:nvSpPr>
        <p:spPr>
          <a:xfrm>
            <a:off x="542362" y="2877223"/>
            <a:ext cx="328498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Extension programs and Summer University courses, based on the expertise of the staff, are a tool for culture dissemination and lifelong learning in the vicinity of the University</a:t>
            </a:r>
            <a:endParaRPr kumimoji="0" lang="ca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ECFC9A4B-AD25-4189-A7DE-765EC26A835A}"/>
              </a:ext>
            </a:extLst>
          </p:cNvPr>
          <p:cNvGrpSpPr/>
          <p:nvPr/>
        </p:nvGrpSpPr>
        <p:grpSpPr>
          <a:xfrm>
            <a:off x="565836" y="4226378"/>
            <a:ext cx="2495981" cy="1868752"/>
            <a:chOff x="565836" y="4226378"/>
            <a:chExt cx="2495981" cy="1868752"/>
          </a:xfrm>
        </p:grpSpPr>
        <p:sp>
          <p:nvSpPr>
            <p:cNvPr id="36" name="Rectángulo 36">
              <a:extLst>
                <a:ext uri="{FF2B5EF4-FFF2-40B4-BE49-F238E27FC236}">
                  <a16:creationId xmlns:a16="http://schemas.microsoft.com/office/drawing/2014/main" id="{69F4D0B3-47B4-4BB2-B506-A109CE94E76B}"/>
                </a:ext>
              </a:extLst>
            </p:cNvPr>
            <p:cNvSpPr/>
            <p:nvPr/>
          </p:nvSpPr>
          <p:spPr>
            <a:xfrm>
              <a:off x="565836" y="4235642"/>
              <a:ext cx="2426453" cy="1859488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Agrupa 4">
              <a:extLst>
                <a:ext uri="{FF2B5EF4-FFF2-40B4-BE49-F238E27FC236}">
                  <a16:creationId xmlns:a16="http://schemas.microsoft.com/office/drawing/2014/main" id="{6590A390-0E27-44B2-B023-E3482A05F3AE}"/>
                </a:ext>
              </a:extLst>
            </p:cNvPr>
            <p:cNvGrpSpPr/>
            <p:nvPr/>
          </p:nvGrpSpPr>
          <p:grpSpPr>
            <a:xfrm>
              <a:off x="611824" y="4226378"/>
              <a:ext cx="2449993" cy="1823669"/>
              <a:chOff x="837222" y="4159261"/>
              <a:chExt cx="2449993" cy="1823669"/>
            </a:xfrm>
          </p:grpSpPr>
          <p:grpSp>
            <p:nvGrpSpPr>
              <p:cNvPr id="37" name="Grupo 33">
                <a:extLst>
                  <a:ext uri="{FF2B5EF4-FFF2-40B4-BE49-F238E27FC236}">
                    <a16:creationId xmlns:a16="http://schemas.microsoft.com/office/drawing/2014/main" id="{5118BC32-881B-40FD-89A2-051098579745}"/>
                  </a:ext>
                </a:extLst>
              </p:cNvPr>
              <p:cNvGrpSpPr/>
              <p:nvPr/>
            </p:nvGrpSpPr>
            <p:grpSpPr>
              <a:xfrm>
                <a:off x="837222" y="4159261"/>
                <a:ext cx="2116440" cy="1673083"/>
                <a:chOff x="739971" y="2340923"/>
                <a:chExt cx="2116440" cy="1673083"/>
              </a:xfrm>
            </p:grpSpPr>
            <p:grpSp>
              <p:nvGrpSpPr>
                <p:cNvPr id="38" name="Grupo 24">
                  <a:extLst>
                    <a:ext uri="{FF2B5EF4-FFF2-40B4-BE49-F238E27FC236}">
                      <a16:creationId xmlns:a16="http://schemas.microsoft.com/office/drawing/2014/main" id="{55D1CA26-6A6B-41DA-A806-50BF74ABE0CA}"/>
                    </a:ext>
                  </a:extLst>
                </p:cNvPr>
                <p:cNvGrpSpPr/>
                <p:nvPr/>
              </p:nvGrpSpPr>
              <p:grpSpPr>
                <a:xfrm>
                  <a:off x="739971" y="3114006"/>
                  <a:ext cx="2028435" cy="900000"/>
                  <a:chOff x="3217228" y="1349831"/>
                  <a:chExt cx="2028435" cy="900000"/>
                </a:xfrm>
              </p:grpSpPr>
              <p:sp>
                <p:nvSpPr>
                  <p:cNvPr id="40" name="Rectángulo 25">
                    <a:extLst>
                      <a:ext uri="{FF2B5EF4-FFF2-40B4-BE49-F238E27FC236}">
                        <a16:creationId xmlns:a16="http://schemas.microsoft.com/office/drawing/2014/main" id="{C34D1816-850D-45DF-B6F6-A0470A0234F1}"/>
                      </a:ext>
                    </a:extLst>
                  </p:cNvPr>
                  <p:cNvSpPr/>
                  <p:nvPr/>
                </p:nvSpPr>
                <p:spPr>
                  <a:xfrm>
                    <a:off x="3217228" y="1349831"/>
                    <a:ext cx="883883" cy="90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a-E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22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a-ES" sz="1600" b="0" i="0" u="none" strike="noStrike" kern="1200" cap="none" spc="0" normalizeH="0" baseline="0" noProof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venues</a:t>
                    </a:r>
                    <a:endParaRPr kumimoji="0" lang="ca-E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endParaRPr>
                  </a:p>
                </p:txBody>
              </p:sp>
              <p:sp>
                <p:nvSpPr>
                  <p:cNvPr id="41" name="Rectángulo 26">
                    <a:extLst>
                      <a:ext uri="{FF2B5EF4-FFF2-40B4-BE49-F238E27FC236}">
                        <a16:creationId xmlns:a16="http://schemas.microsoft.com/office/drawing/2014/main" id="{97D85777-9DA9-44FA-8407-C569C027100A}"/>
                      </a:ext>
                    </a:extLst>
                  </p:cNvPr>
                  <p:cNvSpPr/>
                  <p:nvPr/>
                </p:nvSpPr>
                <p:spPr>
                  <a:xfrm>
                    <a:off x="3935335" y="1349831"/>
                    <a:ext cx="1310328" cy="90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a-E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+3.600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ca-ES" sz="1600" b="0" i="0" u="none" strike="noStrike" kern="1200" cap="none" spc="0" normalizeH="0" baseline="0" noProof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rPr>
                      <a:t>students</a:t>
                    </a:r>
                    <a:endParaRPr kumimoji="0" lang="ca-E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+mn-cs"/>
                    </a:endParaRPr>
                  </a:p>
                </p:txBody>
              </p:sp>
            </p:grpSp>
            <p:sp>
              <p:nvSpPr>
                <p:cNvPr id="39" name="CuadroTexto 32">
                  <a:extLst>
                    <a:ext uri="{FF2B5EF4-FFF2-40B4-BE49-F238E27FC236}">
                      <a16:creationId xmlns:a16="http://schemas.microsoft.com/office/drawing/2014/main" id="{13F2B5E5-F513-4493-989D-C3D015BA9D5A}"/>
                    </a:ext>
                  </a:extLst>
                </p:cNvPr>
                <p:cNvSpPr txBox="1"/>
                <p:nvPr/>
              </p:nvSpPr>
              <p:spPr>
                <a:xfrm>
                  <a:off x="739971" y="2340923"/>
                  <a:ext cx="2116440" cy="8632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ca-ES"/>
                  </a:defPPr>
                  <a:lvl1pPr algn="ctr">
                    <a:defRPr sz="1400">
                      <a:latin typeface="Malgun Gothic"/>
                      <a:ea typeface="Malgun Gothic"/>
                      <a:cs typeface="Calibri"/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ca-ES" sz="2800" b="0" i="0" u="none" strike="noStrike" kern="1200" cap="none" spc="0" normalizeH="0" baseline="0" noProof="1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Calibri"/>
                    </a:rPr>
                    <a:t>Summer</a:t>
                  </a:r>
                  <a:r>
                    <a:rPr kumimoji="0" lang="ca-E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Calibri"/>
                    </a:rPr>
                    <a:t> University</a:t>
                  </a:r>
                  <a:r>
                    <a:rPr kumimoji="0" lang="ca-E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Malgun Gothic" panose="020B0503020000020004" pitchFamily="34" charset="-127"/>
                      <a:ea typeface="Malgun Gothic" panose="020B0503020000020004" pitchFamily="34" charset="-127"/>
                      <a:cs typeface="Calibri"/>
                    </a:rPr>
                    <a:t>(*)</a:t>
                  </a:r>
                  <a:endParaRPr kumimoji="0" lang="ca-E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/>
                    <a:ea typeface="Malgun Gothic"/>
                    <a:cs typeface="Calibri"/>
                  </a:endParaRPr>
                </a:p>
              </p:txBody>
            </p:sp>
          </p:grpSp>
          <p:sp>
            <p:nvSpPr>
              <p:cNvPr id="33" name="CuadroTexto 23">
                <a:extLst>
                  <a:ext uri="{FF2B5EF4-FFF2-40B4-BE49-F238E27FC236}">
                    <a16:creationId xmlns:a16="http://schemas.microsoft.com/office/drawing/2014/main" id="{3FAD6A61-90B2-4176-9FCD-74E90E3FDEE5}"/>
                  </a:ext>
                </a:extLst>
              </p:cNvPr>
              <p:cNvSpPr txBox="1"/>
              <p:nvPr/>
            </p:nvSpPr>
            <p:spPr>
              <a:xfrm>
                <a:off x="873594" y="5729014"/>
                <a:ext cx="24136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ca-ES"/>
                </a:defPPr>
                <a:lvl1pPr>
                  <a:defRPr b="1">
                    <a:solidFill>
                      <a:schemeClr val="accent2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+mn-cs"/>
                  </a:rPr>
                  <a:t>(*) Venues in the period 2017-2021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85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COMMITMENT TO SOCIETY, CULTURE, EQUALITY AND COOPERATION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0" name="CuadroTexto 8">
            <a:extLst>
              <a:ext uri="{FF2B5EF4-FFF2-40B4-BE49-F238E27FC236}">
                <a16:creationId xmlns:a16="http://schemas.microsoft.com/office/drawing/2014/main" id="{8331B328-2E2E-4905-813B-591B77132B60}"/>
              </a:ext>
            </a:extLst>
          </p:cNvPr>
          <p:cNvSpPr txBox="1"/>
          <p:nvPr/>
        </p:nvSpPr>
        <p:spPr>
          <a:xfrm>
            <a:off x="652461" y="762870"/>
            <a:ext cx="595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a-ES"/>
            </a:defPPr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Promoting social engagement and equal opportunities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8" name="CuadroTexto 15">
            <a:extLst>
              <a:ext uri="{FF2B5EF4-FFF2-40B4-BE49-F238E27FC236}">
                <a16:creationId xmlns:a16="http://schemas.microsoft.com/office/drawing/2014/main" id="{E5E08B92-4810-49BC-9A8A-D1C99E678ED2}"/>
              </a:ext>
            </a:extLst>
          </p:cNvPr>
          <p:cNvSpPr txBox="1"/>
          <p:nvPr/>
        </p:nvSpPr>
        <p:spPr>
          <a:xfrm>
            <a:off x="7470557" y="780681"/>
            <a:ext cx="4244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Cooperation for development and social change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F8449-9450-4870-8783-AEFA9A8410FD}"/>
              </a:ext>
            </a:extLst>
          </p:cNvPr>
          <p:cNvSpPr/>
          <p:nvPr/>
        </p:nvSpPr>
        <p:spPr>
          <a:xfrm>
            <a:off x="746854" y="3548663"/>
            <a:ext cx="5699185" cy="3153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Agrupa 20">
            <a:extLst>
              <a:ext uri="{FF2B5EF4-FFF2-40B4-BE49-F238E27FC236}">
                <a16:creationId xmlns:a16="http://schemas.microsoft.com/office/drawing/2014/main" id="{EF0A6D89-C721-40F6-B46E-AA8390D789B4}"/>
              </a:ext>
            </a:extLst>
          </p:cNvPr>
          <p:cNvGrpSpPr/>
          <p:nvPr/>
        </p:nvGrpSpPr>
        <p:grpSpPr>
          <a:xfrm>
            <a:off x="929723" y="3157474"/>
            <a:ext cx="2200859" cy="2935244"/>
            <a:chOff x="929723" y="3157474"/>
            <a:chExt cx="2200859" cy="2935244"/>
          </a:xfrm>
        </p:grpSpPr>
        <p:pic>
          <p:nvPicPr>
            <p:cNvPr id="26" name="Imagen 5">
              <a:extLst>
                <a:ext uri="{FF2B5EF4-FFF2-40B4-BE49-F238E27FC236}">
                  <a16:creationId xmlns:a16="http://schemas.microsoft.com/office/drawing/2014/main" id="{3D91A257-AD91-49C3-B600-2CFAB0CFD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0713" y="3157474"/>
              <a:ext cx="1598879" cy="22881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23" name="CuadroTexto 19">
              <a:extLst>
                <a:ext uri="{FF2B5EF4-FFF2-40B4-BE49-F238E27FC236}">
                  <a16:creationId xmlns:a16="http://schemas.microsoft.com/office/drawing/2014/main" id="{CAE3B6C1-CD45-4955-9F25-4C11655E3D95}"/>
                </a:ext>
              </a:extLst>
            </p:cNvPr>
            <p:cNvSpPr txBox="1"/>
            <p:nvPr/>
          </p:nvSpPr>
          <p:spPr>
            <a:xfrm>
              <a:off x="929723" y="5492554"/>
              <a:ext cx="220085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Centre for Equal Opportunities and Promotion of Women - Dolors Piera Centre</a:t>
              </a:r>
              <a:endParaRPr kumimoji="0" lang="ca-ES" sz="1100" b="0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grpSp>
        <p:nvGrpSpPr>
          <p:cNvPr id="12" name="Agrupa 11">
            <a:extLst>
              <a:ext uri="{FF2B5EF4-FFF2-40B4-BE49-F238E27FC236}">
                <a16:creationId xmlns:a16="http://schemas.microsoft.com/office/drawing/2014/main" id="{31C8FFE7-6DF4-4859-A256-B67383983319}"/>
              </a:ext>
            </a:extLst>
          </p:cNvPr>
          <p:cNvGrpSpPr/>
          <p:nvPr/>
        </p:nvGrpSpPr>
        <p:grpSpPr>
          <a:xfrm>
            <a:off x="7470557" y="1527941"/>
            <a:ext cx="4494466" cy="4470129"/>
            <a:chOff x="7470557" y="1527941"/>
            <a:chExt cx="4494466" cy="4470129"/>
          </a:xfrm>
        </p:grpSpPr>
        <p:sp>
          <p:nvSpPr>
            <p:cNvPr id="29" name="CuadroTexto 16">
              <a:extLst>
                <a:ext uri="{FF2B5EF4-FFF2-40B4-BE49-F238E27FC236}">
                  <a16:creationId xmlns:a16="http://schemas.microsoft.com/office/drawing/2014/main" id="{3A164A66-1469-49F4-BD91-953C47754A11}"/>
                </a:ext>
              </a:extLst>
            </p:cNvPr>
            <p:cNvSpPr txBox="1"/>
            <p:nvPr/>
          </p:nvSpPr>
          <p:spPr>
            <a:xfrm>
              <a:off x="7470557" y="1527941"/>
              <a:ext cx="4494466" cy="4470129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a-ES"/>
              </a:defPPr>
              <a:lvl1pPr algn="ctr">
                <a:defRPr sz="1400">
                  <a:latin typeface="Malgun Gothic"/>
                  <a:ea typeface="Malgun Gothic"/>
                  <a:cs typeface="Calibri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libri"/>
                </a:rPr>
                <a:t>1.957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participants in programs against poverty </a:t>
              </a: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(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period</a:t>
              </a: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 2020-21)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libri"/>
                </a:rPr>
                <a:t>61</a:t>
              </a:r>
              <a:r>
                <a:rPr kumimoji="0" lang="ca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cooperation development projects in 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empoverished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countries (period 2017-2021)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libri"/>
                </a:rPr>
                <a:t>11</a:t>
              </a: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active cooperation projects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/>
                  <a:ea typeface="Malgun Gothic"/>
                  <a:cs typeface="Calibri"/>
                </a:rPr>
                <a:t>(2018-2021)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</p:txBody>
        </p:sp>
        <p:pic>
          <p:nvPicPr>
            <p:cNvPr id="9" name="Imatge 8">
              <a:extLst>
                <a:ext uri="{FF2B5EF4-FFF2-40B4-BE49-F238E27FC236}">
                  <a16:creationId xmlns:a16="http://schemas.microsoft.com/office/drawing/2014/main" id="{152A3323-7B33-4808-A814-3237D26EA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638"/>
            <a:stretch/>
          </p:blipFill>
          <p:spPr>
            <a:xfrm>
              <a:off x="7595529" y="5376517"/>
              <a:ext cx="4244522" cy="523532"/>
            </a:xfrm>
            <a:prstGeom prst="rect">
              <a:avLst/>
            </a:prstGeom>
          </p:spPr>
        </p:pic>
      </p:grpSp>
      <p:grpSp>
        <p:nvGrpSpPr>
          <p:cNvPr id="25" name="Agrupa 24">
            <a:extLst>
              <a:ext uri="{FF2B5EF4-FFF2-40B4-BE49-F238E27FC236}">
                <a16:creationId xmlns:a16="http://schemas.microsoft.com/office/drawing/2014/main" id="{6F1765A2-B9F9-4669-A43B-8FDF824003F8}"/>
              </a:ext>
            </a:extLst>
          </p:cNvPr>
          <p:cNvGrpSpPr/>
          <p:nvPr/>
        </p:nvGrpSpPr>
        <p:grpSpPr>
          <a:xfrm>
            <a:off x="2997684" y="3148162"/>
            <a:ext cx="4112789" cy="3094474"/>
            <a:chOff x="2997684" y="3148162"/>
            <a:chExt cx="4112789" cy="3094474"/>
          </a:xfrm>
        </p:grpSpPr>
        <p:pic>
          <p:nvPicPr>
            <p:cNvPr id="30" name="Imagen 12">
              <a:extLst>
                <a:ext uri="{FF2B5EF4-FFF2-40B4-BE49-F238E27FC236}">
                  <a16:creationId xmlns:a16="http://schemas.microsoft.com/office/drawing/2014/main" id="{A5141B14-A357-4AC4-A498-CC3CE42B2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4670" y="4400646"/>
              <a:ext cx="1575803" cy="1645529"/>
            </a:xfrm>
            <a:prstGeom prst="rect">
              <a:avLst/>
            </a:prstGeom>
          </p:spPr>
        </p:pic>
        <p:pic>
          <p:nvPicPr>
            <p:cNvPr id="14" name="Imatge 13">
              <a:extLst>
                <a:ext uri="{FF2B5EF4-FFF2-40B4-BE49-F238E27FC236}">
                  <a16:creationId xmlns:a16="http://schemas.microsoft.com/office/drawing/2014/main" id="{07765BAE-0A4A-4E9C-A879-CFA59227A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7684" y="3148162"/>
              <a:ext cx="3917732" cy="1188000"/>
            </a:xfrm>
            <a:prstGeom prst="rect">
              <a:avLst/>
            </a:prstGeom>
          </p:spPr>
        </p:pic>
        <p:pic>
          <p:nvPicPr>
            <p:cNvPr id="15" name="Imatge 14">
              <a:extLst>
                <a:ext uri="{FF2B5EF4-FFF2-40B4-BE49-F238E27FC236}">
                  <a16:creationId xmlns:a16="http://schemas.microsoft.com/office/drawing/2014/main" id="{F6DC7BEA-88D4-431B-B75E-0A5DFA9F4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97684" y="4421688"/>
              <a:ext cx="2631133" cy="792000"/>
            </a:xfrm>
            <a:prstGeom prst="rect">
              <a:avLst/>
            </a:prstGeom>
          </p:spPr>
        </p:pic>
        <p:pic>
          <p:nvPicPr>
            <p:cNvPr id="17" name="Imatge 16">
              <a:extLst>
                <a:ext uri="{FF2B5EF4-FFF2-40B4-BE49-F238E27FC236}">
                  <a16:creationId xmlns:a16="http://schemas.microsoft.com/office/drawing/2014/main" id="{C88FA5F2-7446-4C74-8797-493E61681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97684" y="5342636"/>
              <a:ext cx="2476151" cy="900000"/>
            </a:xfrm>
            <a:prstGeom prst="rect">
              <a:avLst/>
            </a:prstGeom>
          </p:spPr>
        </p:pic>
      </p:grpSp>
      <p:grpSp>
        <p:nvGrpSpPr>
          <p:cNvPr id="33" name="Agrupa 32">
            <a:extLst>
              <a:ext uri="{FF2B5EF4-FFF2-40B4-BE49-F238E27FC236}">
                <a16:creationId xmlns:a16="http://schemas.microsoft.com/office/drawing/2014/main" id="{AB2F5ACB-4848-4249-A302-4A85AA68C742}"/>
              </a:ext>
            </a:extLst>
          </p:cNvPr>
          <p:cNvGrpSpPr/>
          <p:nvPr/>
        </p:nvGrpSpPr>
        <p:grpSpPr>
          <a:xfrm>
            <a:off x="5154458" y="1096152"/>
            <a:ext cx="1150636" cy="1008000"/>
            <a:chOff x="1847850" y="1262023"/>
            <a:chExt cx="1150636" cy="10080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F1D720-11CE-406F-A72C-480003CFACC5}"/>
                </a:ext>
              </a:extLst>
            </p:cNvPr>
            <p:cNvSpPr/>
            <p:nvPr/>
          </p:nvSpPr>
          <p:spPr>
            <a:xfrm>
              <a:off x="1847850" y="1262023"/>
              <a:ext cx="1150636" cy="1008000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35" name="QuadreDeText 34">
              <a:extLst>
                <a:ext uri="{FF2B5EF4-FFF2-40B4-BE49-F238E27FC236}">
                  <a16:creationId xmlns:a16="http://schemas.microsoft.com/office/drawing/2014/main" id="{0AB6901C-4098-4583-9709-9F5BCA341F7B}"/>
                </a:ext>
              </a:extLst>
            </p:cNvPr>
            <p:cNvSpPr txBox="1"/>
            <p:nvPr/>
          </p:nvSpPr>
          <p:spPr>
            <a:xfrm>
              <a:off x="2051220" y="1271452"/>
              <a:ext cx="743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141</a:t>
              </a:r>
            </a:p>
          </p:txBody>
        </p:sp>
        <p:sp>
          <p:nvSpPr>
            <p:cNvPr id="36" name="CuadroTexto 19">
              <a:extLst>
                <a:ext uri="{FF2B5EF4-FFF2-40B4-BE49-F238E27FC236}">
                  <a16:creationId xmlns:a16="http://schemas.microsoft.com/office/drawing/2014/main" id="{7CC33DB5-DCDF-4E12-86D3-11B12EC5C771}"/>
                </a:ext>
              </a:extLst>
            </p:cNvPr>
            <p:cNvSpPr txBox="1"/>
            <p:nvPr/>
          </p:nvSpPr>
          <p:spPr>
            <a:xfrm>
              <a:off x="1916938" y="1596803"/>
              <a:ext cx="10124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students assigned</a:t>
              </a:r>
              <a:endPara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0D5ACF6C-D2F6-41DD-9ABF-5A4BC659EE04}"/>
              </a:ext>
            </a:extLst>
          </p:cNvPr>
          <p:cNvSpPr/>
          <p:nvPr/>
        </p:nvSpPr>
        <p:spPr>
          <a:xfrm>
            <a:off x="5154456" y="2124836"/>
            <a:ext cx="1150636" cy="1008000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400" b="1" i="0" u="none" strike="noStrike" kern="1200" cap="none" spc="0" normalizeH="0" baseline="0" noProof="0">
              <a:ln>
                <a:noFill/>
              </a:ln>
              <a:solidFill>
                <a:srgbClr val="83005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2" name="QuadreDeText 41">
            <a:extLst>
              <a:ext uri="{FF2B5EF4-FFF2-40B4-BE49-F238E27FC236}">
                <a16:creationId xmlns:a16="http://schemas.microsoft.com/office/drawing/2014/main" id="{F0579B40-2BF5-43F1-924E-1526BE5F1520}"/>
              </a:ext>
            </a:extLst>
          </p:cNvPr>
          <p:cNvSpPr txBox="1"/>
          <p:nvPr/>
        </p:nvSpPr>
        <p:spPr>
          <a:xfrm>
            <a:off x="5357826" y="2134265"/>
            <a:ext cx="743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8</a:t>
            </a:r>
          </a:p>
        </p:txBody>
      </p:sp>
      <p:sp>
        <p:nvSpPr>
          <p:cNvPr id="43" name="CuadroTexto 19">
            <a:extLst>
              <a:ext uri="{FF2B5EF4-FFF2-40B4-BE49-F238E27FC236}">
                <a16:creationId xmlns:a16="http://schemas.microsoft.com/office/drawing/2014/main" id="{ACF63503-CF8D-466F-B63F-BD0C1FE6F1EF}"/>
              </a:ext>
            </a:extLst>
          </p:cNvPr>
          <p:cNvSpPr txBox="1"/>
          <p:nvPr/>
        </p:nvSpPr>
        <p:spPr>
          <a:xfrm>
            <a:off x="5223544" y="2459616"/>
            <a:ext cx="10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professors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pic>
        <p:nvPicPr>
          <p:cNvPr id="27" name="Imatge 26">
            <a:extLst>
              <a:ext uri="{FF2B5EF4-FFF2-40B4-BE49-F238E27FC236}">
                <a16:creationId xmlns:a16="http://schemas.microsoft.com/office/drawing/2014/main" id="{9EBDCECB-36A3-4FE4-A81B-EFFA431C6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36" y="1217728"/>
            <a:ext cx="40195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COMMITMENT TO SOCIETY, CULTURE, EQUALITY AND COOPERATION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0" name="CuadroTexto 12">
            <a:extLst>
              <a:ext uri="{FF2B5EF4-FFF2-40B4-BE49-F238E27FC236}">
                <a16:creationId xmlns:a16="http://schemas.microsoft.com/office/drawing/2014/main" id="{03B360D3-5A08-4B7B-A79B-16C9E33EC986}"/>
              </a:ext>
            </a:extLst>
          </p:cNvPr>
          <p:cNvSpPr txBox="1"/>
          <p:nvPr/>
        </p:nvSpPr>
        <p:spPr>
          <a:xfrm>
            <a:off x="8302709" y="76287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a-ES"/>
            </a:defPPr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2030 Agenda at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UdL</a:t>
            </a:r>
          </a:p>
        </p:txBody>
      </p:sp>
      <p:sp>
        <p:nvSpPr>
          <p:cNvPr id="11" name="CuadroTexto 4">
            <a:extLst>
              <a:ext uri="{FF2B5EF4-FFF2-40B4-BE49-F238E27FC236}">
                <a16:creationId xmlns:a16="http://schemas.microsoft.com/office/drawing/2014/main" id="{91992262-A3F8-4120-8D8B-F7E93ED034F5}"/>
              </a:ext>
            </a:extLst>
          </p:cNvPr>
          <p:cNvSpPr txBox="1"/>
          <p:nvPr/>
        </p:nvSpPr>
        <p:spPr>
          <a:xfrm>
            <a:off x="7578057" y="1389529"/>
            <a:ext cx="46867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Electric power from 100% renewable sources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Deployment of photovoltaic panels for self-consumption, with an active surface of 4,530 </a:t>
            </a: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m</a:t>
            </a:r>
            <a:r>
              <a:rPr kumimoji="0" lang="ca-E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2</a:t>
            </a: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Grants for international cooperation, solidary mobility and research on the fourth world projects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Participation in the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UdL Shelter Programme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, to accommodate people from countries in conflict to restart studies in Catalonia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2" name="CuadroTexto 8">
            <a:extLst>
              <a:ext uri="{FF2B5EF4-FFF2-40B4-BE49-F238E27FC236}">
                <a16:creationId xmlns:a16="http://schemas.microsoft.com/office/drawing/2014/main" id="{3B8B264D-E26F-4EBC-90F9-AC9C8EB46334}"/>
              </a:ext>
            </a:extLst>
          </p:cNvPr>
          <p:cNvSpPr txBox="1"/>
          <p:nvPr/>
        </p:nvSpPr>
        <p:spPr>
          <a:xfrm>
            <a:off x="1053931" y="762870"/>
            <a:ext cx="636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a-ES"/>
            </a:defPPr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Connection between the research projects and the SDG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(*)</a:t>
            </a: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BBD55A0A-765E-4496-9D60-93BDD6CACFE7}"/>
              </a:ext>
            </a:extLst>
          </p:cNvPr>
          <p:cNvSpPr txBox="1"/>
          <p:nvPr/>
        </p:nvSpPr>
        <p:spPr>
          <a:xfrm>
            <a:off x="637170" y="4286559"/>
            <a:ext cx="630371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By means of the research projects carried out by the researchers, the University contributes to attainment of the Sustainable Development Goals (SDG) 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9" name="Grupo 11">
            <a:extLst>
              <a:ext uri="{FF2B5EF4-FFF2-40B4-BE49-F238E27FC236}">
                <a16:creationId xmlns:a16="http://schemas.microsoft.com/office/drawing/2014/main" id="{FD59940A-9DD0-40DD-88AD-8E6929E5591E}"/>
              </a:ext>
            </a:extLst>
          </p:cNvPr>
          <p:cNvGrpSpPr/>
          <p:nvPr/>
        </p:nvGrpSpPr>
        <p:grpSpPr>
          <a:xfrm>
            <a:off x="1707867" y="5166209"/>
            <a:ext cx="6694365" cy="1076639"/>
            <a:chOff x="519409" y="4681996"/>
            <a:chExt cx="6694365" cy="1076639"/>
          </a:xfrm>
        </p:grpSpPr>
        <p:sp>
          <p:nvSpPr>
            <p:cNvPr id="15" name="Rectángulo 12">
              <a:extLst>
                <a:ext uri="{FF2B5EF4-FFF2-40B4-BE49-F238E27FC236}">
                  <a16:creationId xmlns:a16="http://schemas.microsoft.com/office/drawing/2014/main" id="{09DFC161-1FEC-44EB-8648-4FCFF3A47A81}"/>
                </a:ext>
              </a:extLst>
            </p:cNvPr>
            <p:cNvSpPr/>
            <p:nvPr/>
          </p:nvSpPr>
          <p:spPr>
            <a:xfrm>
              <a:off x="3718907" y="5050749"/>
              <a:ext cx="349486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 w="0"/>
                  <a:solidFill>
                    <a:srgbClr val="8300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201-300 </a:t>
              </a:r>
              <a:r>
                <a:rPr kumimoji="0" lang="es-E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(1.115)</a:t>
              </a:r>
            </a:p>
          </p:txBody>
        </p:sp>
        <p:pic>
          <p:nvPicPr>
            <p:cNvPr id="16" name="Imagen 13">
              <a:extLst>
                <a:ext uri="{FF2B5EF4-FFF2-40B4-BE49-F238E27FC236}">
                  <a16:creationId xmlns:a16="http://schemas.microsoft.com/office/drawing/2014/main" id="{D0680D93-DAC2-49C3-A062-51AAECC8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409" y="4681996"/>
              <a:ext cx="1757345" cy="625374"/>
            </a:xfrm>
            <a:prstGeom prst="rect">
              <a:avLst/>
            </a:prstGeom>
          </p:spPr>
        </p:pic>
        <p:pic>
          <p:nvPicPr>
            <p:cNvPr id="17" name="Imagen 14">
              <a:extLst>
                <a:ext uri="{FF2B5EF4-FFF2-40B4-BE49-F238E27FC236}">
                  <a16:creationId xmlns:a16="http://schemas.microsoft.com/office/drawing/2014/main" id="{91D13736-0801-44F8-A697-6D49EA6DD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409" y="5344184"/>
              <a:ext cx="2880000" cy="366057"/>
            </a:xfrm>
            <a:prstGeom prst="rect">
              <a:avLst/>
            </a:prstGeom>
          </p:spPr>
        </p:pic>
      </p:grpSp>
      <p:pic>
        <p:nvPicPr>
          <p:cNvPr id="2" name="Imatge 1">
            <a:extLst>
              <a:ext uri="{FF2B5EF4-FFF2-40B4-BE49-F238E27FC236}">
                <a16:creationId xmlns:a16="http://schemas.microsoft.com/office/drawing/2014/main" id="{6482F01F-239A-4852-AB53-DB571001FB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67" y="1169896"/>
            <a:ext cx="745809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INTERNATIONAL OUTLOOK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902943" y="632542"/>
            <a:ext cx="6149737" cy="2588560"/>
            <a:chOff x="467734" y="2236077"/>
            <a:chExt cx="6149737" cy="2588560"/>
          </a:xfrm>
        </p:grpSpPr>
        <p:sp>
          <p:nvSpPr>
            <p:cNvPr id="6" name="CuadroTexto 5"/>
            <p:cNvSpPr txBox="1"/>
            <p:nvPr/>
          </p:nvSpPr>
          <p:spPr>
            <a:xfrm>
              <a:off x="467734" y="2236077"/>
              <a:ext cx="57855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a-ES"/>
              </a:defPPr>
              <a:lvl1pPr algn="ctr">
                <a:defRPr sz="1600" b="1">
                  <a:solidFill>
                    <a:srgbClr val="B5005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5005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Participation in international university networks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B5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467734" y="2927971"/>
              <a:ext cx="6149737" cy="1896666"/>
              <a:chOff x="325843" y="1533591"/>
              <a:chExt cx="6149737" cy="1896666"/>
            </a:xfrm>
          </p:grpSpPr>
          <p:pic>
            <p:nvPicPr>
              <p:cNvPr id="8" name="Picture 6" descr="iroica-logo-2015-2">
                <a:extLst>
                  <a:ext uri="{FF2B5EF4-FFF2-40B4-BE49-F238E27FC236}">
                    <a16:creationId xmlns:a16="http://schemas.microsoft.com/office/drawing/2014/main" id="{25E500FD-4095-4902-B0AD-16C4F657AA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25843" y="2890257"/>
                <a:ext cx="2347827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26143B93-5F62-4265-AFA6-F8ED7106CC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179843" y="2219988"/>
                <a:ext cx="2104618" cy="68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B6E2B31F-A7A0-45EB-A801-3009AB128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643718" y="2263154"/>
                <a:ext cx="1831862" cy="68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Imatge 2">
                <a:extLst>
                  <a:ext uri="{FF2B5EF4-FFF2-40B4-BE49-F238E27FC236}">
                    <a16:creationId xmlns:a16="http://schemas.microsoft.com/office/drawing/2014/main" id="{80A22EA5-D478-4458-A928-5115292BA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4141" y="1533591"/>
                <a:ext cx="1801427" cy="684000"/>
              </a:xfrm>
              <a:prstGeom prst="rect">
                <a:avLst/>
              </a:prstGeom>
            </p:spPr>
          </p:pic>
          <p:pic>
            <p:nvPicPr>
              <p:cNvPr id="12" name="Picture 2" descr="Guni Network">
                <a:extLst>
                  <a:ext uri="{FF2B5EF4-FFF2-40B4-BE49-F238E27FC236}">
                    <a16:creationId xmlns:a16="http://schemas.microsoft.com/office/drawing/2014/main" id="{DBC3CC90-A22C-4677-B7E5-705834D2B4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843" y="1793122"/>
                <a:ext cx="3708000" cy="3600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0AB27EB0-EFAC-4D9E-A015-5BC869D3E6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843" y="2366876"/>
                <a:ext cx="1800000" cy="351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Rectángulo 13"/>
          <p:cNvSpPr/>
          <p:nvPr/>
        </p:nvSpPr>
        <p:spPr>
          <a:xfrm>
            <a:off x="555262" y="632542"/>
            <a:ext cx="422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1">
                <a:ln>
                  <a:noFill/>
                </a:ln>
                <a:solidFill>
                  <a:srgbClr val="B5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Academic programs (year 2020-2021)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B5005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25" name="Agrupa 24">
            <a:extLst>
              <a:ext uri="{FF2B5EF4-FFF2-40B4-BE49-F238E27FC236}">
                <a16:creationId xmlns:a16="http://schemas.microsoft.com/office/drawing/2014/main" id="{42962CBD-C012-48E1-A8D7-970993CDF9E1}"/>
              </a:ext>
            </a:extLst>
          </p:cNvPr>
          <p:cNvGrpSpPr/>
          <p:nvPr/>
        </p:nvGrpSpPr>
        <p:grpSpPr>
          <a:xfrm>
            <a:off x="6149805" y="3365102"/>
            <a:ext cx="4728874" cy="3249332"/>
            <a:chOff x="6149805" y="3365102"/>
            <a:chExt cx="4728874" cy="3249332"/>
          </a:xfrm>
        </p:grpSpPr>
        <p:pic>
          <p:nvPicPr>
            <p:cNvPr id="21" name="Imatge 20">
              <a:extLst>
                <a:ext uri="{FF2B5EF4-FFF2-40B4-BE49-F238E27FC236}">
                  <a16:creationId xmlns:a16="http://schemas.microsoft.com/office/drawing/2014/main" id="{DD8C537B-30F6-49A2-882E-0700B55CC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9805" y="3734434"/>
              <a:ext cx="4723084" cy="2880000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>
            <a:xfrm>
              <a:off x="6366176" y="3365102"/>
              <a:ext cx="4290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1" i="0" u="none" strike="noStrike" kern="1200" cap="none" spc="0" normalizeH="0" baseline="0" noProof="1">
                  <a:ln>
                    <a:noFill/>
                  </a:ln>
                  <a:solidFill>
                    <a:srgbClr val="B5005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RDI (2020)</a:t>
              </a:r>
              <a:endPara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srgbClr val="B5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791838" y="5599259"/>
              <a:ext cx="3086841" cy="333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Foreign RDI staff by continent </a:t>
              </a:r>
              <a:r>
                <a:rPr kumimoji="0" lang="ca-E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(2020)</a:t>
              </a:r>
            </a:p>
          </p:txBody>
        </p:sp>
      </p:grpSp>
      <p:grpSp>
        <p:nvGrpSpPr>
          <p:cNvPr id="2" name="Agrupa 1">
            <a:extLst>
              <a:ext uri="{FF2B5EF4-FFF2-40B4-BE49-F238E27FC236}">
                <a16:creationId xmlns:a16="http://schemas.microsoft.com/office/drawing/2014/main" id="{0C51918B-48B2-46B3-9BE7-A6A7CCD440C5}"/>
              </a:ext>
            </a:extLst>
          </p:cNvPr>
          <p:cNvGrpSpPr/>
          <p:nvPr/>
        </p:nvGrpSpPr>
        <p:grpSpPr>
          <a:xfrm>
            <a:off x="490916" y="935558"/>
            <a:ext cx="4486525" cy="4983545"/>
            <a:chOff x="490916" y="935558"/>
            <a:chExt cx="4486525" cy="4983545"/>
          </a:xfrm>
        </p:grpSpPr>
        <p:sp>
          <p:nvSpPr>
            <p:cNvPr id="20" name="Rectángulo 19"/>
            <p:cNvSpPr/>
            <p:nvPr/>
          </p:nvSpPr>
          <p:spPr>
            <a:xfrm>
              <a:off x="503507" y="1057053"/>
              <a:ext cx="4366572" cy="4862050"/>
            </a:xfrm>
            <a:prstGeom prst="rect">
              <a:avLst/>
            </a:prstGeom>
            <a:solidFill>
              <a:srgbClr val="4472C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Malgun Gothic"/>
                <a:cs typeface="Calibri"/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490916" y="2268868"/>
              <a:ext cx="4486525" cy="2062103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8% 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foreign students on master’s degrees and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  <a:r>
                <a:rPr kumimoji="0" lang="ca-ES" sz="4400" b="0" i="0" u="none" strike="noStrike" kern="1200" cap="none" spc="0" normalizeH="0" baseline="0" noProof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13% 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doctorate studies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490917" y="935558"/>
              <a:ext cx="4196357" cy="1446550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14 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international</a:t>
              </a:r>
              <a:r>
                <a:rPr kumimoji="0" lang="ca-ES" sz="4400" b="0" i="0" u="none" strike="noStrike" kern="1200" cap="none" spc="0" normalizeH="0" baseline="0" noProof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double degrees and </a:t>
              </a:r>
              <a:r>
                <a:rPr kumimoji="0" lang="ca-ES" sz="4400" b="0" i="0" u="none" strike="noStrike" kern="1200" cap="none" spc="0" normalizeH="0" baseline="0" noProof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5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master’s degrees </a:t>
              </a: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490917" y="4046622"/>
              <a:ext cx="4376918" cy="1754326"/>
            </a:xfrm>
            <a:prstGeom prst="rect">
              <a:avLst/>
            </a:prstGeom>
            <a:noFill/>
          </p:spPr>
          <p:txBody>
            <a:bodyPr wrap="square" numCol="1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4400" b="0" i="0" u="none" strike="noStrike" kern="1200" cap="none" spc="0" normalizeH="0" baseline="0" noProof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381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incoming mobility students (year 2019-2020), </a:t>
              </a:r>
              <a:r>
                <a:rPr kumimoji="0" lang="ca-ES" sz="4400" b="0" i="0" u="none" strike="noStrike" kern="1200" cap="none" spc="0" normalizeH="0" baseline="0" noProof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41%</a:t>
              </a:r>
              <a:r>
                <a:rPr kumimoji="0" lang="ca-E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 from European countries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4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C2D50E5F-5EEE-49ED-A835-DD5BECF80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24">
            <a:extLst>
              <a:ext uri="{FF2B5EF4-FFF2-40B4-BE49-F238E27FC236}">
                <a16:creationId xmlns:a16="http://schemas.microsoft.com/office/drawing/2014/main" id="{4496C188-C099-4ADE-997D-F780B0D15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893" y="927982"/>
            <a:ext cx="11470110" cy="4819726"/>
          </a:xfrm>
          <a:prstGeom prst="rect">
            <a:avLst/>
          </a:prstGeom>
        </p:spPr>
      </p:pic>
      <p:pic>
        <p:nvPicPr>
          <p:cNvPr id="6" name="Imagen 38">
            <a:extLst>
              <a:ext uri="{FF2B5EF4-FFF2-40B4-BE49-F238E27FC236}">
                <a16:creationId xmlns:a16="http://schemas.microsoft.com/office/drawing/2014/main" id="{57A0D7A4-DAE3-4E0C-9E44-5D4012D21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392" y="5252562"/>
            <a:ext cx="5153713" cy="900000"/>
          </a:xfrm>
          <a:prstGeom prst="rect">
            <a:avLst/>
          </a:prstGeom>
        </p:spPr>
      </p:pic>
      <p:sp>
        <p:nvSpPr>
          <p:cNvPr id="7" name="CuadroTexto 41">
            <a:extLst>
              <a:ext uri="{FF2B5EF4-FFF2-40B4-BE49-F238E27FC236}">
                <a16:creationId xmlns:a16="http://schemas.microsoft.com/office/drawing/2014/main" id="{A2EA5264-6326-44C5-84A2-6BD686A14364}"/>
              </a:ext>
            </a:extLst>
          </p:cNvPr>
          <p:cNvSpPr txBox="1"/>
          <p:nvPr/>
        </p:nvSpPr>
        <p:spPr>
          <a:xfrm>
            <a:off x="271898" y="4317567"/>
            <a:ext cx="3276333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Through academic research and commitment to improving people’s well-being, the UdL projects its staff talent and is present in most countries around the world, especially those of Europe and America</a:t>
            </a:r>
            <a:endParaRPr kumimoji="0" lang="ca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8" name="Rectángulo 2">
            <a:extLst>
              <a:ext uri="{FF2B5EF4-FFF2-40B4-BE49-F238E27FC236}">
                <a16:creationId xmlns:a16="http://schemas.microsoft.com/office/drawing/2014/main" id="{C5035B36-37FD-4DC6-BAB6-96E1B4DCC4C6}"/>
              </a:ext>
            </a:extLst>
          </p:cNvPr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INTERNATIONAL OUTLOOK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9" name="Rectángulo 35">
            <a:extLst>
              <a:ext uri="{FF2B5EF4-FFF2-40B4-BE49-F238E27FC236}">
                <a16:creationId xmlns:a16="http://schemas.microsoft.com/office/drawing/2014/main" id="{0D0A775E-0391-49F1-BED7-A29FC39985C2}"/>
              </a:ext>
            </a:extLst>
          </p:cNvPr>
          <p:cNvSpPr/>
          <p:nvPr/>
        </p:nvSpPr>
        <p:spPr>
          <a:xfrm>
            <a:off x="2750682" y="558650"/>
            <a:ext cx="779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5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Studies offered – scientific papers – cooperation projects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srgbClr val="B5005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E0B9F784-1B5B-4648-9548-B9444C6D92A3}"/>
              </a:ext>
            </a:extLst>
          </p:cNvPr>
          <p:cNvGrpSpPr/>
          <p:nvPr/>
        </p:nvGrpSpPr>
        <p:grpSpPr>
          <a:xfrm>
            <a:off x="5651036" y="5252562"/>
            <a:ext cx="5374465" cy="976770"/>
            <a:chOff x="5651036" y="5252562"/>
            <a:chExt cx="5374465" cy="976770"/>
          </a:xfrm>
        </p:grpSpPr>
        <p:sp>
          <p:nvSpPr>
            <p:cNvPr id="11" name="Rectángulo 16">
              <a:extLst>
                <a:ext uri="{FF2B5EF4-FFF2-40B4-BE49-F238E27FC236}">
                  <a16:creationId xmlns:a16="http://schemas.microsoft.com/office/drawing/2014/main" id="{17997745-C4E1-48B0-A531-772535768BDC}"/>
                </a:ext>
              </a:extLst>
            </p:cNvPr>
            <p:cNvSpPr/>
            <p:nvPr/>
          </p:nvSpPr>
          <p:spPr>
            <a:xfrm>
              <a:off x="5651040" y="5252562"/>
              <a:ext cx="381334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International bachelor’s and master’s degrees / joint scientific papers</a:t>
              </a:r>
              <a:endParaRPr kumimoji="0" lang="ca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2" name="Rectángulo 16">
              <a:extLst>
                <a:ext uri="{FF2B5EF4-FFF2-40B4-BE49-F238E27FC236}">
                  <a16:creationId xmlns:a16="http://schemas.microsoft.com/office/drawing/2014/main" id="{7FD82955-32C5-4D00-ABAC-968423B8B7DD}"/>
                </a:ext>
              </a:extLst>
            </p:cNvPr>
            <p:cNvSpPr/>
            <p:nvPr/>
          </p:nvSpPr>
          <p:spPr>
            <a:xfrm>
              <a:off x="5651039" y="5441467"/>
              <a:ext cx="152085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Joint scientific papers</a:t>
              </a:r>
              <a:endParaRPr kumimoji="0" lang="ca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3" name="Rectángulo 16">
              <a:extLst>
                <a:ext uri="{FF2B5EF4-FFF2-40B4-BE49-F238E27FC236}">
                  <a16:creationId xmlns:a16="http://schemas.microsoft.com/office/drawing/2014/main" id="{29E16B12-5464-4043-A3E3-F66FD81E4BED}"/>
                </a:ext>
              </a:extLst>
            </p:cNvPr>
            <p:cNvSpPr/>
            <p:nvPr/>
          </p:nvSpPr>
          <p:spPr>
            <a:xfrm>
              <a:off x="5651038" y="5618770"/>
              <a:ext cx="166188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Active cooperation projects</a:t>
              </a:r>
              <a:endParaRPr kumimoji="0" lang="ca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4" name="Rectángulo 16">
              <a:extLst>
                <a:ext uri="{FF2B5EF4-FFF2-40B4-BE49-F238E27FC236}">
                  <a16:creationId xmlns:a16="http://schemas.microsoft.com/office/drawing/2014/main" id="{088915D5-300E-4E94-BE4E-FE82603D5AA9}"/>
                </a:ext>
              </a:extLst>
            </p:cNvPr>
            <p:cNvSpPr/>
            <p:nvPr/>
          </p:nvSpPr>
          <p:spPr>
            <a:xfrm>
              <a:off x="5651037" y="5809595"/>
              <a:ext cx="321318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Joint scientific papers / active cooperation projects </a:t>
              </a:r>
              <a:endParaRPr kumimoji="0" lang="ca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  <p:sp>
          <p:nvSpPr>
            <p:cNvPr id="15" name="Rectángulo 16">
              <a:extLst>
                <a:ext uri="{FF2B5EF4-FFF2-40B4-BE49-F238E27FC236}">
                  <a16:creationId xmlns:a16="http://schemas.microsoft.com/office/drawing/2014/main" id="{441E01E8-B4D1-483D-98E6-267BF0DDFCEA}"/>
                </a:ext>
              </a:extLst>
            </p:cNvPr>
            <p:cNvSpPr/>
            <p:nvPr/>
          </p:nvSpPr>
          <p:spPr>
            <a:xfrm>
              <a:off x="5651036" y="5998500"/>
              <a:ext cx="537446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International bachelor’s and master’s degrees / joint scientific papers / active cooperation projects</a:t>
              </a:r>
              <a:endParaRPr kumimoji="0" lang="ca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4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BF81E-BCD6-4C3F-AAD2-3DA02DA55E41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42" y="1794122"/>
            <a:ext cx="11160000" cy="149921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71898" y="117661"/>
            <a:ext cx="11797744" cy="387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INTERNATIONAL OUTLOOK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5843" y="500812"/>
            <a:ext cx="1122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2000" b="1">
                <a:solidFill>
                  <a:srgbClr val="B5005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5005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Position of the UdL in rankings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srgbClr val="B50051"/>
              </a:soli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895375" y="1045919"/>
            <a:ext cx="3495285" cy="875950"/>
            <a:chOff x="7701328" y="1021884"/>
            <a:chExt cx="3495285" cy="87595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3EBCEF"/>
                </a:clrFrom>
                <a:clrTo>
                  <a:srgbClr val="3EBCE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64613" y="1021884"/>
              <a:ext cx="1332000" cy="875950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7701328" y="1259804"/>
              <a:ext cx="216328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1">
                  <a:ln w="0"/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+mn-cs"/>
                </a:rPr>
                <a:t>Position by areas</a:t>
              </a:r>
            </a:p>
          </p:txBody>
        </p:sp>
      </p:grpSp>
      <p:sp>
        <p:nvSpPr>
          <p:cNvPr id="10" name="Rectángulo 9"/>
          <p:cNvSpPr/>
          <p:nvPr/>
        </p:nvSpPr>
        <p:spPr>
          <a:xfrm>
            <a:off x="8513644" y="1332271"/>
            <a:ext cx="209262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1">
                <a:ln w="0"/>
                <a:solidFill>
                  <a:prstClr val="black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n-cs"/>
              </a:rPr>
              <a:t>(X): number of universities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626" y="3512484"/>
            <a:ext cx="11016000" cy="159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8D3F3-BFAB-E29A-73AF-8B2AA9A7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F81E-BCD6-4C3F-AAD2-3DA02DA55E41}" type="slidenum">
              <a:rPr lang="ca-ES" smtClean="0"/>
              <a:t>29</a:t>
            </a:fld>
            <a:endParaRPr lang="ca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717DF-F6C6-C3D2-DE5B-45EFEE1231E0}"/>
              </a:ext>
            </a:extLst>
          </p:cNvPr>
          <p:cNvSpPr txBox="1"/>
          <p:nvPr/>
        </p:nvSpPr>
        <p:spPr>
          <a:xfrm>
            <a:off x="3046326" y="2352543"/>
            <a:ext cx="609934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3200" dirty="0">
                <a:solidFill>
                  <a:srgbClr val="660066"/>
                </a:solidFill>
              </a:rPr>
              <a:t>Хвала вам пуно</a:t>
            </a:r>
          </a:p>
          <a:p>
            <a:pPr algn="ctr"/>
            <a:r>
              <a:rPr lang="az-Cyrl-AZ" sz="3200" dirty="0"/>
              <a:t>Хвала Вам много</a:t>
            </a:r>
            <a:endParaRPr lang="es-ES" sz="3200" dirty="0"/>
          </a:p>
          <a:p>
            <a:pPr algn="ctr"/>
            <a:r>
              <a:rPr lang="ca-ES" sz="3200" dirty="0"/>
              <a:t>Gràcies</a:t>
            </a:r>
          </a:p>
          <a:p>
            <a:pPr algn="ctr"/>
            <a:endParaRPr lang="es-ES" dirty="0"/>
          </a:p>
          <a:p>
            <a:pPr algn="ctr"/>
            <a:r>
              <a:rPr lang="es-ES" dirty="0">
                <a:hlinkClick r:id="rId2"/>
              </a:rPr>
              <a:t>ferran.badia@udl.cat</a:t>
            </a:r>
            <a:endParaRPr lang="es-ES" dirty="0"/>
          </a:p>
          <a:p>
            <a:pPr algn="ctr"/>
            <a:r>
              <a:rPr lang="es-ES" dirty="0">
                <a:hlinkClick r:id="rId3"/>
              </a:rPr>
              <a:t>www.udl.cat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65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7D95-49AB-5846-AB33-14F61E82E4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ca-ES" dirty="0"/>
              <a:t>Lleida </a:t>
            </a:r>
            <a:r>
              <a:rPr lang="ca-ES" dirty="0" err="1"/>
              <a:t>Region</a:t>
            </a:r>
            <a:r>
              <a:rPr lang="ca-ES" dirty="0"/>
              <a:t> </a:t>
            </a:r>
            <a:r>
              <a:rPr lang="ca-ES" dirty="0" err="1"/>
              <a:t>Economical</a:t>
            </a:r>
            <a:r>
              <a:rPr lang="ca-ES" dirty="0"/>
              <a:t> </a:t>
            </a:r>
            <a:r>
              <a:rPr lang="ca-ES" dirty="0" err="1"/>
              <a:t>Activity</a:t>
            </a:r>
            <a:endParaRPr lang="ca-ES" dirty="0"/>
          </a:p>
        </p:txBody>
      </p:sp>
      <p:pic>
        <p:nvPicPr>
          <p:cNvPr id="4" name="Imagen 1" descr="Fotografia3.JPG">
            <a:extLst>
              <a:ext uri="{FF2B5EF4-FFF2-40B4-BE49-F238E27FC236}">
                <a16:creationId xmlns:a16="http://schemas.microsoft.com/office/drawing/2014/main" id="{64D81DA4-4414-DC44-B583-ED9797D78A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1" y="1377068"/>
            <a:ext cx="6242959" cy="4436357"/>
          </a:xfrm>
          <a:prstGeom prst="rect">
            <a:avLst/>
          </a:prstGeom>
        </p:spPr>
      </p:pic>
      <p:pic>
        <p:nvPicPr>
          <p:cNvPr id="5" name="Imagen 1" descr="780_008_4797122_3df505f4c6acb8a47d2d7c970a39e71d.jpg">
            <a:extLst>
              <a:ext uri="{FF2B5EF4-FFF2-40B4-BE49-F238E27FC236}">
                <a16:creationId xmlns:a16="http://schemas.microsoft.com/office/drawing/2014/main" id="{89DE65DC-2668-F149-B7A7-24E5D8690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195" y="1416864"/>
            <a:ext cx="66812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5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7D95-49AB-5846-AB33-14F61E82E4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ca-ES" dirty="0"/>
              <a:t>Lleida </a:t>
            </a:r>
            <a:r>
              <a:rPr lang="ca-ES" dirty="0" err="1"/>
              <a:t>Region</a:t>
            </a:r>
            <a:r>
              <a:rPr lang="ca-ES" dirty="0"/>
              <a:t> </a:t>
            </a:r>
            <a:r>
              <a:rPr lang="ca-ES" dirty="0" err="1"/>
              <a:t>Economical</a:t>
            </a:r>
            <a:r>
              <a:rPr lang="ca-ES" dirty="0"/>
              <a:t> </a:t>
            </a:r>
            <a:r>
              <a:rPr lang="ca-ES" dirty="0" err="1"/>
              <a:t>Activity</a:t>
            </a:r>
            <a:endParaRPr lang="ca-ES" dirty="0"/>
          </a:p>
        </p:txBody>
      </p:sp>
      <p:pic>
        <p:nvPicPr>
          <p:cNvPr id="6" name="Imagen 1" descr="941805_596891670368092_1309337299_n.png">
            <a:extLst>
              <a:ext uri="{FF2B5EF4-FFF2-40B4-BE49-F238E27FC236}">
                <a16:creationId xmlns:a16="http://schemas.microsoft.com/office/drawing/2014/main" id="{FFA6C0B9-E8CA-7F4E-BB32-A03DBC2A5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2088"/>
            <a:ext cx="9906000" cy="36667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501A58-7E02-B04E-B9CC-1D9B064F9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867026"/>
            <a:ext cx="95250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605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7D95-49AB-5846-AB33-14F61E82E4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ca-ES" dirty="0"/>
              <a:t>Lleida </a:t>
            </a:r>
            <a:r>
              <a:rPr lang="ca-ES" dirty="0" err="1"/>
              <a:t>Region</a:t>
            </a:r>
            <a:r>
              <a:rPr lang="ca-ES" dirty="0"/>
              <a:t> </a:t>
            </a:r>
            <a:r>
              <a:rPr lang="ca-ES" dirty="0" err="1"/>
              <a:t>Economical</a:t>
            </a:r>
            <a:r>
              <a:rPr lang="ca-ES" dirty="0"/>
              <a:t> </a:t>
            </a:r>
            <a:r>
              <a:rPr lang="ca-ES" dirty="0" err="1"/>
              <a:t>Activity</a:t>
            </a:r>
            <a:endParaRPr lang="ca-ES" dirty="0"/>
          </a:p>
        </p:txBody>
      </p:sp>
      <p:pic>
        <p:nvPicPr>
          <p:cNvPr id="8" name="Imagen 1" descr="oliveres.jpg">
            <a:extLst>
              <a:ext uri="{FF2B5EF4-FFF2-40B4-BE49-F238E27FC236}">
                <a16:creationId xmlns:a16="http://schemas.microsoft.com/office/drawing/2014/main" id="{AB6B7AAE-7946-2B4F-AB2D-D987EEB03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2088"/>
            <a:ext cx="8565414" cy="4580749"/>
          </a:xfrm>
          <a:prstGeom prst="rect">
            <a:avLst/>
          </a:prstGeom>
        </p:spPr>
      </p:pic>
      <p:pic>
        <p:nvPicPr>
          <p:cNvPr id="9" name="Imagen 1" descr="portadaweb_aceites_8.jpg">
            <a:extLst>
              <a:ext uri="{FF2B5EF4-FFF2-40B4-BE49-F238E27FC236}">
                <a16:creationId xmlns:a16="http://schemas.microsoft.com/office/drawing/2014/main" id="{5E7C44A6-A801-C24C-A084-0B69E937C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7029" y="1850333"/>
            <a:ext cx="6574971" cy="38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050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7D95-49AB-5846-AB33-14F61E82E4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ca-ES" dirty="0"/>
              <a:t>Lleida </a:t>
            </a:r>
            <a:r>
              <a:rPr lang="ca-ES" dirty="0" err="1"/>
              <a:t>Region</a:t>
            </a:r>
            <a:r>
              <a:rPr lang="ca-ES" dirty="0"/>
              <a:t> </a:t>
            </a:r>
            <a:r>
              <a:rPr lang="ca-ES" dirty="0" err="1"/>
              <a:t>Economical</a:t>
            </a:r>
            <a:r>
              <a:rPr lang="ca-ES" dirty="0"/>
              <a:t> </a:t>
            </a:r>
            <a:r>
              <a:rPr lang="ca-ES" dirty="0" err="1"/>
              <a:t>Activity</a:t>
            </a:r>
            <a:endParaRPr lang="ca-ES" dirty="0"/>
          </a:p>
        </p:txBody>
      </p:sp>
      <p:pic>
        <p:nvPicPr>
          <p:cNvPr id="7" name="Imagen 1" descr="BN8e0DKCAAAYPN3.jpg-large.jpg">
            <a:extLst>
              <a:ext uri="{FF2B5EF4-FFF2-40B4-BE49-F238E27FC236}">
                <a16:creationId xmlns:a16="http://schemas.microsoft.com/office/drawing/2014/main" id="{0AFEC625-E2AD-AC47-AFF5-7FD9D5E54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1" y="1451548"/>
            <a:ext cx="7233391" cy="4351338"/>
          </a:xfrm>
          <a:prstGeom prst="rect">
            <a:avLst/>
          </a:prstGeom>
        </p:spPr>
      </p:pic>
      <p:pic>
        <p:nvPicPr>
          <p:cNvPr id="10" name="Imagen 1" descr="04012012101158_SEMILLASFITOmejoramaiz.jpg">
            <a:extLst>
              <a:ext uri="{FF2B5EF4-FFF2-40B4-BE49-F238E27FC236}">
                <a16:creationId xmlns:a16="http://schemas.microsoft.com/office/drawing/2014/main" id="{198B441A-10B1-F343-8EB7-0A47497B8D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00" y="1451548"/>
            <a:ext cx="6515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064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3379A-D0A3-A947-8EFC-61620DD303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ca-ES" dirty="0"/>
              <a:t>Lleida </a:t>
            </a:r>
            <a:r>
              <a:rPr lang="ca-ES" dirty="0" err="1"/>
              <a:t>Region</a:t>
            </a:r>
            <a:r>
              <a:rPr lang="ca-ES" dirty="0"/>
              <a:t> </a:t>
            </a:r>
            <a:r>
              <a:rPr lang="ca-ES" dirty="0" err="1"/>
              <a:t>Economical</a:t>
            </a:r>
            <a:r>
              <a:rPr lang="ca-ES" dirty="0"/>
              <a:t> </a:t>
            </a:r>
            <a:r>
              <a:rPr lang="ca-ES" dirty="0" err="1"/>
              <a:t>Activity</a:t>
            </a:r>
            <a:endParaRPr lang="ca-ES" dirty="0"/>
          </a:p>
        </p:txBody>
      </p:sp>
      <p:pic>
        <p:nvPicPr>
          <p:cNvPr id="3074" name="Picture 2" descr="Cansalada de porc filetejada">
            <a:extLst>
              <a:ext uri="{FF2B5EF4-FFF2-40B4-BE49-F238E27FC236}">
                <a16:creationId xmlns:a16="http://schemas.microsoft.com/office/drawing/2014/main" id="{8A6CD9A4-A97F-484D-85F9-BA91B4C5384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1775" y="2816225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1" descr="granja_porcs.jpg">
            <a:extLst>
              <a:ext uri="{FF2B5EF4-FFF2-40B4-BE49-F238E27FC236}">
                <a16:creationId xmlns:a16="http://schemas.microsoft.com/office/drawing/2014/main" id="{B96E78A7-0CD9-7844-9F4D-2EC4FC7A8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1" y="1468370"/>
            <a:ext cx="6170875" cy="3225800"/>
          </a:xfrm>
          <a:prstGeom prst="rect">
            <a:avLst/>
          </a:prstGeom>
        </p:spPr>
      </p:pic>
      <p:pic>
        <p:nvPicPr>
          <p:cNvPr id="5" name="Imagen 1" descr="El-Grup-Alimentari-Guissona-la_54085496406_54028874188_960_639.jpg">
            <a:extLst>
              <a:ext uri="{FF2B5EF4-FFF2-40B4-BE49-F238E27FC236}">
                <a16:creationId xmlns:a16="http://schemas.microsoft.com/office/drawing/2014/main" id="{E6288FC5-ECB2-E043-912E-4274A815A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875" y="1484299"/>
            <a:ext cx="6021125" cy="3123180"/>
          </a:xfrm>
          <a:prstGeom prst="rect">
            <a:avLst/>
          </a:prstGeom>
        </p:spPr>
      </p:pic>
      <p:pic>
        <p:nvPicPr>
          <p:cNvPr id="6" name="Imagen 1" descr="promocion-de-argal.jpg">
            <a:extLst>
              <a:ext uri="{FF2B5EF4-FFF2-40B4-BE49-F238E27FC236}">
                <a16:creationId xmlns:a16="http://schemas.microsoft.com/office/drawing/2014/main" id="{4140F09D-DCA6-9B47-9271-07A91CD4F3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88360"/>
            <a:ext cx="5499100" cy="2925066"/>
          </a:xfrm>
          <a:prstGeom prst="rect">
            <a:avLst/>
          </a:prstGeom>
        </p:spPr>
      </p:pic>
      <p:pic>
        <p:nvPicPr>
          <p:cNvPr id="3078" name="Picture 6" descr="Secrets de porc blanc">
            <a:extLst>
              <a:ext uri="{FF2B5EF4-FFF2-40B4-BE49-F238E27FC236}">
                <a16:creationId xmlns:a16="http://schemas.microsoft.com/office/drawing/2014/main" id="{64C4AABA-7170-FF4C-9889-E0E1FCEE1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4373" y="28164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let de porc ibèric">
            <a:extLst>
              <a:ext uri="{FF2B5EF4-FFF2-40B4-BE49-F238E27FC236}">
                <a16:creationId xmlns:a16="http://schemas.microsoft.com/office/drawing/2014/main" id="{FF5A0534-1EC2-2346-9CE7-BACCB3F8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8634" y="28164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ernilets de pollastre groc">
            <a:extLst>
              <a:ext uri="{FF2B5EF4-FFF2-40B4-BE49-F238E27FC236}">
                <a16:creationId xmlns:a16="http://schemas.microsoft.com/office/drawing/2014/main" id="{93633CF4-504C-1C45-9CF6-DE13D9A9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623" y="421739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anxeta curada">
            <a:extLst>
              <a:ext uri="{FF2B5EF4-FFF2-40B4-BE49-F238E27FC236}">
                <a16:creationId xmlns:a16="http://schemas.microsoft.com/office/drawing/2014/main" id="{96A71561-B5BA-FA4C-AF0D-1EB9B671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853" y="28164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ernil cuit al forn">
            <a:extLst>
              <a:ext uri="{FF2B5EF4-FFF2-40B4-BE49-F238E27FC236}">
                <a16:creationId xmlns:a16="http://schemas.microsoft.com/office/drawing/2014/main" id="{5C60B576-F0C8-FC4D-BF6C-E0EC5C25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5410" y="421739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Espatlla d'engreix ibèrica 50% raça ibèrica">
            <a:extLst>
              <a:ext uri="{FF2B5EF4-FFF2-40B4-BE49-F238E27FC236}">
                <a16:creationId xmlns:a16="http://schemas.microsoft.com/office/drawing/2014/main" id="{A13D44EC-A924-DE4A-8299-302556AB2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6197" y="421739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spatlla ibèrica d'engreix 50% raça ibèrica">
            <a:extLst>
              <a:ext uri="{FF2B5EF4-FFF2-40B4-BE49-F238E27FC236}">
                <a16:creationId xmlns:a16="http://schemas.microsoft.com/office/drawing/2014/main" id="{9BAE7FA4-1E4B-E142-8F1A-043ED9A8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983" y="421739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B23A-F1DE-BE49-8582-422E6B71B4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ca-ES" dirty="0"/>
              <a:t>Lleida </a:t>
            </a:r>
            <a:r>
              <a:rPr lang="ca-ES" dirty="0" err="1"/>
              <a:t>Region</a:t>
            </a:r>
            <a:r>
              <a:rPr lang="ca-ES" dirty="0"/>
              <a:t> </a:t>
            </a:r>
            <a:r>
              <a:rPr lang="ca-ES" dirty="0" err="1"/>
              <a:t>Economical</a:t>
            </a:r>
            <a:r>
              <a:rPr lang="ca-ES" dirty="0"/>
              <a:t> </a:t>
            </a:r>
            <a:r>
              <a:rPr lang="ca-ES" dirty="0" err="1"/>
              <a:t>Activity</a:t>
            </a:r>
            <a:endParaRPr lang="ca-ES" dirty="0"/>
          </a:p>
        </p:txBody>
      </p:sp>
      <p:pic>
        <p:nvPicPr>
          <p:cNvPr id="4" name="Imagen 1" descr="fondo3.jpg">
            <a:extLst>
              <a:ext uri="{FF2B5EF4-FFF2-40B4-BE49-F238E27FC236}">
                <a16:creationId xmlns:a16="http://schemas.microsoft.com/office/drawing/2014/main" id="{88744742-21FB-274E-AFD9-C15E0B6039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48" y="1442261"/>
            <a:ext cx="5253152" cy="2692240"/>
          </a:xfrm>
          <a:prstGeom prst="rect">
            <a:avLst/>
          </a:prstGeom>
        </p:spPr>
      </p:pic>
      <p:pic>
        <p:nvPicPr>
          <p:cNvPr id="5" name="Imagen 2" descr="rosroca.jpg">
            <a:extLst>
              <a:ext uri="{FF2B5EF4-FFF2-40B4-BE49-F238E27FC236}">
                <a16:creationId xmlns:a16="http://schemas.microsoft.com/office/drawing/2014/main" id="{D394628F-183E-584E-9BE7-950A186BA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150978"/>
            <a:ext cx="6413500" cy="1662448"/>
          </a:xfrm>
          <a:prstGeom prst="rect">
            <a:avLst/>
          </a:prstGeom>
        </p:spPr>
      </p:pic>
      <p:pic>
        <p:nvPicPr>
          <p:cNvPr id="6" name="Imagen 1" descr="ASSAC L10 SAL 2010 III.JPG">
            <a:extLst>
              <a:ext uri="{FF2B5EF4-FFF2-40B4-BE49-F238E27FC236}">
                <a16:creationId xmlns:a16="http://schemas.microsoft.com/office/drawing/2014/main" id="{0167EF48-5F33-404E-BB85-49FD9AA08B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502" y="1413848"/>
            <a:ext cx="5778498" cy="42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8536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FB01-70F7-3647-BDE8-503D35BC25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10515600" cy="1195388"/>
          </a:xfrm>
        </p:spPr>
        <p:txBody>
          <a:bodyPr/>
          <a:lstStyle/>
          <a:p>
            <a:r>
              <a:rPr lang="ca-ES" dirty="0"/>
              <a:t>Lleida </a:t>
            </a:r>
            <a:r>
              <a:rPr lang="ca-ES" dirty="0" err="1"/>
              <a:t>Region</a:t>
            </a:r>
            <a:r>
              <a:rPr lang="ca-ES" dirty="0"/>
              <a:t> </a:t>
            </a:r>
            <a:r>
              <a:rPr lang="ca-ES" dirty="0" err="1"/>
              <a:t>Economical</a:t>
            </a:r>
            <a:r>
              <a:rPr lang="ca-ES" dirty="0"/>
              <a:t> </a:t>
            </a:r>
            <a:r>
              <a:rPr lang="ca-ES" dirty="0" err="1"/>
              <a:t>Activity</a:t>
            </a:r>
            <a:endParaRPr lang="ca-ES" dirty="0"/>
          </a:p>
        </p:txBody>
      </p:sp>
      <p:pic>
        <p:nvPicPr>
          <p:cNvPr id="5124" name="Picture 4" descr="Imagen de la fabrica de Cashdro donde aparecen 2 trabajadores y CashDros5 en plena fabricación">
            <a:extLst>
              <a:ext uri="{FF2B5EF4-FFF2-40B4-BE49-F238E27FC236}">
                <a16:creationId xmlns:a16="http://schemas.microsoft.com/office/drawing/2014/main" id="{497E7AB5-8EBF-3248-B209-36E13C3C7C6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4300"/>
            <a:ext cx="3363913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ash-dro-programa-de-gestion-distritok">
            <a:extLst>
              <a:ext uri="{FF2B5EF4-FFF2-40B4-BE49-F238E27FC236}">
                <a16:creationId xmlns:a16="http://schemas.microsoft.com/office/drawing/2014/main" id="{C1A3625B-C181-8F44-BE04-5C47CD6E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903" y="3757402"/>
            <a:ext cx="3098800" cy="205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oficinas grupo icg personas trabajando">
            <a:extLst>
              <a:ext uri="{FF2B5EF4-FFF2-40B4-BE49-F238E27FC236}">
                <a16:creationId xmlns:a16="http://schemas.microsoft.com/office/drawing/2014/main" id="{322FD751-9240-314B-A7CD-3E2847967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631" y="3455587"/>
            <a:ext cx="3571566" cy="23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n de un T-Quiosk modelo 230">
            <a:extLst>
              <a:ext uri="{FF2B5EF4-FFF2-40B4-BE49-F238E27FC236}">
                <a16:creationId xmlns:a16="http://schemas.microsoft.com/office/drawing/2014/main" id="{F5315E11-7D6E-5A48-BD47-05344292E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3703" y="3339403"/>
            <a:ext cx="1946365" cy="29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2E89637-6C4F-1B41-8B0B-E41E905C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977" y="2197676"/>
            <a:ext cx="1508623" cy="146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logo">
            <a:extLst>
              <a:ext uri="{FF2B5EF4-FFF2-40B4-BE49-F238E27FC236}">
                <a16:creationId xmlns:a16="http://schemas.microsoft.com/office/drawing/2014/main" id="{86162C47-7F55-C243-B62C-B1443E6AE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1441992"/>
            <a:ext cx="1524000" cy="3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ome">
            <a:extLst>
              <a:ext uri="{FF2B5EF4-FFF2-40B4-BE49-F238E27FC236}">
                <a16:creationId xmlns:a16="http://schemas.microsoft.com/office/drawing/2014/main" id="{30CB4F4C-4655-B54E-BAA3-B6BECB11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788" y="2406850"/>
            <a:ext cx="1308100" cy="4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CG Software - Hostelería | Hoteles | Retail | Gestión empresarial">
            <a:extLst>
              <a:ext uri="{FF2B5EF4-FFF2-40B4-BE49-F238E27FC236}">
                <a16:creationId xmlns:a16="http://schemas.microsoft.com/office/drawing/2014/main" id="{6155FB98-4E84-2C48-97DD-FD46DE020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6040" y="1219297"/>
            <a:ext cx="839528" cy="8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37" descr="indra1.jpg">
            <a:extLst>
              <a:ext uri="{FF2B5EF4-FFF2-40B4-BE49-F238E27FC236}">
                <a16:creationId xmlns:a16="http://schemas.microsoft.com/office/drawing/2014/main" id="{E13D4308-1333-3448-A6FA-0748D6D9CD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385" y="1427757"/>
            <a:ext cx="1170000" cy="422609"/>
          </a:xfrm>
          <a:prstGeom prst="rect">
            <a:avLst/>
          </a:prstGeom>
        </p:spPr>
      </p:pic>
      <p:pic>
        <p:nvPicPr>
          <p:cNvPr id="13" name="Imagen 35" descr="gft-inspiring-it.jpg">
            <a:extLst>
              <a:ext uri="{FF2B5EF4-FFF2-40B4-BE49-F238E27FC236}">
                <a16:creationId xmlns:a16="http://schemas.microsoft.com/office/drawing/2014/main" id="{324878EC-83EB-5D4A-9003-F5EDD4C729E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271" y="2378454"/>
            <a:ext cx="1170000" cy="517741"/>
          </a:xfrm>
          <a:prstGeom prst="rect">
            <a:avLst/>
          </a:prstGeom>
        </p:spPr>
      </p:pic>
      <p:pic>
        <p:nvPicPr>
          <p:cNvPr id="14" name="Imagen 39" descr="image_preview.jpeg">
            <a:extLst>
              <a:ext uri="{FF2B5EF4-FFF2-40B4-BE49-F238E27FC236}">
                <a16:creationId xmlns:a16="http://schemas.microsoft.com/office/drawing/2014/main" id="{CCFE3182-04F2-6B47-B81D-F3B4B6D6585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270" y="1459061"/>
            <a:ext cx="1170000" cy="360000"/>
          </a:xfrm>
          <a:prstGeom prst="rect">
            <a:avLst/>
          </a:prstGeom>
        </p:spPr>
      </p:pic>
      <p:pic>
        <p:nvPicPr>
          <p:cNvPr id="15" name="Imagen 38" descr="plunge-inter.png">
            <a:extLst>
              <a:ext uri="{FF2B5EF4-FFF2-40B4-BE49-F238E27FC236}">
                <a16:creationId xmlns:a16="http://schemas.microsoft.com/office/drawing/2014/main" id="{9821EB97-B200-BC4C-B9DB-152018AF482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655" y="2465506"/>
            <a:ext cx="1170000" cy="343636"/>
          </a:xfrm>
          <a:prstGeom prst="rect">
            <a:avLst/>
          </a:prstGeom>
        </p:spPr>
      </p:pic>
      <p:pic>
        <p:nvPicPr>
          <p:cNvPr id="16" name="Imagen 36" descr="logo.jpg">
            <a:extLst>
              <a:ext uri="{FF2B5EF4-FFF2-40B4-BE49-F238E27FC236}">
                <a16:creationId xmlns:a16="http://schemas.microsoft.com/office/drawing/2014/main" id="{0257F469-E361-DB44-827C-17CA7DAB16C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55" y="1381652"/>
            <a:ext cx="1170000" cy="51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159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1131</Words>
  <Application>Microsoft Office PowerPoint</Application>
  <PresentationFormat>Widescreen</PresentationFormat>
  <Paragraphs>252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Malgun Gothic</vt:lpstr>
      <vt:lpstr>Arial</vt:lpstr>
      <vt:lpstr>Calibri</vt:lpstr>
      <vt:lpstr>Calibri Light</vt:lpstr>
      <vt:lpstr>Wingdings</vt:lpstr>
      <vt:lpstr>Tema de Office</vt:lpstr>
      <vt:lpstr>UNIVERSITY OF LLEIDA Kick-Off Meeting Belgrade, 11 – 12 July 2022</vt:lpstr>
      <vt:lpstr>Where is Lleida? </vt:lpstr>
      <vt:lpstr>Lleida Region Economical Activity</vt:lpstr>
      <vt:lpstr>Lleida Region Economical Activity</vt:lpstr>
      <vt:lpstr>Lleida Region Economical Activity</vt:lpstr>
      <vt:lpstr>Lleida Region Economical Activity</vt:lpstr>
      <vt:lpstr>Lleida Region Economical Activity</vt:lpstr>
      <vt:lpstr>Lleida Region Economical Activity</vt:lpstr>
      <vt:lpstr>Lleida Region Economical Activity</vt:lpstr>
      <vt:lpstr>PowerPoint Presentation</vt:lpstr>
      <vt:lpstr>University of Lleida Founded on September the 1st of 1300 </vt:lpstr>
      <vt:lpstr>Lleida – Medieval University</vt:lpstr>
      <vt:lpstr>Lleida – Succession War, 1707</vt:lpstr>
      <vt:lpstr>Lleida – Present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Strelnicova Anastasia</dc:creator>
  <cp:lastModifiedBy>Sinisa Djurasevic</cp:lastModifiedBy>
  <cp:revision>39</cp:revision>
  <dcterms:created xsi:type="dcterms:W3CDTF">2021-04-14T08:15:31Z</dcterms:created>
  <dcterms:modified xsi:type="dcterms:W3CDTF">2022-07-22T07:58:21Z</dcterms:modified>
</cp:coreProperties>
</file>