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74" r:id="rId3"/>
    <p:sldId id="282" r:id="rId4"/>
    <p:sldId id="268" r:id="rId5"/>
    <p:sldId id="266" r:id="rId6"/>
    <p:sldId id="281" r:id="rId7"/>
    <p:sldId id="680" r:id="rId8"/>
    <p:sldId id="665" r:id="rId9"/>
    <p:sldId id="679" r:id="rId10"/>
    <p:sldId id="682" r:id="rId11"/>
    <p:sldId id="683" r:id="rId12"/>
    <p:sldId id="684" r:id="rId13"/>
    <p:sldId id="573" r:id="rId14"/>
    <p:sldId id="666" r:id="rId15"/>
    <p:sldId id="675" r:id="rId16"/>
    <p:sldId id="676" r:id="rId17"/>
    <p:sldId id="677" r:id="rId18"/>
    <p:sldId id="678" r:id="rId19"/>
    <p:sldId id="276" r:id="rId20"/>
    <p:sldId id="277" r:id="rId21"/>
    <p:sldId id="278" r:id="rId22"/>
    <p:sldId id="279" r:id="rId23"/>
    <p:sldId id="280" r:id="rId24"/>
    <p:sldId id="286" r:id="rId25"/>
    <p:sldId id="270" r:id="rId26"/>
    <p:sldId id="681" r:id="rId27"/>
    <p:sldId id="283"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1A678-C9A2-49FF-9051-0B9C300E0DE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F97A58B-71B7-4356-9AAD-2F0F2F48A1D3}">
      <dgm:prSet custT="1"/>
      <dgm:spPr/>
      <dgm:t>
        <a:bodyPr/>
        <a:lstStyle/>
        <a:p>
          <a:pPr>
            <a:lnSpc>
              <a:spcPct val="100000"/>
            </a:lnSpc>
            <a:defRPr cap="all"/>
          </a:pPr>
          <a:r>
            <a:rPr lang="en-US" sz="1000" b="1" dirty="0"/>
            <a:t>Title of the micro-credential</a:t>
          </a:r>
          <a:r>
            <a:rPr lang="en-US" sz="1000" dirty="0"/>
            <a:t>, which precisely signals the learning outcomes.</a:t>
          </a:r>
        </a:p>
      </dgm:t>
    </dgm:pt>
    <dgm:pt modelId="{0B764244-A05D-4FDF-8F5A-5732A72AA607}" type="parTrans" cxnId="{2DDF357D-25B6-4D64-823E-CCCEEF08E38B}">
      <dgm:prSet/>
      <dgm:spPr/>
      <dgm:t>
        <a:bodyPr/>
        <a:lstStyle/>
        <a:p>
          <a:endParaRPr lang="en-US"/>
        </a:p>
      </dgm:t>
    </dgm:pt>
    <dgm:pt modelId="{744E9CA0-C1DA-4132-B9EE-862E70EA2991}" type="sibTrans" cxnId="{2DDF357D-25B6-4D64-823E-CCCEEF08E38B}">
      <dgm:prSet/>
      <dgm:spPr/>
      <dgm:t>
        <a:bodyPr/>
        <a:lstStyle/>
        <a:p>
          <a:endParaRPr lang="en-US"/>
        </a:p>
      </dgm:t>
    </dgm:pt>
    <dgm:pt modelId="{9FCB1078-9BD2-47C9-AACD-7782306FF1F8}">
      <dgm:prSet/>
      <dgm:spPr/>
      <dgm:t>
        <a:bodyPr/>
        <a:lstStyle/>
        <a:p>
          <a:pPr>
            <a:lnSpc>
              <a:spcPct val="100000"/>
            </a:lnSpc>
            <a:defRPr cap="all"/>
          </a:pPr>
          <a:r>
            <a:rPr lang="en-US" b="1" dirty="0"/>
            <a:t>Provider</a:t>
          </a:r>
          <a:r>
            <a:rPr lang="en-US" dirty="0"/>
            <a:t> of the course.</a:t>
          </a:r>
        </a:p>
      </dgm:t>
    </dgm:pt>
    <dgm:pt modelId="{F4B9A74D-1284-40E9-8030-F903517E3D5B}" type="parTrans" cxnId="{3464027F-D208-48A5-8496-375107938C9C}">
      <dgm:prSet/>
      <dgm:spPr/>
      <dgm:t>
        <a:bodyPr/>
        <a:lstStyle/>
        <a:p>
          <a:endParaRPr lang="en-US"/>
        </a:p>
      </dgm:t>
    </dgm:pt>
    <dgm:pt modelId="{8B05A684-FE8C-4088-B0A8-F234C7D3AE2C}" type="sibTrans" cxnId="{3464027F-D208-48A5-8496-375107938C9C}">
      <dgm:prSet/>
      <dgm:spPr/>
      <dgm:t>
        <a:bodyPr/>
        <a:lstStyle/>
        <a:p>
          <a:endParaRPr lang="en-US"/>
        </a:p>
      </dgm:t>
    </dgm:pt>
    <dgm:pt modelId="{A0210D89-7A4B-421B-B42E-5C397F4CE1F2}">
      <dgm:prSet/>
      <dgm:spPr/>
      <dgm:t>
        <a:bodyPr/>
        <a:lstStyle/>
        <a:p>
          <a:pPr>
            <a:lnSpc>
              <a:spcPct val="100000"/>
            </a:lnSpc>
            <a:defRPr cap="all"/>
          </a:pPr>
          <a:r>
            <a:rPr lang="en-US" b="1" dirty="0"/>
            <a:t>Date</a:t>
          </a:r>
          <a:r>
            <a:rPr lang="en-US" dirty="0"/>
            <a:t> when the micro-credential was awarded.</a:t>
          </a:r>
        </a:p>
      </dgm:t>
    </dgm:pt>
    <dgm:pt modelId="{F3B91075-D6EE-41F9-ACDA-B23645E452BA}" type="parTrans" cxnId="{0C9B2065-E579-4468-BAA5-F16CF5BD5FDC}">
      <dgm:prSet/>
      <dgm:spPr/>
      <dgm:t>
        <a:bodyPr/>
        <a:lstStyle/>
        <a:p>
          <a:endParaRPr lang="en-US"/>
        </a:p>
      </dgm:t>
    </dgm:pt>
    <dgm:pt modelId="{987B38EE-784C-4147-AA09-E61F9E01F2C2}" type="sibTrans" cxnId="{0C9B2065-E579-4468-BAA5-F16CF5BD5FDC}">
      <dgm:prSet/>
      <dgm:spPr/>
      <dgm:t>
        <a:bodyPr/>
        <a:lstStyle/>
        <a:p>
          <a:endParaRPr lang="en-US"/>
        </a:p>
      </dgm:t>
    </dgm:pt>
    <dgm:pt modelId="{9A98FB06-3E67-450C-AA9A-F98336556CA3}">
      <dgm:prSet/>
      <dgm:spPr/>
      <dgm:t>
        <a:bodyPr/>
        <a:lstStyle/>
        <a:p>
          <a:pPr>
            <a:lnSpc>
              <a:spcPct val="100000"/>
            </a:lnSpc>
            <a:defRPr cap="all"/>
          </a:pPr>
          <a:r>
            <a:rPr lang="en-US" b="1" dirty="0"/>
            <a:t>Description</a:t>
          </a:r>
          <a:r>
            <a:rPr lang="en-US" dirty="0"/>
            <a:t> of the course content and its purpose.</a:t>
          </a:r>
        </a:p>
      </dgm:t>
    </dgm:pt>
    <dgm:pt modelId="{4358CDD0-5254-47A7-B773-857CDA8C5440}" type="parTrans" cxnId="{94CFC5F1-C797-487E-A818-D74C679BF468}">
      <dgm:prSet/>
      <dgm:spPr/>
      <dgm:t>
        <a:bodyPr/>
        <a:lstStyle/>
        <a:p>
          <a:endParaRPr lang="en-US"/>
        </a:p>
      </dgm:t>
    </dgm:pt>
    <dgm:pt modelId="{1C407FA8-8984-4530-93BC-BFBA89FF8C12}" type="sibTrans" cxnId="{94CFC5F1-C797-487E-A818-D74C679BF468}">
      <dgm:prSet/>
      <dgm:spPr/>
      <dgm:t>
        <a:bodyPr/>
        <a:lstStyle/>
        <a:p>
          <a:endParaRPr lang="en-US"/>
        </a:p>
      </dgm:t>
    </dgm:pt>
    <dgm:pt modelId="{C05222AC-384F-4EEB-A138-D1CFB66ABB78}">
      <dgm:prSet custT="1"/>
      <dgm:spPr/>
      <dgm:t>
        <a:bodyPr/>
        <a:lstStyle/>
        <a:p>
          <a:pPr>
            <a:lnSpc>
              <a:spcPct val="100000"/>
            </a:lnSpc>
            <a:defRPr cap="all"/>
          </a:pPr>
          <a:r>
            <a:rPr lang="en-US" sz="1000" b="1" dirty="0"/>
            <a:t>Learning outcomes </a:t>
          </a:r>
          <a:r>
            <a:rPr lang="en-US" sz="1000" dirty="0"/>
            <a:t>what the successful learner knows, understands and can do based on this assessed learning.</a:t>
          </a:r>
        </a:p>
      </dgm:t>
    </dgm:pt>
    <dgm:pt modelId="{C82CCE66-7528-4043-B04A-FA9A03D25934}" type="parTrans" cxnId="{AC1CC195-CD83-49D3-8FEA-14D6EA05A5E0}">
      <dgm:prSet/>
      <dgm:spPr/>
      <dgm:t>
        <a:bodyPr/>
        <a:lstStyle/>
        <a:p>
          <a:endParaRPr lang="en-US"/>
        </a:p>
      </dgm:t>
    </dgm:pt>
    <dgm:pt modelId="{EB932FA0-392E-4D33-ADE4-48920DEEE5AE}" type="sibTrans" cxnId="{AC1CC195-CD83-49D3-8FEA-14D6EA05A5E0}">
      <dgm:prSet/>
      <dgm:spPr/>
      <dgm:t>
        <a:bodyPr/>
        <a:lstStyle/>
        <a:p>
          <a:endParaRPr lang="en-US"/>
        </a:p>
      </dgm:t>
    </dgm:pt>
    <dgm:pt modelId="{55F565D2-BE65-4A51-B94C-BCD8182FF02E}">
      <dgm:prSet/>
      <dgm:spPr/>
      <dgm:t>
        <a:bodyPr/>
        <a:lstStyle/>
        <a:p>
          <a:pPr>
            <a:lnSpc>
              <a:spcPct val="100000"/>
            </a:lnSpc>
            <a:defRPr cap="all"/>
          </a:pPr>
          <a:r>
            <a:rPr lang="en-US" b="1"/>
            <a:t>How</a:t>
          </a:r>
          <a:r>
            <a:rPr lang="en-US"/>
            <a:t> the learner has participated online, on-site, or both online and on-site.</a:t>
          </a:r>
        </a:p>
      </dgm:t>
    </dgm:pt>
    <dgm:pt modelId="{9F05A622-63DC-4983-9A8C-1E3AAA40AC57}" type="parTrans" cxnId="{6B889389-2448-4580-A5D0-41555F4B03C4}">
      <dgm:prSet/>
      <dgm:spPr/>
      <dgm:t>
        <a:bodyPr/>
        <a:lstStyle/>
        <a:p>
          <a:endParaRPr lang="en-US"/>
        </a:p>
      </dgm:t>
    </dgm:pt>
    <dgm:pt modelId="{E00B62AF-91E9-4754-A696-233D93C5BE6B}" type="sibTrans" cxnId="{6B889389-2448-4580-A5D0-41555F4B03C4}">
      <dgm:prSet/>
      <dgm:spPr/>
      <dgm:t>
        <a:bodyPr/>
        <a:lstStyle/>
        <a:p>
          <a:endParaRPr lang="en-US"/>
        </a:p>
      </dgm:t>
    </dgm:pt>
    <dgm:pt modelId="{68D33F4C-70F5-4518-9EA8-773178038492}">
      <dgm:prSet/>
      <dgm:spPr/>
      <dgm:t>
        <a:bodyPr/>
        <a:lstStyle/>
        <a:p>
          <a:pPr>
            <a:lnSpc>
              <a:spcPct val="100000"/>
            </a:lnSpc>
            <a:defRPr cap="all"/>
          </a:pPr>
          <a:r>
            <a:rPr lang="en-US" b="1"/>
            <a:t>Credits number </a:t>
          </a:r>
          <a:r>
            <a:rPr lang="en-US"/>
            <a:t>of credits provided, if credit-bearing.</a:t>
          </a:r>
        </a:p>
      </dgm:t>
    </dgm:pt>
    <dgm:pt modelId="{1E195280-5751-4D3F-9C8B-95A15D99967D}" type="parTrans" cxnId="{EE8C047D-6381-4A32-AA5C-B2D34DC80085}">
      <dgm:prSet/>
      <dgm:spPr/>
      <dgm:t>
        <a:bodyPr/>
        <a:lstStyle/>
        <a:p>
          <a:endParaRPr lang="en-US"/>
        </a:p>
      </dgm:t>
    </dgm:pt>
    <dgm:pt modelId="{225B618E-6729-4F2D-B35A-76004CD642ED}" type="sibTrans" cxnId="{EE8C047D-6381-4A32-AA5C-B2D34DC80085}">
      <dgm:prSet/>
      <dgm:spPr/>
      <dgm:t>
        <a:bodyPr/>
        <a:lstStyle/>
        <a:p>
          <a:endParaRPr lang="en-US"/>
        </a:p>
      </dgm:t>
    </dgm:pt>
    <dgm:pt modelId="{834ADE35-D9AF-407F-9405-62EA78127336}">
      <dgm:prSet/>
      <dgm:spPr/>
      <dgm:t>
        <a:bodyPr/>
        <a:lstStyle/>
        <a:p>
          <a:pPr>
            <a:lnSpc>
              <a:spcPct val="100000"/>
            </a:lnSpc>
            <a:defRPr cap="all"/>
          </a:pPr>
          <a:r>
            <a:rPr lang="en-US" b="1"/>
            <a:t>Time period </a:t>
          </a:r>
          <a:r>
            <a:rPr lang="en-US"/>
            <a:t>when the learning took place.</a:t>
          </a:r>
        </a:p>
      </dgm:t>
    </dgm:pt>
    <dgm:pt modelId="{5433DB05-6B5A-4427-AA0A-BCD99C6223A6}" type="parTrans" cxnId="{6ED601C6-C615-4710-8719-43B681249E00}">
      <dgm:prSet/>
      <dgm:spPr/>
      <dgm:t>
        <a:bodyPr/>
        <a:lstStyle/>
        <a:p>
          <a:endParaRPr lang="en-US"/>
        </a:p>
      </dgm:t>
    </dgm:pt>
    <dgm:pt modelId="{3AD6ED31-8DF8-441F-B5A4-223250674E8D}" type="sibTrans" cxnId="{6ED601C6-C615-4710-8719-43B681249E00}">
      <dgm:prSet/>
      <dgm:spPr/>
      <dgm:t>
        <a:bodyPr/>
        <a:lstStyle/>
        <a:p>
          <a:endParaRPr lang="en-US"/>
        </a:p>
      </dgm:t>
    </dgm:pt>
    <dgm:pt modelId="{17780A9F-D50D-47EE-B9D3-C073AA9CD12A}" type="pres">
      <dgm:prSet presAssocID="{2641A678-C9A2-49FF-9051-0B9C300E0DE3}" presName="root" presStyleCnt="0">
        <dgm:presLayoutVars>
          <dgm:dir/>
          <dgm:resizeHandles val="exact"/>
        </dgm:presLayoutVars>
      </dgm:prSet>
      <dgm:spPr/>
    </dgm:pt>
    <dgm:pt modelId="{1F0623F1-82E5-48B0-8BFF-8DAB46BD1DFD}" type="pres">
      <dgm:prSet presAssocID="{1F97A58B-71B7-4356-9AAD-2F0F2F48A1D3}" presName="compNode" presStyleCnt="0"/>
      <dgm:spPr/>
    </dgm:pt>
    <dgm:pt modelId="{1F0246FA-D325-43F0-9148-82087D05C7D9}" type="pres">
      <dgm:prSet presAssocID="{1F97A58B-71B7-4356-9AAD-2F0F2F48A1D3}" presName="iconBgRect" presStyleLbl="bgShp" presStyleIdx="0" presStyleCnt="8"/>
      <dgm:spPr/>
    </dgm:pt>
    <dgm:pt modelId="{5D449142-9A98-4953-84F0-04D5C798224E}" type="pres">
      <dgm:prSet presAssocID="{1F97A58B-71B7-4356-9AAD-2F0F2F48A1D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A817AC66-52FC-4277-B327-8C6894C0F94E}" type="pres">
      <dgm:prSet presAssocID="{1F97A58B-71B7-4356-9AAD-2F0F2F48A1D3}" presName="spaceRect" presStyleCnt="0"/>
      <dgm:spPr/>
    </dgm:pt>
    <dgm:pt modelId="{26C1588C-10C7-4090-9F43-6C68FF6404C5}" type="pres">
      <dgm:prSet presAssocID="{1F97A58B-71B7-4356-9AAD-2F0F2F48A1D3}" presName="textRect" presStyleLbl="revTx" presStyleIdx="0" presStyleCnt="8" custLinFactNeighborX="1466" custLinFactNeighborY="-16756">
        <dgm:presLayoutVars>
          <dgm:chMax val="1"/>
          <dgm:chPref val="1"/>
        </dgm:presLayoutVars>
      </dgm:prSet>
      <dgm:spPr/>
    </dgm:pt>
    <dgm:pt modelId="{2AC11650-2143-432F-ADDA-883E810E5EC0}" type="pres">
      <dgm:prSet presAssocID="{744E9CA0-C1DA-4132-B9EE-862E70EA2991}" presName="sibTrans" presStyleCnt="0"/>
      <dgm:spPr/>
    </dgm:pt>
    <dgm:pt modelId="{41769A0D-4A47-4ABF-9F68-87D3A6D703FA}" type="pres">
      <dgm:prSet presAssocID="{9FCB1078-9BD2-47C9-AACD-7782306FF1F8}" presName="compNode" presStyleCnt="0"/>
      <dgm:spPr/>
    </dgm:pt>
    <dgm:pt modelId="{676EA845-7D9A-4529-8E01-4EA248CC2EF9}" type="pres">
      <dgm:prSet presAssocID="{9FCB1078-9BD2-47C9-AACD-7782306FF1F8}" presName="iconBgRect" presStyleLbl="bgShp" presStyleIdx="1" presStyleCnt="8"/>
      <dgm:spPr/>
    </dgm:pt>
    <dgm:pt modelId="{457D1A22-4149-4BF3-A1CD-3DD6D451B1B8}" type="pres">
      <dgm:prSet presAssocID="{9FCB1078-9BD2-47C9-AACD-7782306FF1F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lassenzimmer"/>
        </a:ext>
      </dgm:extLst>
    </dgm:pt>
    <dgm:pt modelId="{BFFA8A0F-A8F5-46AF-96B7-A0D6C1BE49D2}" type="pres">
      <dgm:prSet presAssocID="{9FCB1078-9BD2-47C9-AACD-7782306FF1F8}" presName="spaceRect" presStyleCnt="0"/>
      <dgm:spPr/>
    </dgm:pt>
    <dgm:pt modelId="{D886D3D9-C18D-444B-B03E-7EF4704B9C56}" type="pres">
      <dgm:prSet presAssocID="{9FCB1078-9BD2-47C9-AACD-7782306FF1F8}" presName="textRect" presStyleLbl="revTx" presStyleIdx="1" presStyleCnt="8" custLinFactNeighborX="-733" custLinFactNeighborY="-13405">
        <dgm:presLayoutVars>
          <dgm:chMax val="1"/>
          <dgm:chPref val="1"/>
        </dgm:presLayoutVars>
      </dgm:prSet>
      <dgm:spPr/>
    </dgm:pt>
    <dgm:pt modelId="{0105A222-A7CD-41F1-BBB6-BD3BFCDA5DF5}" type="pres">
      <dgm:prSet presAssocID="{8B05A684-FE8C-4088-B0A8-F234C7D3AE2C}" presName="sibTrans" presStyleCnt="0"/>
      <dgm:spPr/>
    </dgm:pt>
    <dgm:pt modelId="{BA3DB1B7-3A2B-4865-BDC3-1C30B1D4CEC9}" type="pres">
      <dgm:prSet presAssocID="{A0210D89-7A4B-421B-B42E-5C397F4CE1F2}" presName="compNode" presStyleCnt="0"/>
      <dgm:spPr/>
    </dgm:pt>
    <dgm:pt modelId="{F2D6B672-D06C-4C42-912D-7CC849E242EA}" type="pres">
      <dgm:prSet presAssocID="{A0210D89-7A4B-421B-B42E-5C397F4CE1F2}" presName="iconBgRect" presStyleLbl="bgShp" presStyleIdx="2" presStyleCnt="8"/>
      <dgm:spPr/>
    </dgm:pt>
    <dgm:pt modelId="{71FD72BB-6D4C-4CA5-8647-3BCDC83BE2EE}" type="pres">
      <dgm:prSet presAssocID="{A0210D89-7A4B-421B-B42E-5C397F4CE1F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
        </a:ext>
      </dgm:extLst>
    </dgm:pt>
    <dgm:pt modelId="{FFB6139F-7D70-4078-8358-2AF39D4CB75E}" type="pres">
      <dgm:prSet presAssocID="{A0210D89-7A4B-421B-B42E-5C397F4CE1F2}" presName="spaceRect" presStyleCnt="0"/>
      <dgm:spPr/>
    </dgm:pt>
    <dgm:pt modelId="{214283D2-8852-49C6-AC1E-8CF744AB979C}" type="pres">
      <dgm:prSet presAssocID="{A0210D89-7A4B-421B-B42E-5C397F4CE1F2}" presName="textRect" presStyleLbl="revTx" presStyleIdx="2" presStyleCnt="8" custLinFactNeighborX="-1466" custLinFactNeighborY="-13405">
        <dgm:presLayoutVars>
          <dgm:chMax val="1"/>
          <dgm:chPref val="1"/>
        </dgm:presLayoutVars>
      </dgm:prSet>
      <dgm:spPr/>
    </dgm:pt>
    <dgm:pt modelId="{271C8E15-E57D-4A90-A0E8-CF9D7F3822AE}" type="pres">
      <dgm:prSet presAssocID="{987B38EE-784C-4147-AA09-E61F9E01F2C2}" presName="sibTrans" presStyleCnt="0"/>
      <dgm:spPr/>
    </dgm:pt>
    <dgm:pt modelId="{1D68FDB1-5DC7-49B8-B00A-9B1290F63293}" type="pres">
      <dgm:prSet presAssocID="{9A98FB06-3E67-450C-AA9A-F98336556CA3}" presName="compNode" presStyleCnt="0"/>
      <dgm:spPr/>
    </dgm:pt>
    <dgm:pt modelId="{20B85F80-FBE4-4E57-B507-D01426B82F3B}" type="pres">
      <dgm:prSet presAssocID="{9A98FB06-3E67-450C-AA9A-F98336556CA3}" presName="iconBgRect" presStyleLbl="bgShp" presStyleIdx="3" presStyleCnt="8"/>
      <dgm:spPr/>
    </dgm:pt>
    <dgm:pt modelId="{CAB5430A-63E7-47CB-BEF8-AC8FE1943291}" type="pres">
      <dgm:prSet presAssocID="{9A98FB06-3E67-450C-AA9A-F98336556CA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ehrer"/>
        </a:ext>
      </dgm:extLst>
    </dgm:pt>
    <dgm:pt modelId="{B2D2AC43-7159-4FBC-88A6-78497EBE3FDD}" type="pres">
      <dgm:prSet presAssocID="{9A98FB06-3E67-450C-AA9A-F98336556CA3}" presName="spaceRect" presStyleCnt="0"/>
      <dgm:spPr/>
    </dgm:pt>
    <dgm:pt modelId="{20F46ED0-2F3B-4587-AAA4-37DB93054A23}" type="pres">
      <dgm:prSet presAssocID="{9A98FB06-3E67-450C-AA9A-F98336556CA3}" presName="textRect" presStyleLbl="revTx" presStyleIdx="3" presStyleCnt="8" custLinFactNeighborX="-733" custLinFactNeighborY="-11729">
        <dgm:presLayoutVars>
          <dgm:chMax val="1"/>
          <dgm:chPref val="1"/>
        </dgm:presLayoutVars>
      </dgm:prSet>
      <dgm:spPr/>
    </dgm:pt>
    <dgm:pt modelId="{191C9701-02AB-4551-A6A3-361214C00F52}" type="pres">
      <dgm:prSet presAssocID="{1C407FA8-8984-4530-93BC-BFBA89FF8C12}" presName="sibTrans" presStyleCnt="0"/>
      <dgm:spPr/>
    </dgm:pt>
    <dgm:pt modelId="{79BC99D3-E5DA-40DA-82A6-2F3BE7331C34}" type="pres">
      <dgm:prSet presAssocID="{C05222AC-384F-4EEB-A138-D1CFB66ABB78}" presName="compNode" presStyleCnt="0"/>
      <dgm:spPr/>
    </dgm:pt>
    <dgm:pt modelId="{2442A7E3-0B2E-4C2F-AA07-725ED74E9D42}" type="pres">
      <dgm:prSet presAssocID="{C05222AC-384F-4EEB-A138-D1CFB66ABB78}" presName="iconBgRect" presStyleLbl="bgShp" presStyleIdx="4" presStyleCnt="8"/>
      <dgm:spPr/>
    </dgm:pt>
    <dgm:pt modelId="{8D547C52-92A4-4125-9F62-AA273A581482}" type="pres">
      <dgm:prSet presAssocID="{C05222AC-384F-4EEB-A138-D1CFB66ABB7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ücher"/>
        </a:ext>
      </dgm:extLst>
    </dgm:pt>
    <dgm:pt modelId="{6616A74F-9C25-419A-8A16-29CD91A991AC}" type="pres">
      <dgm:prSet presAssocID="{C05222AC-384F-4EEB-A138-D1CFB66ABB78}" presName="spaceRect" presStyleCnt="0"/>
      <dgm:spPr/>
    </dgm:pt>
    <dgm:pt modelId="{0C693BCF-16BB-46B1-A4B6-67FD731A3570}" type="pres">
      <dgm:prSet presAssocID="{C05222AC-384F-4EEB-A138-D1CFB66ABB78}" presName="textRect" presStyleLbl="revTx" presStyleIdx="4" presStyleCnt="8">
        <dgm:presLayoutVars>
          <dgm:chMax val="1"/>
          <dgm:chPref val="1"/>
        </dgm:presLayoutVars>
      </dgm:prSet>
      <dgm:spPr/>
    </dgm:pt>
    <dgm:pt modelId="{D75927EF-3E74-4CB4-888E-80197591B6DF}" type="pres">
      <dgm:prSet presAssocID="{EB932FA0-392E-4D33-ADE4-48920DEEE5AE}" presName="sibTrans" presStyleCnt="0"/>
      <dgm:spPr/>
    </dgm:pt>
    <dgm:pt modelId="{ACF60DC8-C929-4E6A-975F-A76AF9372F49}" type="pres">
      <dgm:prSet presAssocID="{55F565D2-BE65-4A51-B94C-BCD8182FF02E}" presName="compNode" presStyleCnt="0"/>
      <dgm:spPr/>
    </dgm:pt>
    <dgm:pt modelId="{2DB181D0-5EDF-44BB-BAB0-6ECB90D6349F}" type="pres">
      <dgm:prSet presAssocID="{55F565D2-BE65-4A51-B94C-BCD8182FF02E}" presName="iconBgRect" presStyleLbl="bgShp" presStyleIdx="5" presStyleCnt="8"/>
      <dgm:spPr/>
    </dgm:pt>
    <dgm:pt modelId="{9776CFD2-7ACC-4531-A36A-9F1C1C8556F1}" type="pres">
      <dgm:prSet presAssocID="{55F565D2-BE65-4A51-B94C-BCD8182FF02E}"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rozessor"/>
        </a:ext>
      </dgm:extLst>
    </dgm:pt>
    <dgm:pt modelId="{24E3431C-C965-4C15-A1F2-2D4E835CC731}" type="pres">
      <dgm:prSet presAssocID="{55F565D2-BE65-4A51-B94C-BCD8182FF02E}" presName="spaceRect" presStyleCnt="0"/>
      <dgm:spPr/>
    </dgm:pt>
    <dgm:pt modelId="{BE3F3070-25BD-4889-8C49-EC4171472788}" type="pres">
      <dgm:prSet presAssocID="{55F565D2-BE65-4A51-B94C-BCD8182FF02E}" presName="textRect" presStyleLbl="revTx" presStyleIdx="5" presStyleCnt="8">
        <dgm:presLayoutVars>
          <dgm:chMax val="1"/>
          <dgm:chPref val="1"/>
        </dgm:presLayoutVars>
      </dgm:prSet>
      <dgm:spPr/>
    </dgm:pt>
    <dgm:pt modelId="{C34641B5-25E6-42B3-A880-2A5B601B6236}" type="pres">
      <dgm:prSet presAssocID="{E00B62AF-91E9-4754-A696-233D93C5BE6B}" presName="sibTrans" presStyleCnt="0"/>
      <dgm:spPr/>
    </dgm:pt>
    <dgm:pt modelId="{CF6D31F5-68EB-4D1B-9399-C503C27C7ACC}" type="pres">
      <dgm:prSet presAssocID="{68D33F4C-70F5-4518-9EA8-773178038492}" presName="compNode" presStyleCnt="0"/>
      <dgm:spPr/>
    </dgm:pt>
    <dgm:pt modelId="{4DDAACB8-2BB0-4539-90FD-B568401740D1}" type="pres">
      <dgm:prSet presAssocID="{68D33F4C-70F5-4518-9EA8-773178038492}" presName="iconBgRect" presStyleLbl="bgShp" presStyleIdx="6" presStyleCnt="8"/>
      <dgm:spPr/>
    </dgm:pt>
    <dgm:pt modelId="{19CB1FC6-7B82-43A8-A466-FF96F223929E}" type="pres">
      <dgm:prSet presAssocID="{68D33F4C-70F5-4518-9EA8-77317803849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llar"/>
        </a:ext>
      </dgm:extLst>
    </dgm:pt>
    <dgm:pt modelId="{E0365B4F-21D9-4AFB-9C44-B5D54BECD75E}" type="pres">
      <dgm:prSet presAssocID="{68D33F4C-70F5-4518-9EA8-773178038492}" presName="spaceRect" presStyleCnt="0"/>
      <dgm:spPr/>
    </dgm:pt>
    <dgm:pt modelId="{F62281DE-5DD2-4C06-800E-3E20B7AEC14C}" type="pres">
      <dgm:prSet presAssocID="{68D33F4C-70F5-4518-9EA8-773178038492}" presName="textRect" presStyleLbl="revTx" presStyleIdx="6" presStyleCnt="8">
        <dgm:presLayoutVars>
          <dgm:chMax val="1"/>
          <dgm:chPref val="1"/>
        </dgm:presLayoutVars>
      </dgm:prSet>
      <dgm:spPr/>
    </dgm:pt>
    <dgm:pt modelId="{73AB7172-2250-46CF-A934-08BB04931789}" type="pres">
      <dgm:prSet presAssocID="{225B618E-6729-4F2D-B35A-76004CD642ED}" presName="sibTrans" presStyleCnt="0"/>
      <dgm:spPr/>
    </dgm:pt>
    <dgm:pt modelId="{EB769FC6-4C9C-4539-B545-12D8F0CCE536}" type="pres">
      <dgm:prSet presAssocID="{834ADE35-D9AF-407F-9405-62EA78127336}" presName="compNode" presStyleCnt="0"/>
      <dgm:spPr/>
    </dgm:pt>
    <dgm:pt modelId="{6C603A07-D13A-4AC2-A117-DD15F7D28B19}" type="pres">
      <dgm:prSet presAssocID="{834ADE35-D9AF-407F-9405-62EA78127336}" presName="iconBgRect" presStyleLbl="bgShp" presStyleIdx="7" presStyleCnt="8"/>
      <dgm:spPr/>
    </dgm:pt>
    <dgm:pt modelId="{9119C1CD-92CB-4FA6-A3B2-34E7EA040DA5}" type="pres">
      <dgm:prSet presAssocID="{834ADE35-D9AF-407F-9405-62EA7812733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Uhr"/>
        </a:ext>
      </dgm:extLst>
    </dgm:pt>
    <dgm:pt modelId="{D83FEF43-BB0B-4B86-B2D3-C6736D5FD2B4}" type="pres">
      <dgm:prSet presAssocID="{834ADE35-D9AF-407F-9405-62EA78127336}" presName="spaceRect" presStyleCnt="0"/>
      <dgm:spPr/>
    </dgm:pt>
    <dgm:pt modelId="{FE0B1F56-FDF5-4AA5-8041-56150DCE1DC4}" type="pres">
      <dgm:prSet presAssocID="{834ADE35-D9AF-407F-9405-62EA78127336}" presName="textRect" presStyleLbl="revTx" presStyleIdx="7" presStyleCnt="8">
        <dgm:presLayoutVars>
          <dgm:chMax val="1"/>
          <dgm:chPref val="1"/>
        </dgm:presLayoutVars>
      </dgm:prSet>
      <dgm:spPr/>
    </dgm:pt>
  </dgm:ptLst>
  <dgm:cxnLst>
    <dgm:cxn modelId="{23EAB834-7D5C-4E07-8FFC-FCE245D877FE}" type="presOf" srcId="{9A98FB06-3E67-450C-AA9A-F98336556CA3}" destId="{20F46ED0-2F3B-4587-AAA4-37DB93054A23}" srcOrd="0" destOrd="0" presId="urn:microsoft.com/office/officeart/2018/5/layout/IconCircleLabelList"/>
    <dgm:cxn modelId="{209EF737-CECF-4F03-AC38-A0794C8C8E24}" type="presOf" srcId="{A0210D89-7A4B-421B-B42E-5C397F4CE1F2}" destId="{214283D2-8852-49C6-AC1E-8CF744AB979C}" srcOrd="0" destOrd="0" presId="urn:microsoft.com/office/officeart/2018/5/layout/IconCircleLabelList"/>
    <dgm:cxn modelId="{13208340-6B8C-4712-B658-7A57284D82FB}" type="presOf" srcId="{68D33F4C-70F5-4518-9EA8-773178038492}" destId="{F62281DE-5DD2-4C06-800E-3E20B7AEC14C}" srcOrd="0" destOrd="0" presId="urn:microsoft.com/office/officeart/2018/5/layout/IconCircleLabelList"/>
    <dgm:cxn modelId="{BBA75A64-2196-4BED-90CC-3CA3B0F8EB23}" type="presOf" srcId="{834ADE35-D9AF-407F-9405-62EA78127336}" destId="{FE0B1F56-FDF5-4AA5-8041-56150DCE1DC4}" srcOrd="0" destOrd="0" presId="urn:microsoft.com/office/officeart/2018/5/layout/IconCircleLabelList"/>
    <dgm:cxn modelId="{0C9B2065-E579-4468-BAA5-F16CF5BD5FDC}" srcId="{2641A678-C9A2-49FF-9051-0B9C300E0DE3}" destId="{A0210D89-7A4B-421B-B42E-5C397F4CE1F2}" srcOrd="2" destOrd="0" parTransId="{F3B91075-D6EE-41F9-ACDA-B23645E452BA}" sibTransId="{987B38EE-784C-4147-AA09-E61F9E01F2C2}"/>
    <dgm:cxn modelId="{EE8C047D-6381-4A32-AA5C-B2D34DC80085}" srcId="{2641A678-C9A2-49FF-9051-0B9C300E0DE3}" destId="{68D33F4C-70F5-4518-9EA8-773178038492}" srcOrd="6" destOrd="0" parTransId="{1E195280-5751-4D3F-9C8B-95A15D99967D}" sibTransId="{225B618E-6729-4F2D-B35A-76004CD642ED}"/>
    <dgm:cxn modelId="{2DDF357D-25B6-4D64-823E-CCCEEF08E38B}" srcId="{2641A678-C9A2-49FF-9051-0B9C300E0DE3}" destId="{1F97A58B-71B7-4356-9AAD-2F0F2F48A1D3}" srcOrd="0" destOrd="0" parTransId="{0B764244-A05D-4FDF-8F5A-5732A72AA607}" sibTransId="{744E9CA0-C1DA-4132-B9EE-862E70EA2991}"/>
    <dgm:cxn modelId="{3464027F-D208-48A5-8496-375107938C9C}" srcId="{2641A678-C9A2-49FF-9051-0B9C300E0DE3}" destId="{9FCB1078-9BD2-47C9-AACD-7782306FF1F8}" srcOrd="1" destOrd="0" parTransId="{F4B9A74D-1284-40E9-8030-F903517E3D5B}" sibTransId="{8B05A684-FE8C-4088-B0A8-F234C7D3AE2C}"/>
    <dgm:cxn modelId="{6B889389-2448-4580-A5D0-41555F4B03C4}" srcId="{2641A678-C9A2-49FF-9051-0B9C300E0DE3}" destId="{55F565D2-BE65-4A51-B94C-BCD8182FF02E}" srcOrd="5" destOrd="0" parTransId="{9F05A622-63DC-4983-9A8C-1E3AAA40AC57}" sibTransId="{E00B62AF-91E9-4754-A696-233D93C5BE6B}"/>
    <dgm:cxn modelId="{C7E0F993-84D1-4E27-B5C6-C916BAF0D69D}" type="presOf" srcId="{2641A678-C9A2-49FF-9051-0B9C300E0DE3}" destId="{17780A9F-D50D-47EE-B9D3-C073AA9CD12A}" srcOrd="0" destOrd="0" presId="urn:microsoft.com/office/officeart/2018/5/layout/IconCircleLabelList"/>
    <dgm:cxn modelId="{AC1CC195-CD83-49D3-8FEA-14D6EA05A5E0}" srcId="{2641A678-C9A2-49FF-9051-0B9C300E0DE3}" destId="{C05222AC-384F-4EEB-A138-D1CFB66ABB78}" srcOrd="4" destOrd="0" parTransId="{C82CCE66-7528-4043-B04A-FA9A03D25934}" sibTransId="{EB932FA0-392E-4D33-ADE4-48920DEEE5AE}"/>
    <dgm:cxn modelId="{5810A19D-01B9-441C-9A60-0E369229B0FC}" type="presOf" srcId="{9FCB1078-9BD2-47C9-AACD-7782306FF1F8}" destId="{D886D3D9-C18D-444B-B03E-7EF4704B9C56}" srcOrd="0" destOrd="0" presId="urn:microsoft.com/office/officeart/2018/5/layout/IconCircleLabelList"/>
    <dgm:cxn modelId="{2ECCFAB2-5004-43E8-AEFC-6A2F52351A3E}" type="presOf" srcId="{1F97A58B-71B7-4356-9AAD-2F0F2F48A1D3}" destId="{26C1588C-10C7-4090-9F43-6C68FF6404C5}" srcOrd="0" destOrd="0" presId="urn:microsoft.com/office/officeart/2018/5/layout/IconCircleLabelList"/>
    <dgm:cxn modelId="{589DB4B8-D055-46BD-8348-7332C17856B0}" type="presOf" srcId="{C05222AC-384F-4EEB-A138-D1CFB66ABB78}" destId="{0C693BCF-16BB-46B1-A4B6-67FD731A3570}" srcOrd="0" destOrd="0" presId="urn:microsoft.com/office/officeart/2018/5/layout/IconCircleLabelList"/>
    <dgm:cxn modelId="{6ED601C6-C615-4710-8719-43B681249E00}" srcId="{2641A678-C9A2-49FF-9051-0B9C300E0DE3}" destId="{834ADE35-D9AF-407F-9405-62EA78127336}" srcOrd="7" destOrd="0" parTransId="{5433DB05-6B5A-4427-AA0A-BCD99C6223A6}" sibTransId="{3AD6ED31-8DF8-441F-B5A4-223250674E8D}"/>
    <dgm:cxn modelId="{6549EBDF-2F42-4138-90EA-A7BB3731B13F}" type="presOf" srcId="{55F565D2-BE65-4A51-B94C-BCD8182FF02E}" destId="{BE3F3070-25BD-4889-8C49-EC4171472788}" srcOrd="0" destOrd="0" presId="urn:microsoft.com/office/officeart/2018/5/layout/IconCircleLabelList"/>
    <dgm:cxn modelId="{94CFC5F1-C797-487E-A818-D74C679BF468}" srcId="{2641A678-C9A2-49FF-9051-0B9C300E0DE3}" destId="{9A98FB06-3E67-450C-AA9A-F98336556CA3}" srcOrd="3" destOrd="0" parTransId="{4358CDD0-5254-47A7-B773-857CDA8C5440}" sibTransId="{1C407FA8-8984-4530-93BC-BFBA89FF8C12}"/>
    <dgm:cxn modelId="{F180A637-6C25-4B8C-81E0-750569E973BF}" type="presParOf" srcId="{17780A9F-D50D-47EE-B9D3-C073AA9CD12A}" destId="{1F0623F1-82E5-48B0-8BFF-8DAB46BD1DFD}" srcOrd="0" destOrd="0" presId="urn:microsoft.com/office/officeart/2018/5/layout/IconCircleLabelList"/>
    <dgm:cxn modelId="{8EA01B14-7B97-41C0-84C7-3904BC99FAED}" type="presParOf" srcId="{1F0623F1-82E5-48B0-8BFF-8DAB46BD1DFD}" destId="{1F0246FA-D325-43F0-9148-82087D05C7D9}" srcOrd="0" destOrd="0" presId="urn:microsoft.com/office/officeart/2018/5/layout/IconCircleLabelList"/>
    <dgm:cxn modelId="{79A86950-2D92-4782-B9C7-90E17343F0FB}" type="presParOf" srcId="{1F0623F1-82E5-48B0-8BFF-8DAB46BD1DFD}" destId="{5D449142-9A98-4953-84F0-04D5C798224E}" srcOrd="1" destOrd="0" presId="urn:microsoft.com/office/officeart/2018/5/layout/IconCircleLabelList"/>
    <dgm:cxn modelId="{0FC40FD4-C945-41E5-B69F-BE78397AA864}" type="presParOf" srcId="{1F0623F1-82E5-48B0-8BFF-8DAB46BD1DFD}" destId="{A817AC66-52FC-4277-B327-8C6894C0F94E}" srcOrd="2" destOrd="0" presId="urn:microsoft.com/office/officeart/2018/5/layout/IconCircleLabelList"/>
    <dgm:cxn modelId="{A84DF052-B59E-48F8-BCB9-473F425BE98A}" type="presParOf" srcId="{1F0623F1-82E5-48B0-8BFF-8DAB46BD1DFD}" destId="{26C1588C-10C7-4090-9F43-6C68FF6404C5}" srcOrd="3" destOrd="0" presId="urn:microsoft.com/office/officeart/2018/5/layout/IconCircleLabelList"/>
    <dgm:cxn modelId="{18F77050-077B-451B-A249-A62043B6B3A2}" type="presParOf" srcId="{17780A9F-D50D-47EE-B9D3-C073AA9CD12A}" destId="{2AC11650-2143-432F-ADDA-883E810E5EC0}" srcOrd="1" destOrd="0" presId="urn:microsoft.com/office/officeart/2018/5/layout/IconCircleLabelList"/>
    <dgm:cxn modelId="{57DA5D2B-F0D9-44F0-94B1-CA491C63E5F1}" type="presParOf" srcId="{17780A9F-D50D-47EE-B9D3-C073AA9CD12A}" destId="{41769A0D-4A47-4ABF-9F68-87D3A6D703FA}" srcOrd="2" destOrd="0" presId="urn:microsoft.com/office/officeart/2018/5/layout/IconCircleLabelList"/>
    <dgm:cxn modelId="{7DA137D2-79CD-4BB4-BF66-40A1C6D2AB7B}" type="presParOf" srcId="{41769A0D-4A47-4ABF-9F68-87D3A6D703FA}" destId="{676EA845-7D9A-4529-8E01-4EA248CC2EF9}" srcOrd="0" destOrd="0" presId="urn:microsoft.com/office/officeart/2018/5/layout/IconCircleLabelList"/>
    <dgm:cxn modelId="{C6814C92-3DFF-44CF-BDCF-25AE99F78F25}" type="presParOf" srcId="{41769A0D-4A47-4ABF-9F68-87D3A6D703FA}" destId="{457D1A22-4149-4BF3-A1CD-3DD6D451B1B8}" srcOrd="1" destOrd="0" presId="urn:microsoft.com/office/officeart/2018/5/layout/IconCircleLabelList"/>
    <dgm:cxn modelId="{711D2371-5E6F-4D68-A7D0-9423FE996111}" type="presParOf" srcId="{41769A0D-4A47-4ABF-9F68-87D3A6D703FA}" destId="{BFFA8A0F-A8F5-46AF-96B7-A0D6C1BE49D2}" srcOrd="2" destOrd="0" presId="urn:microsoft.com/office/officeart/2018/5/layout/IconCircleLabelList"/>
    <dgm:cxn modelId="{08936933-F6B6-4B33-917B-F8B107D0C8C5}" type="presParOf" srcId="{41769A0D-4A47-4ABF-9F68-87D3A6D703FA}" destId="{D886D3D9-C18D-444B-B03E-7EF4704B9C56}" srcOrd="3" destOrd="0" presId="urn:microsoft.com/office/officeart/2018/5/layout/IconCircleLabelList"/>
    <dgm:cxn modelId="{C5275049-1A25-4D8C-A2AA-05BB84659853}" type="presParOf" srcId="{17780A9F-D50D-47EE-B9D3-C073AA9CD12A}" destId="{0105A222-A7CD-41F1-BBB6-BD3BFCDA5DF5}" srcOrd="3" destOrd="0" presId="urn:microsoft.com/office/officeart/2018/5/layout/IconCircleLabelList"/>
    <dgm:cxn modelId="{5300CDAA-2A72-4C56-BC56-EC9EDA3C65C8}" type="presParOf" srcId="{17780A9F-D50D-47EE-B9D3-C073AA9CD12A}" destId="{BA3DB1B7-3A2B-4865-BDC3-1C30B1D4CEC9}" srcOrd="4" destOrd="0" presId="urn:microsoft.com/office/officeart/2018/5/layout/IconCircleLabelList"/>
    <dgm:cxn modelId="{F4F58D78-A81F-496F-8AE5-50A0DF2F3A6E}" type="presParOf" srcId="{BA3DB1B7-3A2B-4865-BDC3-1C30B1D4CEC9}" destId="{F2D6B672-D06C-4C42-912D-7CC849E242EA}" srcOrd="0" destOrd="0" presId="urn:microsoft.com/office/officeart/2018/5/layout/IconCircleLabelList"/>
    <dgm:cxn modelId="{E31B771C-06FE-40A7-BA73-686ADB24A82D}" type="presParOf" srcId="{BA3DB1B7-3A2B-4865-BDC3-1C30B1D4CEC9}" destId="{71FD72BB-6D4C-4CA5-8647-3BCDC83BE2EE}" srcOrd="1" destOrd="0" presId="urn:microsoft.com/office/officeart/2018/5/layout/IconCircleLabelList"/>
    <dgm:cxn modelId="{F0E90C7F-56F3-4C4E-B7C2-304C4B1CF0AA}" type="presParOf" srcId="{BA3DB1B7-3A2B-4865-BDC3-1C30B1D4CEC9}" destId="{FFB6139F-7D70-4078-8358-2AF39D4CB75E}" srcOrd="2" destOrd="0" presId="urn:microsoft.com/office/officeart/2018/5/layout/IconCircleLabelList"/>
    <dgm:cxn modelId="{0FF40B5D-86DB-4542-B5A1-0BA449DBA5A1}" type="presParOf" srcId="{BA3DB1B7-3A2B-4865-BDC3-1C30B1D4CEC9}" destId="{214283D2-8852-49C6-AC1E-8CF744AB979C}" srcOrd="3" destOrd="0" presId="urn:microsoft.com/office/officeart/2018/5/layout/IconCircleLabelList"/>
    <dgm:cxn modelId="{16778FF6-6579-4622-B1F6-3C723018697D}" type="presParOf" srcId="{17780A9F-D50D-47EE-B9D3-C073AA9CD12A}" destId="{271C8E15-E57D-4A90-A0E8-CF9D7F3822AE}" srcOrd="5" destOrd="0" presId="urn:microsoft.com/office/officeart/2018/5/layout/IconCircleLabelList"/>
    <dgm:cxn modelId="{7AB992D5-2A72-4D15-8E48-3B227421A703}" type="presParOf" srcId="{17780A9F-D50D-47EE-B9D3-C073AA9CD12A}" destId="{1D68FDB1-5DC7-49B8-B00A-9B1290F63293}" srcOrd="6" destOrd="0" presId="urn:microsoft.com/office/officeart/2018/5/layout/IconCircleLabelList"/>
    <dgm:cxn modelId="{1953D3D9-7937-490B-BA1C-237CF33397E6}" type="presParOf" srcId="{1D68FDB1-5DC7-49B8-B00A-9B1290F63293}" destId="{20B85F80-FBE4-4E57-B507-D01426B82F3B}" srcOrd="0" destOrd="0" presId="urn:microsoft.com/office/officeart/2018/5/layout/IconCircleLabelList"/>
    <dgm:cxn modelId="{90A471BF-7075-4ED3-A4DC-90E268D8551C}" type="presParOf" srcId="{1D68FDB1-5DC7-49B8-B00A-9B1290F63293}" destId="{CAB5430A-63E7-47CB-BEF8-AC8FE1943291}" srcOrd="1" destOrd="0" presId="urn:microsoft.com/office/officeart/2018/5/layout/IconCircleLabelList"/>
    <dgm:cxn modelId="{5259C2E3-F414-4628-A62D-3720D63173BB}" type="presParOf" srcId="{1D68FDB1-5DC7-49B8-B00A-9B1290F63293}" destId="{B2D2AC43-7159-4FBC-88A6-78497EBE3FDD}" srcOrd="2" destOrd="0" presId="urn:microsoft.com/office/officeart/2018/5/layout/IconCircleLabelList"/>
    <dgm:cxn modelId="{76ACE144-206B-4BC9-9B13-917D36D27AAB}" type="presParOf" srcId="{1D68FDB1-5DC7-49B8-B00A-9B1290F63293}" destId="{20F46ED0-2F3B-4587-AAA4-37DB93054A23}" srcOrd="3" destOrd="0" presId="urn:microsoft.com/office/officeart/2018/5/layout/IconCircleLabelList"/>
    <dgm:cxn modelId="{0DC7A557-FFA0-4F9C-9E61-519506BBDFAF}" type="presParOf" srcId="{17780A9F-D50D-47EE-B9D3-C073AA9CD12A}" destId="{191C9701-02AB-4551-A6A3-361214C00F52}" srcOrd="7" destOrd="0" presId="urn:microsoft.com/office/officeart/2018/5/layout/IconCircleLabelList"/>
    <dgm:cxn modelId="{1D907372-D1E0-4DAD-A9F0-EC381CA4BB72}" type="presParOf" srcId="{17780A9F-D50D-47EE-B9D3-C073AA9CD12A}" destId="{79BC99D3-E5DA-40DA-82A6-2F3BE7331C34}" srcOrd="8" destOrd="0" presId="urn:microsoft.com/office/officeart/2018/5/layout/IconCircleLabelList"/>
    <dgm:cxn modelId="{D275D89C-739F-4417-BA53-14CAFB0D3C82}" type="presParOf" srcId="{79BC99D3-E5DA-40DA-82A6-2F3BE7331C34}" destId="{2442A7E3-0B2E-4C2F-AA07-725ED74E9D42}" srcOrd="0" destOrd="0" presId="urn:microsoft.com/office/officeart/2018/5/layout/IconCircleLabelList"/>
    <dgm:cxn modelId="{F282838C-43CE-4710-A7F8-66660D77C5D1}" type="presParOf" srcId="{79BC99D3-E5DA-40DA-82A6-2F3BE7331C34}" destId="{8D547C52-92A4-4125-9F62-AA273A581482}" srcOrd="1" destOrd="0" presId="urn:microsoft.com/office/officeart/2018/5/layout/IconCircleLabelList"/>
    <dgm:cxn modelId="{44F939D5-3A16-4B98-976A-FE6D9CEFC9B9}" type="presParOf" srcId="{79BC99D3-E5DA-40DA-82A6-2F3BE7331C34}" destId="{6616A74F-9C25-419A-8A16-29CD91A991AC}" srcOrd="2" destOrd="0" presId="urn:microsoft.com/office/officeart/2018/5/layout/IconCircleLabelList"/>
    <dgm:cxn modelId="{7E77BB90-3DBF-474E-96E6-DDF084A6EC08}" type="presParOf" srcId="{79BC99D3-E5DA-40DA-82A6-2F3BE7331C34}" destId="{0C693BCF-16BB-46B1-A4B6-67FD731A3570}" srcOrd="3" destOrd="0" presId="urn:microsoft.com/office/officeart/2018/5/layout/IconCircleLabelList"/>
    <dgm:cxn modelId="{D30C393B-AE9C-4C80-8835-299ED81F30D2}" type="presParOf" srcId="{17780A9F-D50D-47EE-B9D3-C073AA9CD12A}" destId="{D75927EF-3E74-4CB4-888E-80197591B6DF}" srcOrd="9" destOrd="0" presId="urn:microsoft.com/office/officeart/2018/5/layout/IconCircleLabelList"/>
    <dgm:cxn modelId="{EFBB0C9D-AE79-4C47-8A94-132931AEC130}" type="presParOf" srcId="{17780A9F-D50D-47EE-B9D3-C073AA9CD12A}" destId="{ACF60DC8-C929-4E6A-975F-A76AF9372F49}" srcOrd="10" destOrd="0" presId="urn:microsoft.com/office/officeart/2018/5/layout/IconCircleLabelList"/>
    <dgm:cxn modelId="{893D9DD1-160E-4717-BE74-FC382E72711C}" type="presParOf" srcId="{ACF60DC8-C929-4E6A-975F-A76AF9372F49}" destId="{2DB181D0-5EDF-44BB-BAB0-6ECB90D6349F}" srcOrd="0" destOrd="0" presId="urn:microsoft.com/office/officeart/2018/5/layout/IconCircleLabelList"/>
    <dgm:cxn modelId="{F2F7A959-5354-4200-B32D-F3E33D23BDE3}" type="presParOf" srcId="{ACF60DC8-C929-4E6A-975F-A76AF9372F49}" destId="{9776CFD2-7ACC-4531-A36A-9F1C1C8556F1}" srcOrd="1" destOrd="0" presId="urn:microsoft.com/office/officeart/2018/5/layout/IconCircleLabelList"/>
    <dgm:cxn modelId="{0750ED45-EEA9-45EA-B9DD-C56B0D9D9FBB}" type="presParOf" srcId="{ACF60DC8-C929-4E6A-975F-A76AF9372F49}" destId="{24E3431C-C965-4C15-A1F2-2D4E835CC731}" srcOrd="2" destOrd="0" presId="urn:microsoft.com/office/officeart/2018/5/layout/IconCircleLabelList"/>
    <dgm:cxn modelId="{C70C55BD-0E96-4DA2-B421-6D3E9D5B7C5D}" type="presParOf" srcId="{ACF60DC8-C929-4E6A-975F-A76AF9372F49}" destId="{BE3F3070-25BD-4889-8C49-EC4171472788}" srcOrd="3" destOrd="0" presId="urn:microsoft.com/office/officeart/2018/5/layout/IconCircleLabelList"/>
    <dgm:cxn modelId="{945B56E1-E1C3-4F32-B36F-6E0DE6364FD8}" type="presParOf" srcId="{17780A9F-D50D-47EE-B9D3-C073AA9CD12A}" destId="{C34641B5-25E6-42B3-A880-2A5B601B6236}" srcOrd="11" destOrd="0" presId="urn:microsoft.com/office/officeart/2018/5/layout/IconCircleLabelList"/>
    <dgm:cxn modelId="{D5F3981F-C16C-480B-9048-E3BF43EE3FA7}" type="presParOf" srcId="{17780A9F-D50D-47EE-B9D3-C073AA9CD12A}" destId="{CF6D31F5-68EB-4D1B-9399-C503C27C7ACC}" srcOrd="12" destOrd="0" presId="urn:microsoft.com/office/officeart/2018/5/layout/IconCircleLabelList"/>
    <dgm:cxn modelId="{BBF1FC5C-D747-4F06-B135-62D13F405D78}" type="presParOf" srcId="{CF6D31F5-68EB-4D1B-9399-C503C27C7ACC}" destId="{4DDAACB8-2BB0-4539-90FD-B568401740D1}" srcOrd="0" destOrd="0" presId="urn:microsoft.com/office/officeart/2018/5/layout/IconCircleLabelList"/>
    <dgm:cxn modelId="{221D0E68-C0CD-4ED2-B60F-094321FAEB1D}" type="presParOf" srcId="{CF6D31F5-68EB-4D1B-9399-C503C27C7ACC}" destId="{19CB1FC6-7B82-43A8-A466-FF96F223929E}" srcOrd="1" destOrd="0" presId="urn:microsoft.com/office/officeart/2018/5/layout/IconCircleLabelList"/>
    <dgm:cxn modelId="{3F2EF231-EE81-4C8E-AE93-CB423CB149B0}" type="presParOf" srcId="{CF6D31F5-68EB-4D1B-9399-C503C27C7ACC}" destId="{E0365B4F-21D9-4AFB-9C44-B5D54BECD75E}" srcOrd="2" destOrd="0" presId="urn:microsoft.com/office/officeart/2018/5/layout/IconCircleLabelList"/>
    <dgm:cxn modelId="{C280EA7B-C550-4EA5-9AC7-5CFC086AF3E0}" type="presParOf" srcId="{CF6D31F5-68EB-4D1B-9399-C503C27C7ACC}" destId="{F62281DE-5DD2-4C06-800E-3E20B7AEC14C}" srcOrd="3" destOrd="0" presId="urn:microsoft.com/office/officeart/2018/5/layout/IconCircleLabelList"/>
    <dgm:cxn modelId="{8F82687C-5E42-4C50-95C8-8D27430D964C}" type="presParOf" srcId="{17780A9F-D50D-47EE-B9D3-C073AA9CD12A}" destId="{73AB7172-2250-46CF-A934-08BB04931789}" srcOrd="13" destOrd="0" presId="urn:microsoft.com/office/officeart/2018/5/layout/IconCircleLabelList"/>
    <dgm:cxn modelId="{6071DE9C-5EA2-4A2A-91CD-366A8B8CD2B8}" type="presParOf" srcId="{17780A9F-D50D-47EE-B9D3-C073AA9CD12A}" destId="{EB769FC6-4C9C-4539-B545-12D8F0CCE536}" srcOrd="14" destOrd="0" presId="urn:microsoft.com/office/officeart/2018/5/layout/IconCircleLabelList"/>
    <dgm:cxn modelId="{1B03957E-AD42-49AF-9883-492771329A0B}" type="presParOf" srcId="{EB769FC6-4C9C-4539-B545-12D8F0CCE536}" destId="{6C603A07-D13A-4AC2-A117-DD15F7D28B19}" srcOrd="0" destOrd="0" presId="urn:microsoft.com/office/officeart/2018/5/layout/IconCircleLabelList"/>
    <dgm:cxn modelId="{6886E09E-28E2-4E19-92C2-B5DED43ABCB4}" type="presParOf" srcId="{EB769FC6-4C9C-4539-B545-12D8F0CCE536}" destId="{9119C1CD-92CB-4FA6-A3B2-34E7EA040DA5}" srcOrd="1" destOrd="0" presId="urn:microsoft.com/office/officeart/2018/5/layout/IconCircleLabelList"/>
    <dgm:cxn modelId="{3832A229-2301-49B8-AEC5-1B7B5B8D3FB7}" type="presParOf" srcId="{EB769FC6-4C9C-4539-B545-12D8F0CCE536}" destId="{D83FEF43-BB0B-4B86-B2D3-C6736D5FD2B4}" srcOrd="2" destOrd="0" presId="urn:microsoft.com/office/officeart/2018/5/layout/IconCircleLabelList"/>
    <dgm:cxn modelId="{150AF841-29D7-4A9B-8471-C576BCB3E1F1}" type="presParOf" srcId="{EB769FC6-4C9C-4539-B545-12D8F0CCE536}" destId="{FE0B1F56-FDF5-4AA5-8041-56150DCE1DC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246FA-D325-43F0-9148-82087D05C7D9}">
      <dsp:nvSpPr>
        <dsp:cNvPr id="0" name=""/>
        <dsp:cNvSpPr/>
      </dsp:nvSpPr>
      <dsp:spPr>
        <a:xfrm>
          <a:off x="224885" y="837079"/>
          <a:ext cx="698044" cy="6980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49142-9A98-4953-84F0-04D5C798224E}">
      <dsp:nvSpPr>
        <dsp:cNvPr id="0" name=""/>
        <dsp:cNvSpPr/>
      </dsp:nvSpPr>
      <dsp:spPr>
        <a:xfrm>
          <a:off x="373649" y="985842"/>
          <a:ext cx="400517" cy="4005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1588C-10C7-4090-9F43-6C68FF6404C5}">
      <dsp:nvSpPr>
        <dsp:cNvPr id="0" name=""/>
        <dsp:cNvSpPr/>
      </dsp:nvSpPr>
      <dsp:spPr>
        <a:xfrm>
          <a:off x="18515" y="1668659"/>
          <a:ext cx="1144335" cy="50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kern="1200" dirty="0"/>
            <a:t>Title of the micro-credential</a:t>
          </a:r>
          <a:r>
            <a:rPr lang="en-US" sz="1000" kern="1200" dirty="0"/>
            <a:t>, which precisely signals the learning outcomes.</a:t>
          </a:r>
        </a:p>
      </dsp:txBody>
      <dsp:txXfrm>
        <a:off x="18515" y="1668659"/>
        <a:ext cx="1144335" cy="500646"/>
      </dsp:txXfrm>
    </dsp:sp>
    <dsp:sp modelId="{676EA845-7D9A-4529-8E01-4EA248CC2EF9}">
      <dsp:nvSpPr>
        <dsp:cNvPr id="0" name=""/>
        <dsp:cNvSpPr/>
      </dsp:nvSpPr>
      <dsp:spPr>
        <a:xfrm>
          <a:off x="1569480" y="837079"/>
          <a:ext cx="698044" cy="6980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D1A22-4149-4BF3-A1CD-3DD6D451B1B8}">
      <dsp:nvSpPr>
        <dsp:cNvPr id="0" name=""/>
        <dsp:cNvSpPr/>
      </dsp:nvSpPr>
      <dsp:spPr>
        <a:xfrm>
          <a:off x="1718243" y="985842"/>
          <a:ext cx="400517" cy="4005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6D3D9-C18D-444B-B03E-7EF4704B9C56}">
      <dsp:nvSpPr>
        <dsp:cNvPr id="0" name=""/>
        <dsp:cNvSpPr/>
      </dsp:nvSpPr>
      <dsp:spPr>
        <a:xfrm>
          <a:off x="1337946" y="1685436"/>
          <a:ext cx="1144335" cy="50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Provider</a:t>
          </a:r>
          <a:r>
            <a:rPr lang="en-US" sz="1100" kern="1200" dirty="0"/>
            <a:t> of the course.</a:t>
          </a:r>
        </a:p>
      </dsp:txBody>
      <dsp:txXfrm>
        <a:off x="1337946" y="1685436"/>
        <a:ext cx="1144335" cy="500646"/>
      </dsp:txXfrm>
    </dsp:sp>
    <dsp:sp modelId="{F2D6B672-D06C-4C42-912D-7CC849E242EA}">
      <dsp:nvSpPr>
        <dsp:cNvPr id="0" name=""/>
        <dsp:cNvSpPr/>
      </dsp:nvSpPr>
      <dsp:spPr>
        <a:xfrm>
          <a:off x="2914074" y="837079"/>
          <a:ext cx="698044" cy="6980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D72BB-6D4C-4CA5-8647-3BCDC83BE2EE}">
      <dsp:nvSpPr>
        <dsp:cNvPr id="0" name=""/>
        <dsp:cNvSpPr/>
      </dsp:nvSpPr>
      <dsp:spPr>
        <a:xfrm>
          <a:off x="3062838" y="985842"/>
          <a:ext cx="400517" cy="4005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283D2-8852-49C6-AC1E-8CF744AB979C}">
      <dsp:nvSpPr>
        <dsp:cNvPr id="0" name=""/>
        <dsp:cNvSpPr/>
      </dsp:nvSpPr>
      <dsp:spPr>
        <a:xfrm>
          <a:off x="2674153" y="1685436"/>
          <a:ext cx="1144335" cy="50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Date</a:t>
          </a:r>
          <a:r>
            <a:rPr lang="en-US" sz="1100" kern="1200" dirty="0"/>
            <a:t> when the micro-credential was awarded.</a:t>
          </a:r>
        </a:p>
      </dsp:txBody>
      <dsp:txXfrm>
        <a:off x="2674153" y="1685436"/>
        <a:ext cx="1144335" cy="500646"/>
      </dsp:txXfrm>
    </dsp:sp>
    <dsp:sp modelId="{20B85F80-FBE4-4E57-B507-D01426B82F3B}">
      <dsp:nvSpPr>
        <dsp:cNvPr id="0" name=""/>
        <dsp:cNvSpPr/>
      </dsp:nvSpPr>
      <dsp:spPr>
        <a:xfrm>
          <a:off x="4258669" y="837079"/>
          <a:ext cx="698044" cy="6980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5430A-63E7-47CB-BEF8-AC8FE1943291}">
      <dsp:nvSpPr>
        <dsp:cNvPr id="0" name=""/>
        <dsp:cNvSpPr/>
      </dsp:nvSpPr>
      <dsp:spPr>
        <a:xfrm>
          <a:off x="4407433" y="985842"/>
          <a:ext cx="400517" cy="4005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46ED0-2F3B-4587-AAA4-37DB93054A23}">
      <dsp:nvSpPr>
        <dsp:cNvPr id="0" name=""/>
        <dsp:cNvSpPr/>
      </dsp:nvSpPr>
      <dsp:spPr>
        <a:xfrm>
          <a:off x="4027136" y="1693827"/>
          <a:ext cx="1144335" cy="50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Description</a:t>
          </a:r>
          <a:r>
            <a:rPr lang="en-US" sz="1100" kern="1200" dirty="0"/>
            <a:t> of the course content and its purpose.</a:t>
          </a:r>
        </a:p>
      </dsp:txBody>
      <dsp:txXfrm>
        <a:off x="4027136" y="1693827"/>
        <a:ext cx="1144335" cy="500646"/>
      </dsp:txXfrm>
    </dsp:sp>
    <dsp:sp modelId="{2442A7E3-0B2E-4C2F-AA07-725ED74E9D42}">
      <dsp:nvSpPr>
        <dsp:cNvPr id="0" name=""/>
        <dsp:cNvSpPr/>
      </dsp:nvSpPr>
      <dsp:spPr>
        <a:xfrm>
          <a:off x="224885" y="2539278"/>
          <a:ext cx="698044" cy="6980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47C52-92A4-4125-9F62-AA273A581482}">
      <dsp:nvSpPr>
        <dsp:cNvPr id="0" name=""/>
        <dsp:cNvSpPr/>
      </dsp:nvSpPr>
      <dsp:spPr>
        <a:xfrm>
          <a:off x="373649" y="2688042"/>
          <a:ext cx="400517" cy="4005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93BCF-16BB-46B1-A4B6-67FD731A3570}">
      <dsp:nvSpPr>
        <dsp:cNvPr id="0" name=""/>
        <dsp:cNvSpPr/>
      </dsp:nvSpPr>
      <dsp:spPr>
        <a:xfrm>
          <a:off x="1739" y="3454747"/>
          <a:ext cx="1144335" cy="50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kern="1200" dirty="0"/>
            <a:t>Learning outcomes </a:t>
          </a:r>
          <a:r>
            <a:rPr lang="en-US" sz="1000" kern="1200" dirty="0"/>
            <a:t>what the successful learner knows, understands and can do based on this assessed learning.</a:t>
          </a:r>
        </a:p>
      </dsp:txBody>
      <dsp:txXfrm>
        <a:off x="1739" y="3454747"/>
        <a:ext cx="1144335" cy="500646"/>
      </dsp:txXfrm>
    </dsp:sp>
    <dsp:sp modelId="{2DB181D0-5EDF-44BB-BAB0-6ECB90D6349F}">
      <dsp:nvSpPr>
        <dsp:cNvPr id="0" name=""/>
        <dsp:cNvSpPr/>
      </dsp:nvSpPr>
      <dsp:spPr>
        <a:xfrm>
          <a:off x="1569480" y="2539278"/>
          <a:ext cx="698044" cy="6980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6CFD2-7ACC-4531-A36A-9F1C1C8556F1}">
      <dsp:nvSpPr>
        <dsp:cNvPr id="0" name=""/>
        <dsp:cNvSpPr/>
      </dsp:nvSpPr>
      <dsp:spPr>
        <a:xfrm>
          <a:off x="1718243" y="2688042"/>
          <a:ext cx="400517" cy="4005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3F3070-25BD-4889-8C49-EC4171472788}">
      <dsp:nvSpPr>
        <dsp:cNvPr id="0" name=""/>
        <dsp:cNvSpPr/>
      </dsp:nvSpPr>
      <dsp:spPr>
        <a:xfrm>
          <a:off x="1346334" y="3454747"/>
          <a:ext cx="1144335" cy="50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How</a:t>
          </a:r>
          <a:r>
            <a:rPr lang="en-US" sz="1100" kern="1200"/>
            <a:t> the learner has participated online, on-site, or both online and on-site.</a:t>
          </a:r>
        </a:p>
      </dsp:txBody>
      <dsp:txXfrm>
        <a:off x="1346334" y="3454747"/>
        <a:ext cx="1144335" cy="500646"/>
      </dsp:txXfrm>
    </dsp:sp>
    <dsp:sp modelId="{4DDAACB8-2BB0-4539-90FD-B568401740D1}">
      <dsp:nvSpPr>
        <dsp:cNvPr id="0" name=""/>
        <dsp:cNvSpPr/>
      </dsp:nvSpPr>
      <dsp:spPr>
        <a:xfrm>
          <a:off x="2914074" y="2539278"/>
          <a:ext cx="698044" cy="6980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B1FC6-7B82-43A8-A466-FF96F223929E}">
      <dsp:nvSpPr>
        <dsp:cNvPr id="0" name=""/>
        <dsp:cNvSpPr/>
      </dsp:nvSpPr>
      <dsp:spPr>
        <a:xfrm>
          <a:off x="3062838" y="2688042"/>
          <a:ext cx="400517" cy="4005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281DE-5DD2-4C06-800E-3E20B7AEC14C}">
      <dsp:nvSpPr>
        <dsp:cNvPr id="0" name=""/>
        <dsp:cNvSpPr/>
      </dsp:nvSpPr>
      <dsp:spPr>
        <a:xfrm>
          <a:off x="2690929" y="3454747"/>
          <a:ext cx="1144335" cy="50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Credits number </a:t>
          </a:r>
          <a:r>
            <a:rPr lang="en-US" sz="1100" kern="1200"/>
            <a:t>of credits provided, if credit-bearing.</a:t>
          </a:r>
        </a:p>
      </dsp:txBody>
      <dsp:txXfrm>
        <a:off x="2690929" y="3454747"/>
        <a:ext cx="1144335" cy="500646"/>
      </dsp:txXfrm>
    </dsp:sp>
    <dsp:sp modelId="{6C603A07-D13A-4AC2-A117-DD15F7D28B19}">
      <dsp:nvSpPr>
        <dsp:cNvPr id="0" name=""/>
        <dsp:cNvSpPr/>
      </dsp:nvSpPr>
      <dsp:spPr>
        <a:xfrm>
          <a:off x="4258669" y="2539278"/>
          <a:ext cx="698044" cy="6980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9C1CD-92CB-4FA6-A3B2-34E7EA040DA5}">
      <dsp:nvSpPr>
        <dsp:cNvPr id="0" name=""/>
        <dsp:cNvSpPr/>
      </dsp:nvSpPr>
      <dsp:spPr>
        <a:xfrm>
          <a:off x="4407433" y="2688042"/>
          <a:ext cx="400517" cy="40051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B1F56-FDF5-4AA5-8041-56150DCE1DC4}">
      <dsp:nvSpPr>
        <dsp:cNvPr id="0" name=""/>
        <dsp:cNvSpPr/>
      </dsp:nvSpPr>
      <dsp:spPr>
        <a:xfrm>
          <a:off x="4035524" y="3454747"/>
          <a:ext cx="1144335" cy="50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Time period </a:t>
          </a:r>
          <a:r>
            <a:rPr lang="en-US" sz="1100" kern="1200"/>
            <a:t>when the learning took place.</a:t>
          </a:r>
        </a:p>
      </dsp:txBody>
      <dsp:txXfrm>
        <a:off x="4035524" y="3454747"/>
        <a:ext cx="1144335" cy="50064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DE9A-507C-4FF2-A24F-4BC556F301EA}" type="datetimeFigureOut">
              <a:rPr lang="de-AT" smtClean="0"/>
              <a:t>26.06.2023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4C0BA-590A-49D5-9AD8-B976B2979CEA}" type="slidenum">
              <a:rPr lang="de-AT" smtClean="0"/>
              <a:t>‹Nr.›</a:t>
            </a:fld>
            <a:endParaRPr lang="de-AT"/>
          </a:p>
        </p:txBody>
      </p:sp>
    </p:spTree>
    <p:extLst>
      <p:ext uri="{BB962C8B-B14F-4D97-AF65-F5344CB8AC3E}">
        <p14:creationId xmlns:p14="http://schemas.microsoft.com/office/powerpoint/2010/main" val="3746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8458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4877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898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121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0411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1979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1908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9123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4774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465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7770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9718C-5014-9E32-BEF6-8001156BC79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40398301-29BA-E89A-308A-CF548ACC33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946422E5-7680-F3B0-97E7-A493972B3A99}"/>
              </a:ext>
            </a:extLst>
          </p:cNvPr>
          <p:cNvSpPr>
            <a:spLocks noGrp="1"/>
          </p:cNvSpPr>
          <p:nvPr>
            <p:ph type="dt" sz="half" idx="10"/>
          </p:nvPr>
        </p:nvSpPr>
        <p:spPr/>
        <p:txBody>
          <a:bodyPr/>
          <a:lstStyle/>
          <a:p>
            <a:r>
              <a:rPr lang="de-DE"/>
              <a:t>2023-06-28</a:t>
            </a:r>
            <a:endParaRPr lang="de-AT"/>
          </a:p>
        </p:txBody>
      </p:sp>
      <p:sp>
        <p:nvSpPr>
          <p:cNvPr id="5" name="Fußzeilenplatzhalter 4">
            <a:extLst>
              <a:ext uri="{FF2B5EF4-FFF2-40B4-BE49-F238E27FC236}">
                <a16:creationId xmlns:a16="http://schemas.microsoft.com/office/drawing/2014/main" id="{6CB1BF6A-36C3-F412-83DB-00A6043C5E04}"/>
              </a:ext>
            </a:extLst>
          </p:cNvPr>
          <p:cNvSpPr>
            <a:spLocks noGrp="1"/>
          </p:cNvSpPr>
          <p:nvPr>
            <p:ph type="ftr" sz="quarter" idx="11"/>
          </p:nvPr>
        </p:nvSpPr>
        <p:spPr/>
        <p:txBody>
          <a:bodyPr/>
          <a:lstStyle/>
          <a:p>
            <a:r>
              <a:rPr lang="de-AT"/>
              <a:t>© maja.dragan@fh-joanneum.at , hagen.hochrinner@fh-joanneum.at</a:t>
            </a:r>
          </a:p>
        </p:txBody>
      </p:sp>
      <p:sp>
        <p:nvSpPr>
          <p:cNvPr id="6" name="Foliennummernplatzhalter 5">
            <a:extLst>
              <a:ext uri="{FF2B5EF4-FFF2-40B4-BE49-F238E27FC236}">
                <a16:creationId xmlns:a16="http://schemas.microsoft.com/office/drawing/2014/main" id="{75564EE3-8518-8EDD-34A1-5B54350FA87D}"/>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197489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06D75-707B-FF88-7582-595C2131A1F0}"/>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8D6AC76-3BC7-7939-EA30-5E2D05381E1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1C5059-9250-6029-1340-62356091FC6A}"/>
              </a:ext>
            </a:extLst>
          </p:cNvPr>
          <p:cNvSpPr>
            <a:spLocks noGrp="1"/>
          </p:cNvSpPr>
          <p:nvPr>
            <p:ph type="dt" sz="half" idx="10"/>
          </p:nvPr>
        </p:nvSpPr>
        <p:spPr/>
        <p:txBody>
          <a:bodyPr/>
          <a:lstStyle/>
          <a:p>
            <a:r>
              <a:rPr lang="de-DE"/>
              <a:t>2023-06-28</a:t>
            </a:r>
            <a:endParaRPr lang="de-AT"/>
          </a:p>
        </p:txBody>
      </p:sp>
      <p:sp>
        <p:nvSpPr>
          <p:cNvPr id="5" name="Fußzeilenplatzhalter 4">
            <a:extLst>
              <a:ext uri="{FF2B5EF4-FFF2-40B4-BE49-F238E27FC236}">
                <a16:creationId xmlns:a16="http://schemas.microsoft.com/office/drawing/2014/main" id="{0D5E5E15-A0FE-4B19-AEBC-FE9B2097BDC2}"/>
              </a:ext>
            </a:extLst>
          </p:cNvPr>
          <p:cNvSpPr>
            <a:spLocks noGrp="1"/>
          </p:cNvSpPr>
          <p:nvPr>
            <p:ph type="ftr" sz="quarter" idx="11"/>
          </p:nvPr>
        </p:nvSpPr>
        <p:spPr/>
        <p:txBody>
          <a:bodyPr/>
          <a:lstStyle/>
          <a:p>
            <a:r>
              <a:rPr lang="de-AT"/>
              <a:t>© maja.dragan@fh-joanneum.at , hagen.hochrinner@fh-joanneum.at</a:t>
            </a:r>
          </a:p>
        </p:txBody>
      </p:sp>
      <p:sp>
        <p:nvSpPr>
          <p:cNvPr id="6" name="Foliennummernplatzhalter 5">
            <a:extLst>
              <a:ext uri="{FF2B5EF4-FFF2-40B4-BE49-F238E27FC236}">
                <a16:creationId xmlns:a16="http://schemas.microsoft.com/office/drawing/2014/main" id="{53106566-E021-0CDB-42E3-18E5A08F78A8}"/>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263256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E4927C1-85BA-2261-6566-EDC6A423499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673FC8F5-E1AE-D990-2A85-C83721B3ACB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21C6E73-5C2E-9DDF-50DF-F0F853128564}"/>
              </a:ext>
            </a:extLst>
          </p:cNvPr>
          <p:cNvSpPr>
            <a:spLocks noGrp="1"/>
          </p:cNvSpPr>
          <p:nvPr>
            <p:ph type="dt" sz="half" idx="10"/>
          </p:nvPr>
        </p:nvSpPr>
        <p:spPr/>
        <p:txBody>
          <a:bodyPr/>
          <a:lstStyle/>
          <a:p>
            <a:r>
              <a:rPr lang="de-DE"/>
              <a:t>2023-06-28</a:t>
            </a:r>
            <a:endParaRPr lang="de-AT"/>
          </a:p>
        </p:txBody>
      </p:sp>
      <p:sp>
        <p:nvSpPr>
          <p:cNvPr id="5" name="Fußzeilenplatzhalter 4">
            <a:extLst>
              <a:ext uri="{FF2B5EF4-FFF2-40B4-BE49-F238E27FC236}">
                <a16:creationId xmlns:a16="http://schemas.microsoft.com/office/drawing/2014/main" id="{0477CFC2-2A77-063D-7D47-A5CF45445FF8}"/>
              </a:ext>
            </a:extLst>
          </p:cNvPr>
          <p:cNvSpPr>
            <a:spLocks noGrp="1"/>
          </p:cNvSpPr>
          <p:nvPr>
            <p:ph type="ftr" sz="quarter" idx="11"/>
          </p:nvPr>
        </p:nvSpPr>
        <p:spPr/>
        <p:txBody>
          <a:bodyPr/>
          <a:lstStyle/>
          <a:p>
            <a:r>
              <a:rPr lang="de-AT"/>
              <a:t>© maja.dragan@fh-joanneum.at , hagen.hochrinner@fh-joanneum.at</a:t>
            </a:r>
          </a:p>
        </p:txBody>
      </p:sp>
      <p:sp>
        <p:nvSpPr>
          <p:cNvPr id="6" name="Foliennummernplatzhalter 5">
            <a:extLst>
              <a:ext uri="{FF2B5EF4-FFF2-40B4-BE49-F238E27FC236}">
                <a16:creationId xmlns:a16="http://schemas.microsoft.com/office/drawing/2014/main" id="{5171A88E-42FD-EF3A-64B1-A7F51CE3C936}"/>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344355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a:t>2023-06-28</a:t>
            </a:r>
            <a:endParaRPr lang="de-DE" dirty="0"/>
          </a:p>
        </p:txBody>
      </p:sp>
      <p:sp>
        <p:nvSpPr>
          <p:cNvPr id="8" name="Fußzeilenplatzhalter 7"/>
          <p:cNvSpPr>
            <a:spLocks noGrp="1"/>
          </p:cNvSpPr>
          <p:nvPr>
            <p:ph type="ftr" sz="quarter" idx="11"/>
          </p:nvPr>
        </p:nvSpPr>
        <p:spPr/>
        <p:txBody>
          <a:bodyPr/>
          <a:lstStyle/>
          <a:p>
            <a:r>
              <a:rPr lang="de-DE"/>
              <a:t>© maja.dragan@fh-joanneum.at , hagen.hochrinner@fh-joanneum.at</a:t>
            </a:r>
            <a:endParaRPr lang="de-DE" dirty="0"/>
          </a:p>
        </p:txBody>
      </p:sp>
      <p:sp>
        <p:nvSpPr>
          <p:cNvPr id="9" name="Foliennummernplatzhalter 8"/>
          <p:cNvSpPr>
            <a:spLocks noGrp="1"/>
          </p:cNvSpPr>
          <p:nvPr>
            <p:ph type="sldNum" sz="quarter" idx="12"/>
          </p:nvPr>
        </p:nvSpPr>
        <p:spPr/>
        <p:txBody>
          <a:bodyPr/>
          <a:lstStyle/>
          <a:p>
            <a:fld id="{E68C68F6-CEB4-C040-B3A3-CADDD499EB7C}" type="slidenum">
              <a:rPr lang="de-DE" smtClean="0"/>
              <a:pPr/>
              <a:t>‹Nr.›</a:t>
            </a:fld>
            <a:endParaRPr lang="de-DE" dirty="0"/>
          </a:p>
        </p:txBody>
      </p:sp>
      <p:pic>
        <p:nvPicPr>
          <p:cNvPr id="5" name="Obraz 1">
            <a:extLst>
              <a:ext uri="{FF2B5EF4-FFF2-40B4-BE49-F238E27FC236}">
                <a16:creationId xmlns:a16="http://schemas.microsoft.com/office/drawing/2014/main" id="{8A41030E-986E-3AEF-6F87-FC331DC82E72}"/>
              </a:ext>
            </a:extLst>
          </p:cNvPr>
          <p:cNvPicPr>
            <a:picLocks noChangeAspect="1"/>
          </p:cNvPicPr>
          <p:nvPr userDrawn="1"/>
        </p:nvPicPr>
        <p:blipFill>
          <a:blip r:embed="rId2"/>
          <a:stretch>
            <a:fillRect/>
          </a:stretch>
        </p:blipFill>
        <p:spPr>
          <a:xfrm>
            <a:off x="838200" y="243233"/>
            <a:ext cx="2727960" cy="802005"/>
          </a:xfrm>
          <a:prstGeom prst="rect">
            <a:avLst/>
          </a:prstGeom>
        </p:spPr>
      </p:pic>
      <p:pic>
        <p:nvPicPr>
          <p:cNvPr id="6" name="Obraz 25">
            <a:extLst>
              <a:ext uri="{FF2B5EF4-FFF2-40B4-BE49-F238E27FC236}">
                <a16:creationId xmlns:a16="http://schemas.microsoft.com/office/drawing/2014/main" id="{1FAFFD09-F847-5AA5-18B8-3799AF11E7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807" y="243233"/>
            <a:ext cx="2372993" cy="679480"/>
          </a:xfrm>
          <a:prstGeom prst="rect">
            <a:avLst/>
          </a:prstGeom>
          <a:noFill/>
          <a:ln>
            <a:noFill/>
          </a:ln>
        </p:spPr>
      </p:pic>
      <p:pic>
        <p:nvPicPr>
          <p:cNvPr id="4" name="Grafik 3" descr="Ein Bild, das Text, Schrift, Grafiken, weiß enthält.&#10;&#10;Automatisch generierte Beschreibung">
            <a:extLst>
              <a:ext uri="{FF2B5EF4-FFF2-40B4-BE49-F238E27FC236}">
                <a16:creationId xmlns:a16="http://schemas.microsoft.com/office/drawing/2014/main" id="{A5EAC328-2160-33E0-DB1F-83CC002D50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5421" y="195499"/>
            <a:ext cx="2124349" cy="849739"/>
          </a:xfrm>
          <a:prstGeom prst="rect">
            <a:avLst/>
          </a:prstGeom>
        </p:spPr>
      </p:pic>
    </p:spTree>
    <p:extLst>
      <p:ext uri="{BB962C8B-B14F-4D97-AF65-F5344CB8AC3E}">
        <p14:creationId xmlns:p14="http://schemas.microsoft.com/office/powerpoint/2010/main" val="130665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30"/>
          <p:cNvPicPr preferRelativeResize="0"/>
          <p:nvPr/>
        </p:nvPicPr>
        <p:blipFill rotWithShape="1">
          <a:blip r:embed="rId2">
            <a:alphaModFix/>
          </a:blip>
          <a:srcRect/>
          <a:stretch/>
        </p:blipFill>
        <p:spPr>
          <a:xfrm>
            <a:off x="0" y="-1"/>
            <a:ext cx="12336693" cy="8224463"/>
          </a:xfrm>
          <a:prstGeom prst="rect">
            <a:avLst/>
          </a:prstGeom>
          <a:noFill/>
          <a:ln>
            <a:noFill/>
          </a:ln>
        </p:spPr>
      </p:pic>
      <p:sp>
        <p:nvSpPr>
          <p:cNvPr id="17" name="Google Shape;17;p30"/>
          <p:cNvSpPr/>
          <p:nvPr/>
        </p:nvSpPr>
        <p:spPr>
          <a:xfrm>
            <a:off x="0" y="740702"/>
            <a:ext cx="6384032" cy="2784309"/>
          </a:xfrm>
          <a:prstGeom prst="rect">
            <a:avLst/>
          </a:prstGeom>
          <a:solidFill>
            <a:srgbClr val="1B75BB"/>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cxnSp>
        <p:nvCxnSpPr>
          <p:cNvPr id="18" name="Google Shape;18;p30"/>
          <p:cNvCxnSpPr/>
          <p:nvPr/>
        </p:nvCxnSpPr>
        <p:spPr>
          <a:xfrm rot="10800000">
            <a:off x="0" y="3813043"/>
            <a:ext cx="4079776" cy="0"/>
          </a:xfrm>
          <a:prstGeom prst="straightConnector1">
            <a:avLst/>
          </a:prstGeom>
          <a:noFill/>
          <a:ln w="28575" cap="flat" cmpd="sng">
            <a:solidFill>
              <a:srgbClr val="1B75BB"/>
            </a:solidFill>
            <a:prstDash val="solid"/>
            <a:round/>
            <a:headEnd type="none" w="sm" len="sm"/>
            <a:tailEnd type="none" w="sm" len="sm"/>
          </a:ln>
        </p:spPr>
      </p:cxnSp>
      <p:cxnSp>
        <p:nvCxnSpPr>
          <p:cNvPr id="19" name="Google Shape;19;p30"/>
          <p:cNvCxnSpPr/>
          <p:nvPr/>
        </p:nvCxnSpPr>
        <p:spPr>
          <a:xfrm rot="10800000">
            <a:off x="5135893" y="3813043"/>
            <a:ext cx="1248139" cy="0"/>
          </a:xfrm>
          <a:prstGeom prst="straightConnector1">
            <a:avLst/>
          </a:prstGeom>
          <a:noFill/>
          <a:ln w="28575" cap="flat" cmpd="sng">
            <a:solidFill>
              <a:srgbClr val="1B75BB"/>
            </a:solidFill>
            <a:prstDash val="solid"/>
            <a:round/>
            <a:headEnd type="none" w="sm" len="sm"/>
            <a:tailEnd type="none" w="sm" len="sm"/>
          </a:ln>
        </p:spPr>
      </p:cxnSp>
      <p:sp>
        <p:nvSpPr>
          <p:cNvPr id="20" name="Google Shape;20;p30"/>
          <p:cNvSpPr/>
          <p:nvPr/>
        </p:nvSpPr>
        <p:spPr>
          <a:xfrm>
            <a:off x="0" y="4101075"/>
            <a:ext cx="6384032" cy="1632181"/>
          </a:xfrm>
          <a:prstGeom prst="rect">
            <a:avLst/>
          </a:prstGeom>
          <a:solidFill>
            <a:srgbClr val="1B75BB"/>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1" name="Google Shape;21;p30"/>
          <p:cNvSpPr txBox="1">
            <a:spLocks noGrp="1"/>
          </p:cNvSpPr>
          <p:nvPr>
            <p:ph type="title"/>
          </p:nvPr>
        </p:nvSpPr>
        <p:spPr>
          <a:xfrm>
            <a:off x="527381" y="932723"/>
            <a:ext cx="5280587" cy="138937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Font typeface="Arial"/>
              <a:buNone/>
              <a:defRPr sz="24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 name="Google Shape;22;p30"/>
          <p:cNvPicPr preferRelativeResize="0"/>
          <p:nvPr/>
        </p:nvPicPr>
        <p:blipFill rotWithShape="1">
          <a:blip r:embed="rId3">
            <a:alphaModFix/>
          </a:blip>
          <a:srcRect/>
          <a:stretch/>
        </p:blipFill>
        <p:spPr>
          <a:xfrm>
            <a:off x="10512491" y="675441"/>
            <a:ext cx="1276835" cy="1215335"/>
          </a:xfrm>
          <a:prstGeom prst="rect">
            <a:avLst/>
          </a:prstGeom>
          <a:noFill/>
          <a:ln>
            <a:noFill/>
          </a:ln>
        </p:spPr>
      </p:pic>
      <p:sp>
        <p:nvSpPr>
          <p:cNvPr id="23" name="Google Shape;23;p30"/>
          <p:cNvSpPr txBox="1">
            <a:spLocks noGrp="1"/>
          </p:cNvSpPr>
          <p:nvPr>
            <p:ph type="body" idx="1"/>
          </p:nvPr>
        </p:nvSpPr>
        <p:spPr>
          <a:xfrm>
            <a:off x="527381" y="2442325"/>
            <a:ext cx="5280587" cy="986676"/>
          </a:xfrm>
          <a:prstGeom prst="rect">
            <a:avLst/>
          </a:prstGeom>
          <a:noFill/>
          <a:ln>
            <a:noFill/>
          </a:ln>
        </p:spPr>
        <p:txBody>
          <a:bodyPr spcFirstLastPara="1" wrap="square" lIns="91425" tIns="45700" rIns="91425" bIns="45700" anchor="t" anchorCtr="0">
            <a:normAutofit/>
          </a:bodyPr>
          <a:lstStyle>
            <a:lvl1pPr marL="609585" lvl="0" indent="-304792" algn="l">
              <a:spcBef>
                <a:spcPts val="400"/>
              </a:spcBef>
              <a:spcAft>
                <a:spcPts val="0"/>
              </a:spcAft>
              <a:buClr>
                <a:schemeClr val="lt1"/>
              </a:buClr>
              <a:buSzPts val="1500"/>
              <a:buFont typeface="Arial"/>
              <a:buNone/>
              <a:defRPr sz="2000" b="0" i="0">
                <a:solidFill>
                  <a:schemeClr val="lt1"/>
                </a:solidFill>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24" name="Google Shape;24;p30"/>
          <p:cNvSpPr txBox="1">
            <a:spLocks noGrp="1"/>
          </p:cNvSpPr>
          <p:nvPr>
            <p:ph type="body" idx="2"/>
          </p:nvPr>
        </p:nvSpPr>
        <p:spPr>
          <a:xfrm>
            <a:off x="575387" y="4341101"/>
            <a:ext cx="5328592" cy="1152128"/>
          </a:xfrm>
          <a:prstGeom prst="rect">
            <a:avLst/>
          </a:prstGeom>
          <a:noFill/>
          <a:ln>
            <a:noFill/>
          </a:ln>
        </p:spPr>
        <p:txBody>
          <a:bodyPr spcFirstLastPara="1" wrap="square" lIns="91425" tIns="45700" rIns="91425" bIns="45700" anchor="t" anchorCtr="0">
            <a:normAutofit/>
          </a:bodyPr>
          <a:lstStyle>
            <a:lvl1pPr marL="609585" lvl="0" indent="-304792" algn="l">
              <a:spcBef>
                <a:spcPts val="293"/>
              </a:spcBef>
              <a:spcAft>
                <a:spcPts val="0"/>
              </a:spcAft>
              <a:buClr>
                <a:schemeClr val="lt1"/>
              </a:buClr>
              <a:buSzPts val="1100"/>
              <a:buFont typeface="Arial"/>
              <a:buNone/>
              <a:defRPr sz="1467" b="0" i="0">
                <a:solidFill>
                  <a:schemeClr val="lt1"/>
                </a:solidFill>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Tree>
    <p:extLst>
      <p:ext uri="{BB962C8B-B14F-4D97-AF65-F5344CB8AC3E}">
        <p14:creationId xmlns:p14="http://schemas.microsoft.com/office/powerpoint/2010/main" val="423220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wo contents + picture (right)">
  <p:cSld name="Title + two contents + picture (right)">
    <p:spTree>
      <p:nvGrpSpPr>
        <p:cNvPr id="1" name="Shape 74"/>
        <p:cNvGrpSpPr/>
        <p:nvPr/>
      </p:nvGrpSpPr>
      <p:grpSpPr>
        <a:xfrm>
          <a:off x="0" y="0"/>
          <a:ext cx="0" cy="0"/>
          <a:chOff x="0" y="0"/>
          <a:chExt cx="0" cy="0"/>
        </a:xfrm>
      </p:grpSpPr>
      <p:sp>
        <p:nvSpPr>
          <p:cNvPr id="75" name="Google Shape;75;p37"/>
          <p:cNvSpPr>
            <a:spLocks noGrp="1"/>
          </p:cNvSpPr>
          <p:nvPr>
            <p:ph type="pic" idx="2"/>
          </p:nvPr>
        </p:nvSpPr>
        <p:spPr>
          <a:xfrm>
            <a:off x="8303683" y="0"/>
            <a:ext cx="3888317" cy="6858000"/>
          </a:xfrm>
          <a:prstGeom prst="rect">
            <a:avLst/>
          </a:prstGeom>
          <a:noFill/>
          <a:ln>
            <a:noFill/>
          </a:ln>
        </p:spPr>
        <p:txBody>
          <a:bodyPr spcFirstLastPara="1" wrap="square" lIns="91425" tIns="45700" rIns="91425" bIns="45700" anchor="t" anchorCtr="0">
            <a:normAutofit/>
          </a:bodyPr>
          <a:lstStyle>
            <a:lvl1pPr marR="0" lvl="0" algn="l" rtl="0">
              <a:spcBef>
                <a:spcPts val="267"/>
              </a:spcBef>
              <a:spcAft>
                <a:spcPts val="0"/>
              </a:spcAft>
              <a:buClr>
                <a:schemeClr val="dk1"/>
              </a:buClr>
              <a:buSzPts val="1000"/>
              <a:buFont typeface="Noto Sans Symbols"/>
              <a:buChar char="▪"/>
              <a:defRPr sz="1333" b="0" i="0" u="none" strike="noStrike" cap="none">
                <a:solidFill>
                  <a:schemeClr val="dk1"/>
                </a:solidFill>
                <a:latin typeface="Arial"/>
                <a:ea typeface="Arial"/>
                <a:cs typeface="Arial"/>
                <a:sym typeface="Arial"/>
              </a:defRPr>
            </a:lvl1pPr>
            <a:lvl2pPr marR="0" lvl="1"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2pPr>
            <a:lvl3pPr marR="0" lvl="2"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3pPr>
            <a:lvl4pPr marR="0" lvl="3"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4pPr>
            <a:lvl5pPr marR="0" lvl="4"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6" name="Google Shape;76;p37"/>
          <p:cNvSpPr txBox="1">
            <a:spLocks noGrp="1"/>
          </p:cNvSpPr>
          <p:nvPr>
            <p:ph type="title"/>
          </p:nvPr>
        </p:nvSpPr>
        <p:spPr>
          <a:xfrm>
            <a:off x="527382" y="452670"/>
            <a:ext cx="3840245" cy="69439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7"/>
          <p:cNvSpPr txBox="1">
            <a:spLocks noGrp="1"/>
          </p:cNvSpPr>
          <p:nvPr>
            <p:ph type="body" idx="1"/>
          </p:nvPr>
        </p:nvSpPr>
        <p:spPr>
          <a:xfrm>
            <a:off x="548746" y="1627123"/>
            <a:ext cx="3146988" cy="4691063"/>
          </a:xfrm>
          <a:prstGeom prst="rect">
            <a:avLst/>
          </a:prstGeom>
          <a:noFill/>
          <a:ln>
            <a:noFill/>
          </a:ln>
        </p:spPr>
        <p:txBody>
          <a:bodyPr spcFirstLastPara="1" wrap="square" lIns="91425" tIns="45700" rIns="91425" bIns="45700" anchor="t" anchorCtr="0">
            <a:normAutofit/>
          </a:bodyPr>
          <a:lstStyle>
            <a:lvl1pPr marL="609585" lvl="0" indent="-406390" algn="l">
              <a:spcBef>
                <a:spcPts val="320"/>
              </a:spcBef>
              <a:spcAft>
                <a:spcPts val="0"/>
              </a:spcAft>
              <a:buClr>
                <a:schemeClr val="dk1"/>
              </a:buClr>
              <a:buSzPts val="1200"/>
              <a:buFont typeface="Arial"/>
              <a:buChar char="•"/>
              <a:defRPr sz="1600" b="0" i="0">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cxnSp>
        <p:nvCxnSpPr>
          <p:cNvPr id="78" name="Google Shape;78;p37"/>
          <p:cNvCxnSpPr/>
          <p:nvPr/>
        </p:nvCxnSpPr>
        <p:spPr>
          <a:xfrm>
            <a:off x="7920203" y="0"/>
            <a:ext cx="0" cy="4608512"/>
          </a:xfrm>
          <a:prstGeom prst="straightConnector1">
            <a:avLst/>
          </a:prstGeom>
          <a:noFill/>
          <a:ln w="28575" cap="flat" cmpd="sng">
            <a:solidFill>
              <a:srgbClr val="1B75BB"/>
            </a:solidFill>
            <a:prstDash val="solid"/>
            <a:round/>
            <a:headEnd type="none" w="sm" len="sm"/>
            <a:tailEnd type="none" w="sm" len="sm"/>
          </a:ln>
        </p:spPr>
      </p:cxnSp>
      <p:cxnSp>
        <p:nvCxnSpPr>
          <p:cNvPr id="79" name="Google Shape;79;p37"/>
          <p:cNvCxnSpPr/>
          <p:nvPr/>
        </p:nvCxnSpPr>
        <p:spPr>
          <a:xfrm>
            <a:off x="7920203" y="5604272"/>
            <a:ext cx="0" cy="1253728"/>
          </a:xfrm>
          <a:prstGeom prst="straightConnector1">
            <a:avLst/>
          </a:prstGeom>
          <a:noFill/>
          <a:ln w="28575" cap="flat" cmpd="sng">
            <a:solidFill>
              <a:srgbClr val="1B75BB"/>
            </a:solidFill>
            <a:prstDash val="solid"/>
            <a:round/>
            <a:headEnd type="none" w="sm" len="sm"/>
            <a:tailEnd type="none" w="sm" len="sm"/>
          </a:ln>
        </p:spPr>
      </p:cxnSp>
      <p:sp>
        <p:nvSpPr>
          <p:cNvPr id="80" name="Google Shape;80;p37"/>
          <p:cNvSpPr txBox="1">
            <a:spLocks noGrp="1"/>
          </p:cNvSpPr>
          <p:nvPr>
            <p:ph type="body" idx="3"/>
          </p:nvPr>
        </p:nvSpPr>
        <p:spPr>
          <a:xfrm>
            <a:off x="4286400" y="1618258"/>
            <a:ext cx="3153749" cy="4691063"/>
          </a:xfrm>
          <a:prstGeom prst="rect">
            <a:avLst/>
          </a:prstGeom>
          <a:noFill/>
          <a:ln>
            <a:noFill/>
          </a:ln>
        </p:spPr>
        <p:txBody>
          <a:bodyPr spcFirstLastPara="1" wrap="square" lIns="91425" tIns="45700" rIns="91425" bIns="45700" anchor="t" anchorCtr="0">
            <a:normAutofit/>
          </a:bodyPr>
          <a:lstStyle>
            <a:lvl1pPr marL="609585" marR="0" lvl="0" indent="-406390" algn="l">
              <a:lnSpc>
                <a:spcPct val="100000"/>
              </a:lnSpc>
              <a:spcBef>
                <a:spcPts val="320"/>
              </a:spcBef>
              <a:spcAft>
                <a:spcPts val="0"/>
              </a:spcAft>
              <a:buClr>
                <a:schemeClr val="dk1"/>
              </a:buClr>
              <a:buSzPts val="1200"/>
              <a:buFont typeface="Arial"/>
              <a:buChar char="•"/>
              <a:defRPr sz="1600" b="0" i="0">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81" name="Google Shape;81;p37"/>
          <p:cNvSpPr txBox="1"/>
          <p:nvPr/>
        </p:nvSpPr>
        <p:spPr>
          <a:xfrm>
            <a:off x="431371" y="6392941"/>
            <a:ext cx="2016224" cy="49238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GB" sz="1200" b="0" i="0">
                <a:solidFill>
                  <a:schemeClr val="dk1"/>
                </a:solidFill>
                <a:latin typeface="Arial"/>
                <a:ea typeface="Arial"/>
                <a:cs typeface="Arial"/>
                <a:sym typeface="Arial"/>
              </a:rPr>
              <a:t>www.microcredentials.eu</a:t>
            </a:r>
            <a:endParaRPr sz="2400"/>
          </a:p>
          <a:p>
            <a:pPr marL="0" marR="0" lvl="0" indent="0" algn="l" rtl="0">
              <a:spcBef>
                <a:spcPts val="0"/>
              </a:spcBef>
              <a:spcAft>
                <a:spcPts val="0"/>
              </a:spcAft>
              <a:buNone/>
            </a:pPr>
            <a:endParaRPr sz="1200" b="0" i="0">
              <a:solidFill>
                <a:schemeClr val="dk1"/>
              </a:solidFill>
              <a:latin typeface="Arial"/>
              <a:ea typeface="Arial"/>
              <a:cs typeface="Arial"/>
              <a:sym typeface="Arial"/>
            </a:endParaRPr>
          </a:p>
        </p:txBody>
      </p:sp>
      <p:pic>
        <p:nvPicPr>
          <p:cNvPr id="82" name="Google Shape;82;p37"/>
          <p:cNvPicPr preferRelativeResize="0"/>
          <p:nvPr/>
        </p:nvPicPr>
        <p:blipFill rotWithShape="1">
          <a:blip r:embed="rId2">
            <a:alphaModFix/>
          </a:blip>
          <a:srcRect/>
          <a:stretch/>
        </p:blipFill>
        <p:spPr>
          <a:xfrm>
            <a:off x="10992544" y="315229"/>
            <a:ext cx="927872" cy="883180"/>
          </a:xfrm>
          <a:prstGeom prst="rect">
            <a:avLst/>
          </a:prstGeom>
          <a:noFill/>
          <a:ln>
            <a:noFill/>
          </a:ln>
        </p:spPr>
      </p:pic>
    </p:spTree>
    <p:extLst>
      <p:ext uri="{BB962C8B-B14F-4D97-AF65-F5344CB8AC3E}">
        <p14:creationId xmlns:p14="http://schemas.microsoft.com/office/powerpoint/2010/main" val="2824634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Slide">
  <p:cSld name="Thank you Slide">
    <p:bg>
      <p:bgPr>
        <a:solidFill>
          <a:srgbClr val="1B75BB"/>
        </a:solidFill>
        <a:effectLst/>
      </p:bgPr>
    </p:bg>
    <p:spTree>
      <p:nvGrpSpPr>
        <p:cNvPr id="1" name="Shape 91"/>
        <p:cNvGrpSpPr/>
        <p:nvPr/>
      </p:nvGrpSpPr>
      <p:grpSpPr>
        <a:xfrm>
          <a:off x="0" y="0"/>
          <a:ext cx="0" cy="0"/>
          <a:chOff x="0" y="0"/>
          <a:chExt cx="0" cy="0"/>
        </a:xfrm>
      </p:grpSpPr>
      <p:cxnSp>
        <p:nvCxnSpPr>
          <p:cNvPr id="92" name="Google Shape;92;p39"/>
          <p:cNvCxnSpPr/>
          <p:nvPr/>
        </p:nvCxnSpPr>
        <p:spPr>
          <a:xfrm rot="10800000">
            <a:off x="2639616" y="3525011"/>
            <a:ext cx="6816757" cy="0"/>
          </a:xfrm>
          <a:prstGeom prst="straightConnector1">
            <a:avLst/>
          </a:prstGeom>
          <a:noFill/>
          <a:ln w="28575" cap="flat" cmpd="sng">
            <a:solidFill>
              <a:schemeClr val="lt1"/>
            </a:solidFill>
            <a:prstDash val="solid"/>
            <a:round/>
            <a:headEnd type="none" w="sm" len="sm"/>
            <a:tailEnd type="none" w="sm" len="sm"/>
          </a:ln>
        </p:spPr>
      </p:cxnSp>
      <p:sp>
        <p:nvSpPr>
          <p:cNvPr id="93" name="Google Shape;93;p39"/>
          <p:cNvSpPr txBox="1"/>
          <p:nvPr/>
        </p:nvSpPr>
        <p:spPr>
          <a:xfrm>
            <a:off x="0" y="2180862"/>
            <a:ext cx="12192000" cy="1148850"/>
          </a:xfrm>
          <a:prstGeom prst="rect">
            <a:avLst/>
          </a:prstGeom>
          <a:noFill/>
          <a:ln>
            <a:noFill/>
          </a:ln>
        </p:spPr>
        <p:txBody>
          <a:bodyPr spcFirstLastPara="1" wrap="square" lIns="121900" tIns="60933" rIns="121900" bIns="60933" anchor="t" anchorCtr="0">
            <a:spAutoFit/>
          </a:bodyPr>
          <a:lstStyle/>
          <a:p>
            <a:pPr marL="0" marR="0" lvl="0" indent="0" algn="ctr" rtl="0">
              <a:spcBef>
                <a:spcPts val="0"/>
              </a:spcBef>
              <a:spcAft>
                <a:spcPts val="0"/>
              </a:spcAft>
              <a:buNone/>
            </a:pPr>
            <a:r>
              <a:rPr lang="en-GB" sz="3333" b="0" i="0">
                <a:solidFill>
                  <a:schemeClr val="lt1"/>
                </a:solidFill>
                <a:latin typeface="Arial"/>
                <a:ea typeface="Arial"/>
                <a:cs typeface="Arial"/>
                <a:sym typeface="Arial"/>
              </a:rPr>
              <a:t>THANK YOU FOR </a:t>
            </a:r>
            <a:endParaRPr sz="2400"/>
          </a:p>
          <a:p>
            <a:pPr marL="0" marR="0" lvl="0" indent="0" algn="ctr" rtl="0">
              <a:spcBef>
                <a:spcPts val="0"/>
              </a:spcBef>
              <a:spcAft>
                <a:spcPts val="0"/>
              </a:spcAft>
              <a:buNone/>
            </a:pPr>
            <a:r>
              <a:rPr lang="en-GB" sz="3333" b="0" i="0">
                <a:solidFill>
                  <a:schemeClr val="lt1"/>
                </a:solidFill>
                <a:latin typeface="Arial"/>
                <a:ea typeface="Arial"/>
                <a:cs typeface="Arial"/>
                <a:sym typeface="Arial"/>
              </a:rPr>
              <a:t>YOUR ATTENTION</a:t>
            </a:r>
            <a:endParaRPr sz="3333" b="0" i="0">
              <a:solidFill>
                <a:schemeClr val="lt1"/>
              </a:solidFill>
              <a:latin typeface="Arial"/>
              <a:ea typeface="Arial"/>
              <a:cs typeface="Arial"/>
              <a:sym typeface="Arial"/>
            </a:endParaRPr>
          </a:p>
        </p:txBody>
      </p:sp>
      <p:sp>
        <p:nvSpPr>
          <p:cNvPr id="94" name="Google Shape;94;p39"/>
          <p:cNvSpPr txBox="1">
            <a:spLocks noGrp="1"/>
          </p:cNvSpPr>
          <p:nvPr>
            <p:ph type="title"/>
          </p:nvPr>
        </p:nvSpPr>
        <p:spPr>
          <a:xfrm>
            <a:off x="1" y="3909054"/>
            <a:ext cx="12191999" cy="694399"/>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lt1"/>
              </a:buClr>
              <a:buSzPts val="1200"/>
              <a:buFont typeface="Arial"/>
              <a:buNone/>
              <a:defRPr sz="1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9"/>
          <p:cNvSpPr txBox="1"/>
          <p:nvPr/>
        </p:nvSpPr>
        <p:spPr>
          <a:xfrm>
            <a:off x="0" y="5349213"/>
            <a:ext cx="12192000" cy="369277"/>
          </a:xfrm>
          <a:prstGeom prst="rect">
            <a:avLst/>
          </a:prstGeom>
          <a:noFill/>
          <a:ln>
            <a:noFill/>
          </a:ln>
        </p:spPr>
        <p:txBody>
          <a:bodyPr spcFirstLastPara="1" wrap="square" lIns="121900" tIns="60933" rIns="121900" bIns="60933" anchor="t" anchorCtr="0">
            <a:spAutoFit/>
          </a:bodyPr>
          <a:lstStyle/>
          <a:p>
            <a:pPr marL="0" marR="0" lvl="0" indent="0" algn="ctr" rtl="0">
              <a:spcBef>
                <a:spcPts val="0"/>
              </a:spcBef>
              <a:spcAft>
                <a:spcPts val="0"/>
              </a:spcAft>
              <a:buNone/>
            </a:pPr>
            <a:r>
              <a:rPr lang="en-GB" sz="1600" b="0" i="0">
                <a:solidFill>
                  <a:schemeClr val="lt1"/>
                </a:solidFill>
                <a:latin typeface="Arial"/>
                <a:ea typeface="Arial"/>
                <a:cs typeface="Arial"/>
                <a:sym typeface="Arial"/>
              </a:rPr>
              <a:t>You can download this presentation at:</a:t>
            </a:r>
            <a:endParaRPr sz="2400"/>
          </a:p>
        </p:txBody>
      </p:sp>
      <p:sp>
        <p:nvSpPr>
          <p:cNvPr id="96" name="Google Shape;96;p39"/>
          <p:cNvSpPr txBox="1">
            <a:spLocks noGrp="1"/>
          </p:cNvSpPr>
          <p:nvPr>
            <p:ph type="body" idx="1"/>
          </p:nvPr>
        </p:nvSpPr>
        <p:spPr>
          <a:xfrm>
            <a:off x="0" y="5659571"/>
            <a:ext cx="12192000" cy="553739"/>
          </a:xfrm>
          <a:prstGeom prst="rect">
            <a:avLst/>
          </a:prstGeom>
          <a:noFill/>
          <a:ln>
            <a:noFill/>
          </a:ln>
        </p:spPr>
        <p:txBody>
          <a:bodyPr spcFirstLastPara="1" wrap="square" lIns="91425" tIns="45700" rIns="91425" bIns="45700" anchor="t" anchorCtr="0">
            <a:normAutofit/>
          </a:bodyPr>
          <a:lstStyle>
            <a:lvl1pPr marL="609585" lvl="0" indent="-304792" algn="ctr">
              <a:spcBef>
                <a:spcPts val="320"/>
              </a:spcBef>
              <a:spcAft>
                <a:spcPts val="0"/>
              </a:spcAft>
              <a:buClr>
                <a:schemeClr val="lt1"/>
              </a:buClr>
              <a:buSzPts val="1200"/>
              <a:buFont typeface="Arial"/>
              <a:buNone/>
              <a:defRPr sz="1600" b="0" i="0">
                <a:solidFill>
                  <a:schemeClr val="lt1"/>
                </a:solidFill>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Tree>
    <p:extLst>
      <p:ext uri="{BB962C8B-B14F-4D97-AF65-F5344CB8AC3E}">
        <p14:creationId xmlns:p14="http://schemas.microsoft.com/office/powerpoint/2010/main" val="255177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chnical Slide">
  <p:cSld name="Technical Slide">
    <p:bg>
      <p:bgPr>
        <a:solidFill>
          <a:srgbClr val="1B75BB"/>
        </a:solidFill>
        <a:effectLst/>
      </p:bgPr>
    </p:bg>
    <p:spTree>
      <p:nvGrpSpPr>
        <p:cNvPr id="1" name="Shape 97"/>
        <p:cNvGrpSpPr/>
        <p:nvPr/>
      </p:nvGrpSpPr>
      <p:grpSpPr>
        <a:xfrm>
          <a:off x="0" y="0"/>
          <a:ext cx="0" cy="0"/>
          <a:chOff x="0" y="0"/>
          <a:chExt cx="0" cy="0"/>
        </a:xfrm>
      </p:grpSpPr>
      <p:cxnSp>
        <p:nvCxnSpPr>
          <p:cNvPr id="98" name="Google Shape;98;p40"/>
          <p:cNvCxnSpPr/>
          <p:nvPr/>
        </p:nvCxnSpPr>
        <p:spPr>
          <a:xfrm rot="10800000">
            <a:off x="1391478" y="1124744"/>
            <a:ext cx="6816757" cy="0"/>
          </a:xfrm>
          <a:prstGeom prst="straightConnector1">
            <a:avLst/>
          </a:prstGeom>
          <a:noFill/>
          <a:ln w="28575" cap="flat" cmpd="sng">
            <a:solidFill>
              <a:schemeClr val="lt1"/>
            </a:solidFill>
            <a:prstDash val="solid"/>
            <a:round/>
            <a:headEnd type="none" w="sm" len="sm"/>
            <a:tailEnd type="none" w="sm" len="sm"/>
          </a:ln>
        </p:spPr>
      </p:cxnSp>
      <p:pic>
        <p:nvPicPr>
          <p:cNvPr id="99" name="Google Shape;99;p40"/>
          <p:cNvPicPr preferRelativeResize="0"/>
          <p:nvPr/>
        </p:nvPicPr>
        <p:blipFill rotWithShape="1">
          <a:blip r:embed="rId2">
            <a:alphaModFix/>
          </a:blip>
          <a:srcRect/>
          <a:stretch/>
        </p:blipFill>
        <p:spPr>
          <a:xfrm>
            <a:off x="1325847" y="5438199"/>
            <a:ext cx="487079" cy="487079"/>
          </a:xfrm>
          <a:prstGeom prst="rect">
            <a:avLst/>
          </a:prstGeom>
          <a:noFill/>
          <a:ln>
            <a:noFill/>
          </a:ln>
        </p:spPr>
      </p:pic>
      <p:pic>
        <p:nvPicPr>
          <p:cNvPr id="100" name="Google Shape;100;p40"/>
          <p:cNvPicPr preferRelativeResize="0"/>
          <p:nvPr/>
        </p:nvPicPr>
        <p:blipFill rotWithShape="1">
          <a:blip r:embed="rId3">
            <a:alphaModFix/>
          </a:blip>
          <a:srcRect/>
          <a:stretch/>
        </p:blipFill>
        <p:spPr>
          <a:xfrm>
            <a:off x="1997921" y="5472560"/>
            <a:ext cx="1536171" cy="438681"/>
          </a:xfrm>
          <a:prstGeom prst="rect">
            <a:avLst/>
          </a:prstGeom>
          <a:noFill/>
          <a:ln>
            <a:noFill/>
          </a:ln>
        </p:spPr>
      </p:pic>
      <p:sp>
        <p:nvSpPr>
          <p:cNvPr id="101" name="Google Shape;101;p40"/>
          <p:cNvSpPr txBox="1"/>
          <p:nvPr/>
        </p:nvSpPr>
        <p:spPr>
          <a:xfrm>
            <a:off x="1249482" y="1382573"/>
            <a:ext cx="7054764" cy="4228154"/>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chemeClr val="lt1"/>
              </a:buClr>
              <a:buSzPts val="800"/>
              <a:buFont typeface="Arial"/>
              <a:buNone/>
            </a:pPr>
            <a:r>
              <a:rPr lang="en-GB" sz="1067" b="0" i="0">
                <a:solidFill>
                  <a:schemeClr val="lt1"/>
                </a:solidFill>
                <a:latin typeface="Arial"/>
                <a:ea typeface="Arial"/>
                <a:cs typeface="Arial"/>
                <a:sym typeface="Aria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67" b="0" i="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Calibri"/>
              <a:buNone/>
            </a:pPr>
            <a:endParaRPr sz="1067" b="0" i="0">
              <a:solidFill>
                <a:schemeClr val="lt1"/>
              </a:solidFill>
              <a:latin typeface="Arial"/>
              <a:ea typeface="Arial"/>
              <a:cs typeface="Arial"/>
              <a:sym typeface="Arial"/>
            </a:endParaRPr>
          </a:p>
          <a:p>
            <a:pPr marL="0" marR="0" lvl="0" indent="0" algn="l" rtl="0">
              <a:spcBef>
                <a:spcPts val="0"/>
              </a:spcBef>
              <a:spcAft>
                <a:spcPts val="0"/>
              </a:spcAft>
              <a:buNone/>
            </a:pPr>
            <a:r>
              <a:rPr lang="en-GB" sz="1067" b="0" i="0">
                <a:solidFill>
                  <a:schemeClr val="lt1"/>
                </a:solidFill>
                <a:latin typeface="Arial"/>
                <a:ea typeface="Arial"/>
                <a:cs typeface="Arial"/>
                <a:sym typeface="Arial"/>
              </a:rPr>
              <a:t>This work is licensed under a Creative Commons Attribution ShareAlike 4.0 International License.</a:t>
            </a:r>
            <a:endParaRPr sz="1067" b="0" i="0">
              <a:solidFill>
                <a:schemeClr val="lt1"/>
              </a:solidFill>
              <a:latin typeface="Arial"/>
              <a:ea typeface="Arial"/>
              <a:cs typeface="Arial"/>
              <a:sym typeface="Arial"/>
            </a:endParaRPr>
          </a:p>
          <a:p>
            <a:pPr marL="0" marR="0" lvl="0" indent="0" algn="l" rtl="0">
              <a:spcBef>
                <a:spcPts val="0"/>
              </a:spcBef>
              <a:spcAft>
                <a:spcPts val="0"/>
              </a:spcAft>
              <a:buNone/>
            </a:pPr>
            <a:endParaRPr sz="1067" b="0" i="0">
              <a:solidFill>
                <a:schemeClr val="lt1"/>
              </a:solidFill>
              <a:latin typeface="Arial"/>
              <a:ea typeface="Arial"/>
              <a:cs typeface="Arial"/>
              <a:sym typeface="Arial"/>
            </a:endParaRPr>
          </a:p>
          <a:p>
            <a:pPr marL="0" marR="0" lvl="0" indent="0" algn="l" rtl="0">
              <a:spcBef>
                <a:spcPts val="0"/>
              </a:spcBef>
              <a:spcAft>
                <a:spcPts val="0"/>
              </a:spcAft>
              <a:buNone/>
            </a:pPr>
            <a:r>
              <a:rPr lang="en-GB" sz="1067" b="0" i="0">
                <a:solidFill>
                  <a:schemeClr val="lt1"/>
                </a:solidFill>
                <a:latin typeface="Arial"/>
                <a:ea typeface="Arial"/>
                <a:cs typeface="Arial"/>
                <a:sym typeface="Arial"/>
              </a:rPr>
              <a:t>You are free to:</a:t>
            </a:r>
            <a:endParaRPr sz="2400"/>
          </a:p>
          <a:p>
            <a:pPr marL="0" marR="0" lvl="0" indent="0" algn="l" rtl="0">
              <a:spcBef>
                <a:spcPts val="0"/>
              </a:spcBef>
              <a:spcAft>
                <a:spcPts val="0"/>
              </a:spcAft>
              <a:buNone/>
            </a:pPr>
            <a:r>
              <a:rPr lang="en-GB" sz="1067" b="0" i="0">
                <a:solidFill>
                  <a:schemeClr val="lt1"/>
                </a:solidFill>
                <a:latin typeface="Arial"/>
                <a:ea typeface="Arial"/>
                <a:cs typeface="Arial"/>
                <a:sym typeface="Arial"/>
              </a:rPr>
              <a:t>Share — copy and redistribute the material in any medium or format</a:t>
            </a:r>
            <a:endParaRPr sz="2400"/>
          </a:p>
          <a:p>
            <a:pPr marL="0" marR="0" lvl="0" indent="0" algn="l" rtl="0">
              <a:spcBef>
                <a:spcPts val="0"/>
              </a:spcBef>
              <a:spcAft>
                <a:spcPts val="0"/>
              </a:spcAft>
              <a:buNone/>
            </a:pPr>
            <a:r>
              <a:rPr lang="en-GB" sz="1067" b="0" i="0">
                <a:solidFill>
                  <a:schemeClr val="lt1"/>
                </a:solidFill>
                <a:latin typeface="Arial"/>
                <a:ea typeface="Arial"/>
                <a:cs typeface="Arial"/>
                <a:sym typeface="Arial"/>
              </a:rPr>
              <a:t>Adapt — remix, transform, and build upon the material</a:t>
            </a:r>
            <a:endParaRPr sz="2400"/>
          </a:p>
          <a:p>
            <a:pPr marL="0" marR="0" lvl="0" indent="0" algn="l" rtl="0">
              <a:spcBef>
                <a:spcPts val="0"/>
              </a:spcBef>
              <a:spcAft>
                <a:spcPts val="0"/>
              </a:spcAft>
              <a:buNone/>
            </a:pPr>
            <a:r>
              <a:rPr lang="en-GB" sz="1067" b="0" i="0">
                <a:solidFill>
                  <a:schemeClr val="lt1"/>
                </a:solidFill>
                <a:latin typeface="Arial"/>
                <a:ea typeface="Arial"/>
                <a:cs typeface="Arial"/>
                <a:sym typeface="Arial"/>
              </a:rPr>
              <a:t>for any purpose, even commercially.</a:t>
            </a:r>
            <a:endParaRPr sz="2400"/>
          </a:p>
          <a:p>
            <a:pPr marL="0" marR="0" lvl="0" indent="0" algn="l" rtl="0">
              <a:spcBef>
                <a:spcPts val="0"/>
              </a:spcBef>
              <a:spcAft>
                <a:spcPts val="0"/>
              </a:spcAft>
              <a:buNone/>
            </a:pPr>
            <a:r>
              <a:rPr lang="en-GB" sz="1067" b="0" i="0">
                <a:solidFill>
                  <a:schemeClr val="lt1"/>
                </a:solidFill>
                <a:latin typeface="Arial"/>
                <a:ea typeface="Arial"/>
                <a:cs typeface="Arial"/>
                <a:sym typeface="Arial"/>
              </a:rPr>
              <a:t>The licensor cannot revoke these freedoms as long as you follow the license terms.</a:t>
            </a:r>
            <a:endParaRPr sz="2400"/>
          </a:p>
          <a:p>
            <a:pPr marL="0" marR="0" lvl="0" indent="0" algn="l" rtl="0">
              <a:spcBef>
                <a:spcPts val="0"/>
              </a:spcBef>
              <a:spcAft>
                <a:spcPts val="0"/>
              </a:spcAft>
              <a:buNone/>
            </a:pPr>
            <a:endParaRPr sz="1067" b="0" i="0">
              <a:solidFill>
                <a:schemeClr val="lt1"/>
              </a:solidFill>
              <a:latin typeface="Arial"/>
              <a:ea typeface="Arial"/>
              <a:cs typeface="Arial"/>
              <a:sym typeface="Arial"/>
            </a:endParaRPr>
          </a:p>
          <a:p>
            <a:pPr marL="0" marR="0" lvl="0" indent="0" algn="l" rtl="0">
              <a:spcBef>
                <a:spcPts val="0"/>
              </a:spcBef>
              <a:spcAft>
                <a:spcPts val="0"/>
              </a:spcAft>
              <a:buNone/>
            </a:pPr>
            <a:endParaRPr sz="1067" b="0" i="0">
              <a:solidFill>
                <a:schemeClr val="lt1"/>
              </a:solidFill>
              <a:latin typeface="Arial"/>
              <a:ea typeface="Arial"/>
              <a:cs typeface="Arial"/>
              <a:sym typeface="Arial"/>
            </a:endParaRPr>
          </a:p>
          <a:p>
            <a:pPr marL="0" marR="0" lvl="0" indent="0" algn="l" rtl="0">
              <a:spcBef>
                <a:spcPts val="0"/>
              </a:spcBef>
              <a:spcAft>
                <a:spcPts val="0"/>
              </a:spcAft>
              <a:buNone/>
            </a:pPr>
            <a:r>
              <a:rPr lang="en-GB" sz="1067" b="0" i="0">
                <a:solidFill>
                  <a:schemeClr val="lt1"/>
                </a:solidFill>
                <a:latin typeface="Arial"/>
                <a:ea typeface="Arial"/>
                <a:cs typeface="Arial"/>
                <a:sym typeface="Arial"/>
              </a:rPr>
              <a:t>Under the following conditions:</a:t>
            </a:r>
            <a:endParaRPr sz="2400"/>
          </a:p>
          <a:p>
            <a:pPr marL="0" marR="0" lvl="0" indent="0" algn="l" rtl="0">
              <a:spcBef>
                <a:spcPts val="0"/>
              </a:spcBef>
              <a:spcAft>
                <a:spcPts val="0"/>
              </a:spcAft>
              <a:buNone/>
            </a:pPr>
            <a:r>
              <a:rPr lang="en-GB" sz="1067" b="0" i="0">
                <a:solidFill>
                  <a:schemeClr val="lt1"/>
                </a:solidFill>
                <a:latin typeface="Arial"/>
                <a:ea typeface="Arial"/>
                <a:cs typeface="Arial"/>
                <a:sym typeface="Arial"/>
              </a:rPr>
              <a:t>Attribution — You must give appropriate credit, provide a link to the license, and indicate if changes were made. You may do so in any reasonable manner, but not in any way that suggests the licensor endorses you or your use.</a:t>
            </a:r>
            <a:endParaRPr sz="1067" b="0" i="0">
              <a:solidFill>
                <a:schemeClr val="lt1"/>
              </a:solidFill>
              <a:latin typeface="Arial"/>
              <a:ea typeface="Arial"/>
              <a:cs typeface="Arial"/>
              <a:sym typeface="Arial"/>
            </a:endParaRPr>
          </a:p>
          <a:p>
            <a:pPr marL="0" marR="0" lvl="0" indent="0" algn="l" rtl="0">
              <a:spcBef>
                <a:spcPts val="0"/>
              </a:spcBef>
              <a:spcAft>
                <a:spcPts val="0"/>
              </a:spcAft>
              <a:buNone/>
            </a:pPr>
            <a:endParaRPr sz="1067" b="0" i="0">
              <a:solidFill>
                <a:schemeClr val="lt1"/>
              </a:solidFill>
              <a:latin typeface="Arial"/>
              <a:ea typeface="Arial"/>
              <a:cs typeface="Arial"/>
              <a:sym typeface="Arial"/>
            </a:endParaRPr>
          </a:p>
          <a:p>
            <a:pPr marL="0" marR="0" lvl="0" indent="0" algn="l" rtl="0">
              <a:spcBef>
                <a:spcPts val="0"/>
              </a:spcBef>
              <a:spcAft>
                <a:spcPts val="0"/>
              </a:spcAft>
              <a:buNone/>
            </a:pPr>
            <a:r>
              <a:rPr lang="en-GB" sz="1067" b="0" i="0">
                <a:solidFill>
                  <a:schemeClr val="lt1"/>
                </a:solidFill>
                <a:latin typeface="Arial"/>
                <a:ea typeface="Arial"/>
                <a:cs typeface="Arial"/>
                <a:sym typeface="Arial"/>
              </a:rPr>
              <a:t>ShareAlike — If you remix, transform, or build upon the material, you must distribute your contributions under the same license as the original.</a:t>
            </a:r>
            <a:endParaRPr sz="1067" b="0" i="0">
              <a:solidFill>
                <a:schemeClr val="lt1"/>
              </a:solidFill>
              <a:latin typeface="Arial"/>
              <a:ea typeface="Arial"/>
              <a:cs typeface="Arial"/>
              <a:sym typeface="Arial"/>
            </a:endParaRPr>
          </a:p>
          <a:p>
            <a:pPr marL="0" marR="0" lvl="0" indent="0" algn="l" rtl="0">
              <a:spcBef>
                <a:spcPts val="0"/>
              </a:spcBef>
              <a:spcAft>
                <a:spcPts val="0"/>
              </a:spcAft>
              <a:buNone/>
            </a:pPr>
            <a:r>
              <a:rPr lang="en-GB" sz="1067" b="0" i="0">
                <a:solidFill>
                  <a:schemeClr val="lt1"/>
                </a:solidFill>
                <a:latin typeface="Arial"/>
                <a:ea typeface="Arial"/>
                <a:cs typeface="Arial"/>
                <a:sym typeface="Arial"/>
              </a:rPr>
              <a:t>No additional restrictions — You may not apply legal terms or technological </a:t>
            </a:r>
            <a:endParaRPr sz="1067" b="0" i="0">
              <a:solidFill>
                <a:schemeClr val="lt1"/>
              </a:solidFill>
              <a:latin typeface="Arial"/>
              <a:ea typeface="Arial"/>
              <a:cs typeface="Arial"/>
              <a:sym typeface="Arial"/>
            </a:endParaRPr>
          </a:p>
          <a:p>
            <a:pPr marL="0" marR="0" lvl="0" indent="0" algn="l" rtl="0">
              <a:spcBef>
                <a:spcPts val="0"/>
              </a:spcBef>
              <a:spcAft>
                <a:spcPts val="0"/>
              </a:spcAft>
              <a:buNone/>
            </a:pPr>
            <a:endParaRPr sz="1067">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Tree>
    <p:extLst>
      <p:ext uri="{BB962C8B-B14F-4D97-AF65-F5344CB8AC3E}">
        <p14:creationId xmlns:p14="http://schemas.microsoft.com/office/powerpoint/2010/main" val="400168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9D64-1C74-4720-B616-C1124EBD97F6}"/>
              </a:ext>
            </a:extLst>
          </p:cNvPr>
          <p:cNvSpPr>
            <a:spLocks noGrp="1"/>
          </p:cNvSpPr>
          <p:nvPr>
            <p:ph type="dt" sz="half" idx="10"/>
          </p:nvPr>
        </p:nvSpPr>
        <p:spPr/>
        <p:txBody>
          <a:bodyPr/>
          <a:lstStyle>
            <a:lvl1pPr>
              <a:defRPr/>
            </a:lvl1pPr>
          </a:lstStyle>
          <a:p>
            <a:pPr>
              <a:defRPr/>
            </a:pPr>
            <a:r>
              <a:rPr lang="de-DE"/>
              <a:t>2023-06-28</a:t>
            </a:r>
            <a:endParaRPr lang="en-US"/>
          </a:p>
        </p:txBody>
      </p:sp>
      <p:sp>
        <p:nvSpPr>
          <p:cNvPr id="5" name="Footer Placeholder 4">
            <a:extLst>
              <a:ext uri="{FF2B5EF4-FFF2-40B4-BE49-F238E27FC236}">
                <a16:creationId xmlns:a16="http://schemas.microsoft.com/office/drawing/2014/main" id="{A4D879D7-B8D5-4F68-866E-815D05CB58BA}"/>
              </a:ext>
            </a:extLst>
          </p:cNvPr>
          <p:cNvSpPr>
            <a:spLocks noGrp="1"/>
          </p:cNvSpPr>
          <p:nvPr>
            <p:ph type="ftr" sz="quarter" idx="11"/>
          </p:nvPr>
        </p:nvSpPr>
        <p:spPr/>
        <p:txBody>
          <a:bodyPr/>
          <a:lstStyle>
            <a:lvl1pPr>
              <a:defRPr/>
            </a:lvl1pPr>
          </a:lstStyle>
          <a:p>
            <a:pPr>
              <a:defRPr/>
            </a:pPr>
            <a:r>
              <a:rPr lang="en-US"/>
              <a:t>© maja.dragan@fh-joanneum.at , hagen.hochrinner@fh-joanneum.at</a:t>
            </a:r>
          </a:p>
        </p:txBody>
      </p:sp>
      <p:sp>
        <p:nvSpPr>
          <p:cNvPr id="6" name="Slide Number Placeholder 5">
            <a:extLst>
              <a:ext uri="{FF2B5EF4-FFF2-40B4-BE49-F238E27FC236}">
                <a16:creationId xmlns:a16="http://schemas.microsoft.com/office/drawing/2014/main" id="{EB6A6A31-7EE5-48DE-9DA0-04B68D7D90AE}"/>
              </a:ext>
            </a:extLst>
          </p:cNvPr>
          <p:cNvSpPr>
            <a:spLocks noGrp="1"/>
          </p:cNvSpPr>
          <p:nvPr>
            <p:ph type="sldNum" sz="quarter" idx="12"/>
          </p:nvPr>
        </p:nvSpPr>
        <p:spPr/>
        <p:txBody>
          <a:bodyPr/>
          <a:lstStyle>
            <a:lvl1pPr>
              <a:defRPr/>
            </a:lvl1pPr>
          </a:lstStyle>
          <a:p>
            <a:fld id="{1EA2449A-B800-40B3-84C5-7CBCB3879FF6}" type="slidenum">
              <a:rPr lang="en-US" altLang="en-US"/>
              <a:pPr/>
              <a:t>‹Nr.›</a:t>
            </a:fld>
            <a:endParaRPr lang="en-US" altLang="en-US"/>
          </a:p>
        </p:txBody>
      </p:sp>
    </p:spTree>
    <p:extLst>
      <p:ext uri="{BB962C8B-B14F-4D97-AF65-F5344CB8AC3E}">
        <p14:creationId xmlns:p14="http://schemas.microsoft.com/office/powerpoint/2010/main" val="150888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Slide ">
  <p:cSld name="Title and Content Slide ">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0" y="553805"/>
            <a:ext cx="121920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7" name="Google Shape;27;p31"/>
          <p:cNvCxnSpPr/>
          <p:nvPr/>
        </p:nvCxnSpPr>
        <p:spPr>
          <a:xfrm rot="10800000">
            <a:off x="0" y="6117299"/>
            <a:ext cx="8784299" cy="0"/>
          </a:xfrm>
          <a:prstGeom prst="straightConnector1">
            <a:avLst/>
          </a:prstGeom>
          <a:noFill/>
          <a:ln w="28575" cap="flat" cmpd="sng">
            <a:solidFill>
              <a:srgbClr val="1B75BB"/>
            </a:solidFill>
            <a:prstDash val="solid"/>
            <a:round/>
            <a:headEnd type="none" w="sm" len="sm"/>
            <a:tailEnd type="none" w="sm" len="sm"/>
          </a:ln>
        </p:spPr>
      </p:cxnSp>
      <p:cxnSp>
        <p:nvCxnSpPr>
          <p:cNvPr id="28" name="Google Shape;28;p31"/>
          <p:cNvCxnSpPr/>
          <p:nvPr/>
        </p:nvCxnSpPr>
        <p:spPr>
          <a:xfrm rot="10800000">
            <a:off x="9851595" y="6104731"/>
            <a:ext cx="2340405" cy="0"/>
          </a:xfrm>
          <a:prstGeom prst="straightConnector1">
            <a:avLst/>
          </a:prstGeom>
          <a:noFill/>
          <a:ln w="28575" cap="flat" cmpd="sng">
            <a:solidFill>
              <a:srgbClr val="1B75BB"/>
            </a:solidFill>
            <a:prstDash val="solid"/>
            <a:round/>
            <a:headEnd type="none" w="sm" len="sm"/>
            <a:tailEnd type="none" w="sm" len="sm"/>
          </a:ln>
        </p:spPr>
      </p:cxnSp>
      <p:pic>
        <p:nvPicPr>
          <p:cNvPr id="29" name="Google Shape;29;p31"/>
          <p:cNvPicPr preferRelativeResize="0"/>
          <p:nvPr/>
        </p:nvPicPr>
        <p:blipFill rotWithShape="1">
          <a:blip r:embed="rId2">
            <a:alphaModFix/>
          </a:blip>
          <a:srcRect/>
          <a:stretch/>
        </p:blipFill>
        <p:spPr>
          <a:xfrm>
            <a:off x="10992544" y="315229"/>
            <a:ext cx="927872" cy="883180"/>
          </a:xfrm>
          <a:prstGeom prst="rect">
            <a:avLst/>
          </a:prstGeom>
          <a:noFill/>
          <a:ln>
            <a:noFill/>
          </a:ln>
        </p:spPr>
      </p:pic>
      <p:sp>
        <p:nvSpPr>
          <p:cNvPr id="30" name="Google Shape;30;p31"/>
          <p:cNvSpPr txBox="1">
            <a:spLocks noGrp="1"/>
          </p:cNvSpPr>
          <p:nvPr>
            <p:ph type="body" idx="1"/>
          </p:nvPr>
        </p:nvSpPr>
        <p:spPr>
          <a:xfrm>
            <a:off x="1103445" y="2455432"/>
            <a:ext cx="10081120" cy="3085803"/>
          </a:xfrm>
          <a:prstGeom prst="rect">
            <a:avLst/>
          </a:prstGeom>
          <a:noFill/>
          <a:ln>
            <a:noFill/>
          </a:ln>
        </p:spPr>
        <p:txBody>
          <a:bodyPr spcFirstLastPara="1" wrap="square" lIns="91425" tIns="45700" rIns="91425" bIns="45700" anchor="t" anchorCtr="0">
            <a:normAutofit/>
          </a:bodyPr>
          <a:lstStyle>
            <a:lvl1pPr marL="609585" lvl="0" indent="-406390" algn="l">
              <a:spcBef>
                <a:spcPts val="320"/>
              </a:spcBef>
              <a:spcAft>
                <a:spcPts val="0"/>
              </a:spcAft>
              <a:buClr>
                <a:schemeClr val="dk1"/>
              </a:buClr>
              <a:buSzPts val="1200"/>
              <a:buFont typeface="Arial"/>
              <a:buChar char="•"/>
              <a:defRPr sz="1600" b="0" i="0">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Tree>
    <p:extLst>
      <p:ext uri="{BB962C8B-B14F-4D97-AF65-F5344CB8AC3E}">
        <p14:creationId xmlns:p14="http://schemas.microsoft.com/office/powerpoint/2010/main" val="175491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one content + picture (left)">
  <p:cSld name="Title + one content + picture (left)">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7152117" y="548681"/>
            <a:ext cx="3840427" cy="69439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7173482" y="1700809"/>
            <a:ext cx="4011084" cy="4416491"/>
          </a:xfrm>
          <a:prstGeom prst="rect">
            <a:avLst/>
          </a:prstGeom>
          <a:noFill/>
          <a:ln>
            <a:noFill/>
          </a:ln>
        </p:spPr>
        <p:txBody>
          <a:bodyPr spcFirstLastPara="1" wrap="square" lIns="91425" tIns="45700" rIns="91425" bIns="45700" anchor="t" anchorCtr="0">
            <a:normAutofit/>
          </a:bodyPr>
          <a:lstStyle>
            <a:lvl1pPr marL="609585" marR="0" lvl="0" indent="-406390" algn="l">
              <a:lnSpc>
                <a:spcPct val="100000"/>
              </a:lnSpc>
              <a:spcBef>
                <a:spcPts val="320"/>
              </a:spcBef>
              <a:spcAft>
                <a:spcPts val="0"/>
              </a:spcAft>
              <a:buClr>
                <a:schemeClr val="dk1"/>
              </a:buClr>
              <a:buSzPts val="1200"/>
              <a:buFont typeface="Arial"/>
              <a:buChar char="•"/>
              <a:defRPr sz="1600" b="0" i="0">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cxnSp>
        <p:nvCxnSpPr>
          <p:cNvPr id="35" name="Google Shape;35;p32"/>
          <p:cNvCxnSpPr/>
          <p:nvPr/>
        </p:nvCxnSpPr>
        <p:spPr>
          <a:xfrm>
            <a:off x="6192011" y="0"/>
            <a:ext cx="0" cy="4608512"/>
          </a:xfrm>
          <a:prstGeom prst="straightConnector1">
            <a:avLst/>
          </a:prstGeom>
          <a:noFill/>
          <a:ln w="28575" cap="flat" cmpd="sng">
            <a:solidFill>
              <a:srgbClr val="1B75BB"/>
            </a:solidFill>
            <a:prstDash val="solid"/>
            <a:round/>
            <a:headEnd type="none" w="sm" len="sm"/>
            <a:tailEnd type="none" w="sm" len="sm"/>
          </a:ln>
        </p:spPr>
      </p:cxnSp>
      <p:cxnSp>
        <p:nvCxnSpPr>
          <p:cNvPr id="36" name="Google Shape;36;p32"/>
          <p:cNvCxnSpPr/>
          <p:nvPr/>
        </p:nvCxnSpPr>
        <p:spPr>
          <a:xfrm>
            <a:off x="6192011" y="5604272"/>
            <a:ext cx="0" cy="1253728"/>
          </a:xfrm>
          <a:prstGeom prst="straightConnector1">
            <a:avLst/>
          </a:prstGeom>
          <a:noFill/>
          <a:ln w="28575" cap="flat" cmpd="sng">
            <a:solidFill>
              <a:srgbClr val="1B75BB"/>
            </a:solidFill>
            <a:prstDash val="solid"/>
            <a:round/>
            <a:headEnd type="none" w="sm" len="sm"/>
            <a:tailEnd type="none" w="sm" len="sm"/>
          </a:ln>
        </p:spPr>
      </p:cxnSp>
      <p:sp>
        <p:nvSpPr>
          <p:cNvPr id="38" name="Google Shape;38;p32"/>
          <p:cNvSpPr>
            <a:spLocks noGrp="1"/>
          </p:cNvSpPr>
          <p:nvPr>
            <p:ph type="pic" idx="2"/>
          </p:nvPr>
        </p:nvSpPr>
        <p:spPr>
          <a:xfrm>
            <a:off x="0" y="0"/>
            <a:ext cx="5951307" cy="6858000"/>
          </a:xfrm>
          <a:prstGeom prst="rect">
            <a:avLst/>
          </a:prstGeom>
          <a:noFill/>
          <a:ln>
            <a:noFill/>
          </a:ln>
        </p:spPr>
        <p:txBody>
          <a:bodyPr spcFirstLastPara="1" wrap="square" lIns="91425" tIns="45700" rIns="91425" bIns="45700" anchor="t" anchorCtr="0">
            <a:normAutofit/>
          </a:bodyPr>
          <a:lstStyle>
            <a:lvl1pPr marR="0" lvl="0" algn="l" rtl="0">
              <a:spcBef>
                <a:spcPts val="267"/>
              </a:spcBef>
              <a:spcAft>
                <a:spcPts val="0"/>
              </a:spcAft>
              <a:buClr>
                <a:schemeClr val="dk1"/>
              </a:buClr>
              <a:buSzPts val="1000"/>
              <a:buFont typeface="Noto Sans Symbols"/>
              <a:buChar char="▪"/>
              <a:defRPr sz="1333" b="0" i="0" u="none" strike="noStrike" cap="none">
                <a:solidFill>
                  <a:schemeClr val="dk1"/>
                </a:solidFill>
                <a:latin typeface="Arial"/>
                <a:ea typeface="Arial"/>
                <a:cs typeface="Arial"/>
                <a:sym typeface="Arial"/>
              </a:defRPr>
            </a:lvl1pPr>
            <a:lvl2pPr marR="0" lvl="1"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2pPr>
            <a:lvl3pPr marR="0" lvl="2"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3pPr>
            <a:lvl4pPr marR="0" lvl="3"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4pPr>
            <a:lvl5pPr marR="0" lvl="4"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39" name="Google Shape;39;p32"/>
          <p:cNvPicPr preferRelativeResize="0"/>
          <p:nvPr/>
        </p:nvPicPr>
        <p:blipFill rotWithShape="1">
          <a:blip r:embed="rId2">
            <a:alphaModFix/>
          </a:blip>
          <a:srcRect/>
          <a:stretch/>
        </p:blipFill>
        <p:spPr>
          <a:xfrm>
            <a:off x="239349" y="315229"/>
            <a:ext cx="927872" cy="883180"/>
          </a:xfrm>
          <a:prstGeom prst="rect">
            <a:avLst/>
          </a:prstGeom>
          <a:noFill/>
          <a:ln>
            <a:noFill/>
          </a:ln>
        </p:spPr>
      </p:pic>
    </p:spTree>
    <p:extLst>
      <p:ext uri="{BB962C8B-B14F-4D97-AF65-F5344CB8AC3E}">
        <p14:creationId xmlns:p14="http://schemas.microsoft.com/office/powerpoint/2010/main" val="287215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FBB14-F272-A6AB-8ACE-E5622B7739AC}"/>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6B2A17E1-DB38-E602-D4E7-81E4D10C37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BE3309A-AF7C-4920-8AFC-DFA61ACC8E77}"/>
              </a:ext>
            </a:extLst>
          </p:cNvPr>
          <p:cNvSpPr>
            <a:spLocks noGrp="1"/>
          </p:cNvSpPr>
          <p:nvPr>
            <p:ph type="dt" sz="half" idx="10"/>
          </p:nvPr>
        </p:nvSpPr>
        <p:spPr/>
        <p:txBody>
          <a:bodyPr/>
          <a:lstStyle/>
          <a:p>
            <a:r>
              <a:rPr lang="de-DE"/>
              <a:t>2023-06-28</a:t>
            </a:r>
            <a:endParaRPr lang="de-AT"/>
          </a:p>
        </p:txBody>
      </p:sp>
      <p:sp>
        <p:nvSpPr>
          <p:cNvPr id="5" name="Fußzeilenplatzhalter 4">
            <a:extLst>
              <a:ext uri="{FF2B5EF4-FFF2-40B4-BE49-F238E27FC236}">
                <a16:creationId xmlns:a16="http://schemas.microsoft.com/office/drawing/2014/main" id="{71197538-EB4C-255F-166D-063C4E8682AA}"/>
              </a:ext>
            </a:extLst>
          </p:cNvPr>
          <p:cNvSpPr>
            <a:spLocks noGrp="1"/>
          </p:cNvSpPr>
          <p:nvPr>
            <p:ph type="ftr" sz="quarter" idx="11"/>
          </p:nvPr>
        </p:nvSpPr>
        <p:spPr/>
        <p:txBody>
          <a:bodyPr/>
          <a:lstStyle/>
          <a:p>
            <a:r>
              <a:rPr lang="de-AT"/>
              <a:t>© maja.dragan@fh-joanneum.at , hagen.hochrinner@fh-joanneum.at</a:t>
            </a:r>
          </a:p>
        </p:txBody>
      </p:sp>
      <p:sp>
        <p:nvSpPr>
          <p:cNvPr id="6" name="Foliennummernplatzhalter 5">
            <a:extLst>
              <a:ext uri="{FF2B5EF4-FFF2-40B4-BE49-F238E27FC236}">
                <a16:creationId xmlns:a16="http://schemas.microsoft.com/office/drawing/2014/main" id="{BB3BF8B1-8B40-3FCC-9378-308C70B3DC9B}"/>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152227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ntent Slide">
  <p:cSld name="Title and two content Slide">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1089654" y="740701"/>
            <a:ext cx="5088565" cy="142617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2" name="Google Shape;42;p33"/>
          <p:cNvCxnSpPr/>
          <p:nvPr/>
        </p:nvCxnSpPr>
        <p:spPr>
          <a:xfrm>
            <a:off x="623392" y="0"/>
            <a:ext cx="0" cy="4608512"/>
          </a:xfrm>
          <a:prstGeom prst="straightConnector1">
            <a:avLst/>
          </a:prstGeom>
          <a:noFill/>
          <a:ln w="28575" cap="flat" cmpd="sng">
            <a:solidFill>
              <a:srgbClr val="1B75BB"/>
            </a:solidFill>
            <a:prstDash val="solid"/>
            <a:round/>
            <a:headEnd type="none" w="sm" len="sm"/>
            <a:tailEnd type="none" w="sm" len="sm"/>
          </a:ln>
        </p:spPr>
      </p:cxnSp>
      <p:cxnSp>
        <p:nvCxnSpPr>
          <p:cNvPr id="43" name="Google Shape;43;p33"/>
          <p:cNvCxnSpPr/>
          <p:nvPr/>
        </p:nvCxnSpPr>
        <p:spPr>
          <a:xfrm>
            <a:off x="623392" y="5604272"/>
            <a:ext cx="0" cy="1253728"/>
          </a:xfrm>
          <a:prstGeom prst="straightConnector1">
            <a:avLst/>
          </a:prstGeom>
          <a:noFill/>
          <a:ln w="28575" cap="flat" cmpd="sng">
            <a:solidFill>
              <a:srgbClr val="1B75BB"/>
            </a:solidFill>
            <a:prstDash val="solid"/>
            <a:round/>
            <a:headEnd type="none" w="sm" len="sm"/>
            <a:tailEnd type="none" w="sm" len="sm"/>
          </a:ln>
        </p:spPr>
      </p:cxnSp>
      <p:sp>
        <p:nvSpPr>
          <p:cNvPr id="44" name="Google Shape;44;p33"/>
          <p:cNvSpPr txBox="1">
            <a:spLocks noGrp="1"/>
          </p:cNvSpPr>
          <p:nvPr>
            <p:ph type="body" idx="1"/>
          </p:nvPr>
        </p:nvSpPr>
        <p:spPr>
          <a:xfrm>
            <a:off x="1089654" y="2368288"/>
            <a:ext cx="5088565" cy="3364969"/>
          </a:xfrm>
          <a:prstGeom prst="rect">
            <a:avLst/>
          </a:prstGeom>
          <a:noFill/>
          <a:ln>
            <a:noFill/>
          </a:ln>
        </p:spPr>
        <p:txBody>
          <a:bodyPr spcFirstLastPara="1" wrap="square" lIns="91425" tIns="45700" rIns="91425" bIns="45700" anchor="t" anchorCtr="0">
            <a:normAutofit/>
          </a:bodyPr>
          <a:lstStyle>
            <a:lvl1pPr marL="609585" lvl="0" indent="-406390" algn="l">
              <a:spcBef>
                <a:spcPts val="320"/>
              </a:spcBef>
              <a:spcAft>
                <a:spcPts val="0"/>
              </a:spcAft>
              <a:buClr>
                <a:schemeClr val="dk1"/>
              </a:buClr>
              <a:buSzPts val="1200"/>
              <a:buFont typeface="Arial"/>
              <a:buChar char="•"/>
              <a:defRPr sz="1600" b="0" i="0">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45" name="Google Shape;45;p33"/>
          <p:cNvSpPr txBox="1">
            <a:spLocks noGrp="1"/>
          </p:cNvSpPr>
          <p:nvPr>
            <p:ph type="body" idx="2"/>
          </p:nvPr>
        </p:nvSpPr>
        <p:spPr>
          <a:xfrm>
            <a:off x="6672064" y="2368288"/>
            <a:ext cx="5088565" cy="3364969"/>
          </a:xfrm>
          <a:prstGeom prst="rect">
            <a:avLst/>
          </a:prstGeom>
          <a:noFill/>
          <a:ln>
            <a:noFill/>
          </a:ln>
        </p:spPr>
        <p:txBody>
          <a:bodyPr spcFirstLastPara="1" wrap="square" lIns="91425" tIns="45700" rIns="91425" bIns="45700" anchor="t" anchorCtr="0">
            <a:normAutofit/>
          </a:bodyPr>
          <a:lstStyle>
            <a:lvl1pPr marL="609585" lvl="0" indent="-406390" algn="l">
              <a:spcBef>
                <a:spcPts val="320"/>
              </a:spcBef>
              <a:spcAft>
                <a:spcPts val="0"/>
              </a:spcAft>
              <a:buClr>
                <a:schemeClr val="dk1"/>
              </a:buClr>
              <a:buSzPts val="1200"/>
              <a:buFont typeface="Arial"/>
              <a:buChar char="•"/>
              <a:defRPr sz="1600" b="0" i="0">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pic>
        <p:nvPicPr>
          <p:cNvPr id="47" name="Google Shape;47;p33"/>
          <p:cNvPicPr preferRelativeResize="0"/>
          <p:nvPr/>
        </p:nvPicPr>
        <p:blipFill rotWithShape="1">
          <a:blip r:embed="rId2">
            <a:alphaModFix/>
          </a:blip>
          <a:srcRect/>
          <a:stretch/>
        </p:blipFill>
        <p:spPr>
          <a:xfrm>
            <a:off x="10992544" y="315229"/>
            <a:ext cx="927872" cy="883180"/>
          </a:xfrm>
          <a:prstGeom prst="rect">
            <a:avLst/>
          </a:prstGeom>
          <a:noFill/>
          <a:ln>
            <a:noFill/>
          </a:ln>
        </p:spPr>
      </p:pic>
    </p:spTree>
    <p:extLst>
      <p:ext uri="{BB962C8B-B14F-4D97-AF65-F5344CB8AC3E}">
        <p14:creationId xmlns:p14="http://schemas.microsoft.com/office/powerpoint/2010/main" val="2879202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wo contents + picture (left)">
  <p:cSld name="Title + two contents + picture (left)">
    <p:spTree>
      <p:nvGrpSpPr>
        <p:cNvPr id="1" name="Shape 48"/>
        <p:cNvGrpSpPr/>
        <p:nvPr/>
      </p:nvGrpSpPr>
      <p:grpSpPr>
        <a:xfrm>
          <a:off x="0" y="0"/>
          <a:ext cx="0" cy="0"/>
          <a:chOff x="0" y="0"/>
          <a:chExt cx="0" cy="0"/>
        </a:xfrm>
      </p:grpSpPr>
      <p:sp>
        <p:nvSpPr>
          <p:cNvPr id="49" name="Google Shape;49;p34"/>
          <p:cNvSpPr>
            <a:spLocks noGrp="1"/>
          </p:cNvSpPr>
          <p:nvPr>
            <p:ph type="pic" idx="2"/>
          </p:nvPr>
        </p:nvSpPr>
        <p:spPr>
          <a:xfrm>
            <a:off x="0" y="-16728"/>
            <a:ext cx="3888317" cy="6858000"/>
          </a:xfrm>
          <a:prstGeom prst="rect">
            <a:avLst/>
          </a:prstGeom>
          <a:noFill/>
          <a:ln>
            <a:noFill/>
          </a:ln>
        </p:spPr>
        <p:txBody>
          <a:bodyPr spcFirstLastPara="1" wrap="square" lIns="91425" tIns="45700" rIns="91425" bIns="45700" anchor="t" anchorCtr="0">
            <a:normAutofit/>
          </a:bodyPr>
          <a:lstStyle>
            <a:lvl1pPr marR="0" lvl="0" algn="l" rtl="0">
              <a:spcBef>
                <a:spcPts val="267"/>
              </a:spcBef>
              <a:spcAft>
                <a:spcPts val="0"/>
              </a:spcAft>
              <a:buClr>
                <a:schemeClr val="dk1"/>
              </a:buClr>
              <a:buSzPts val="1000"/>
              <a:buFont typeface="Noto Sans Symbols"/>
              <a:buChar char="▪"/>
              <a:defRPr sz="1333" b="0" i="0" u="none" strike="noStrike" cap="none">
                <a:solidFill>
                  <a:schemeClr val="dk1"/>
                </a:solidFill>
                <a:latin typeface="Arial"/>
                <a:ea typeface="Arial"/>
                <a:cs typeface="Arial"/>
                <a:sym typeface="Arial"/>
              </a:defRPr>
            </a:lvl1pPr>
            <a:lvl2pPr marR="0" lvl="1"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2pPr>
            <a:lvl3pPr marR="0" lvl="2"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3pPr>
            <a:lvl4pPr marR="0" lvl="3"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4pPr>
            <a:lvl5pPr marR="0" lvl="4" algn="l" rtl="0">
              <a:spcBef>
                <a:spcPts val="347"/>
              </a:spcBef>
              <a:spcAft>
                <a:spcPts val="0"/>
              </a:spcAft>
              <a:buClr>
                <a:schemeClr val="dk1"/>
              </a:buClr>
              <a:buSzPts val="1300"/>
              <a:buFont typeface="Noto Sans Symbols"/>
              <a:buChar char="▪"/>
              <a:defRPr sz="1733"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0" name="Google Shape;50;p34"/>
          <p:cNvSpPr txBox="1">
            <a:spLocks noGrp="1"/>
          </p:cNvSpPr>
          <p:nvPr>
            <p:ph type="title"/>
          </p:nvPr>
        </p:nvSpPr>
        <p:spPr>
          <a:xfrm>
            <a:off x="4751851" y="452670"/>
            <a:ext cx="3840245" cy="69439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4773215" y="1627123"/>
            <a:ext cx="3146988" cy="4691063"/>
          </a:xfrm>
          <a:prstGeom prst="rect">
            <a:avLst/>
          </a:prstGeom>
          <a:noFill/>
          <a:ln>
            <a:noFill/>
          </a:ln>
        </p:spPr>
        <p:txBody>
          <a:bodyPr spcFirstLastPara="1" wrap="square" lIns="91425" tIns="45700" rIns="91425" bIns="45700" anchor="t" anchorCtr="0">
            <a:normAutofit/>
          </a:bodyPr>
          <a:lstStyle>
            <a:lvl1pPr marL="609585" lvl="0" indent="-406390" algn="l">
              <a:spcBef>
                <a:spcPts val="320"/>
              </a:spcBef>
              <a:spcAft>
                <a:spcPts val="0"/>
              </a:spcAft>
              <a:buClr>
                <a:schemeClr val="dk1"/>
              </a:buClr>
              <a:buSzPts val="1200"/>
              <a:buFont typeface="Arial"/>
              <a:buChar char="•"/>
              <a:defRPr sz="1600" b="0" i="0">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cxnSp>
        <p:nvCxnSpPr>
          <p:cNvPr id="52" name="Google Shape;52;p34"/>
          <p:cNvCxnSpPr/>
          <p:nvPr/>
        </p:nvCxnSpPr>
        <p:spPr>
          <a:xfrm>
            <a:off x="4271797" y="0"/>
            <a:ext cx="0" cy="4608512"/>
          </a:xfrm>
          <a:prstGeom prst="straightConnector1">
            <a:avLst/>
          </a:prstGeom>
          <a:noFill/>
          <a:ln w="28575" cap="flat" cmpd="sng">
            <a:solidFill>
              <a:srgbClr val="1B75BB"/>
            </a:solidFill>
            <a:prstDash val="solid"/>
            <a:round/>
            <a:headEnd type="none" w="sm" len="sm"/>
            <a:tailEnd type="none" w="sm" len="sm"/>
          </a:ln>
        </p:spPr>
      </p:cxnSp>
      <p:cxnSp>
        <p:nvCxnSpPr>
          <p:cNvPr id="53" name="Google Shape;53;p34"/>
          <p:cNvCxnSpPr/>
          <p:nvPr/>
        </p:nvCxnSpPr>
        <p:spPr>
          <a:xfrm>
            <a:off x="4271797" y="5604272"/>
            <a:ext cx="0" cy="1253728"/>
          </a:xfrm>
          <a:prstGeom prst="straightConnector1">
            <a:avLst/>
          </a:prstGeom>
          <a:noFill/>
          <a:ln w="28575" cap="flat" cmpd="sng">
            <a:solidFill>
              <a:srgbClr val="1B75BB"/>
            </a:solidFill>
            <a:prstDash val="solid"/>
            <a:round/>
            <a:headEnd type="none" w="sm" len="sm"/>
            <a:tailEnd type="none" w="sm" len="sm"/>
          </a:ln>
        </p:spPr>
      </p:cxnSp>
      <p:sp>
        <p:nvSpPr>
          <p:cNvPr id="54" name="Google Shape;54;p34"/>
          <p:cNvSpPr txBox="1">
            <a:spLocks noGrp="1"/>
          </p:cNvSpPr>
          <p:nvPr>
            <p:ph type="body" idx="3"/>
          </p:nvPr>
        </p:nvSpPr>
        <p:spPr>
          <a:xfrm>
            <a:off x="8510870" y="1618258"/>
            <a:ext cx="3153749" cy="4691063"/>
          </a:xfrm>
          <a:prstGeom prst="rect">
            <a:avLst/>
          </a:prstGeom>
          <a:noFill/>
          <a:ln>
            <a:noFill/>
          </a:ln>
        </p:spPr>
        <p:txBody>
          <a:bodyPr spcFirstLastPara="1" wrap="square" lIns="91425" tIns="45700" rIns="91425" bIns="45700" anchor="t" anchorCtr="0">
            <a:normAutofit/>
          </a:bodyPr>
          <a:lstStyle>
            <a:lvl1pPr marL="609585" marR="0" lvl="0" indent="-406390" algn="l">
              <a:lnSpc>
                <a:spcPct val="100000"/>
              </a:lnSpc>
              <a:spcBef>
                <a:spcPts val="320"/>
              </a:spcBef>
              <a:spcAft>
                <a:spcPts val="0"/>
              </a:spcAft>
              <a:buClr>
                <a:schemeClr val="dk1"/>
              </a:buClr>
              <a:buSzPts val="1200"/>
              <a:buFont typeface="Arial"/>
              <a:buChar char="•"/>
              <a:defRPr sz="1600" b="0" i="0">
                <a:latin typeface="Arial"/>
                <a:ea typeface="Arial"/>
                <a:cs typeface="Arial"/>
                <a:sym typeface="Arial"/>
              </a:defRPr>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pic>
        <p:nvPicPr>
          <p:cNvPr id="56" name="Google Shape;56;p34"/>
          <p:cNvPicPr preferRelativeResize="0"/>
          <p:nvPr/>
        </p:nvPicPr>
        <p:blipFill rotWithShape="1">
          <a:blip r:embed="rId2">
            <a:alphaModFix/>
          </a:blip>
          <a:srcRect/>
          <a:stretch/>
        </p:blipFill>
        <p:spPr>
          <a:xfrm>
            <a:off x="239349" y="315229"/>
            <a:ext cx="927872" cy="883180"/>
          </a:xfrm>
          <a:prstGeom prst="rect">
            <a:avLst/>
          </a:prstGeom>
          <a:noFill/>
          <a:ln>
            <a:noFill/>
          </a:ln>
        </p:spPr>
      </p:pic>
    </p:spTree>
    <p:extLst>
      <p:ext uri="{BB962C8B-B14F-4D97-AF65-F5344CB8AC3E}">
        <p14:creationId xmlns:p14="http://schemas.microsoft.com/office/powerpoint/2010/main" val="20636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FD3AD-9ACB-F067-C7C7-62D4311A7BD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8E75123-4718-2D21-2CE4-DB5696810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BBB2A2D-5C74-3433-EADA-BD67E7662DA9}"/>
              </a:ext>
            </a:extLst>
          </p:cNvPr>
          <p:cNvSpPr>
            <a:spLocks noGrp="1"/>
          </p:cNvSpPr>
          <p:nvPr>
            <p:ph type="dt" sz="half" idx="10"/>
          </p:nvPr>
        </p:nvSpPr>
        <p:spPr/>
        <p:txBody>
          <a:bodyPr/>
          <a:lstStyle/>
          <a:p>
            <a:r>
              <a:rPr lang="de-DE"/>
              <a:t>2023-06-28</a:t>
            </a:r>
            <a:endParaRPr lang="de-AT"/>
          </a:p>
        </p:txBody>
      </p:sp>
      <p:sp>
        <p:nvSpPr>
          <p:cNvPr id="5" name="Fußzeilenplatzhalter 4">
            <a:extLst>
              <a:ext uri="{FF2B5EF4-FFF2-40B4-BE49-F238E27FC236}">
                <a16:creationId xmlns:a16="http://schemas.microsoft.com/office/drawing/2014/main" id="{0035B9FF-2681-DA83-0E65-B679AD7D0CFE}"/>
              </a:ext>
            </a:extLst>
          </p:cNvPr>
          <p:cNvSpPr>
            <a:spLocks noGrp="1"/>
          </p:cNvSpPr>
          <p:nvPr>
            <p:ph type="ftr" sz="quarter" idx="11"/>
          </p:nvPr>
        </p:nvSpPr>
        <p:spPr/>
        <p:txBody>
          <a:bodyPr/>
          <a:lstStyle/>
          <a:p>
            <a:r>
              <a:rPr lang="de-AT"/>
              <a:t>© maja.dragan@fh-joanneum.at , hagen.hochrinner@fh-joanneum.at</a:t>
            </a:r>
          </a:p>
        </p:txBody>
      </p:sp>
      <p:sp>
        <p:nvSpPr>
          <p:cNvPr id="6" name="Foliennummernplatzhalter 5">
            <a:extLst>
              <a:ext uri="{FF2B5EF4-FFF2-40B4-BE49-F238E27FC236}">
                <a16:creationId xmlns:a16="http://schemas.microsoft.com/office/drawing/2014/main" id="{6B4A5DE5-41AA-1C4C-C10C-3C9F1CC9BBA4}"/>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6525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13004-CAFF-DD69-37D9-28E49D117F1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C88820D-9994-3949-1BEC-B26148E6436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95C86104-5793-F33C-B418-4D9238FE99B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447F354A-35B3-EC27-ACD1-F49156FD15F2}"/>
              </a:ext>
            </a:extLst>
          </p:cNvPr>
          <p:cNvSpPr>
            <a:spLocks noGrp="1"/>
          </p:cNvSpPr>
          <p:nvPr>
            <p:ph type="dt" sz="half" idx="10"/>
          </p:nvPr>
        </p:nvSpPr>
        <p:spPr/>
        <p:txBody>
          <a:bodyPr/>
          <a:lstStyle/>
          <a:p>
            <a:r>
              <a:rPr lang="de-DE"/>
              <a:t>2023-06-28</a:t>
            </a:r>
            <a:endParaRPr lang="de-AT"/>
          </a:p>
        </p:txBody>
      </p:sp>
      <p:sp>
        <p:nvSpPr>
          <p:cNvPr id="6" name="Fußzeilenplatzhalter 5">
            <a:extLst>
              <a:ext uri="{FF2B5EF4-FFF2-40B4-BE49-F238E27FC236}">
                <a16:creationId xmlns:a16="http://schemas.microsoft.com/office/drawing/2014/main" id="{E4F5C1AB-8E80-9972-6EB6-4FE3CCE87778}"/>
              </a:ext>
            </a:extLst>
          </p:cNvPr>
          <p:cNvSpPr>
            <a:spLocks noGrp="1"/>
          </p:cNvSpPr>
          <p:nvPr>
            <p:ph type="ftr" sz="quarter" idx="11"/>
          </p:nvPr>
        </p:nvSpPr>
        <p:spPr/>
        <p:txBody>
          <a:bodyPr/>
          <a:lstStyle/>
          <a:p>
            <a:r>
              <a:rPr lang="de-AT"/>
              <a:t>© maja.dragan@fh-joanneum.at , hagen.hochrinner@fh-joanneum.at</a:t>
            </a:r>
          </a:p>
        </p:txBody>
      </p:sp>
      <p:sp>
        <p:nvSpPr>
          <p:cNvPr id="7" name="Foliennummernplatzhalter 6">
            <a:extLst>
              <a:ext uri="{FF2B5EF4-FFF2-40B4-BE49-F238E27FC236}">
                <a16:creationId xmlns:a16="http://schemas.microsoft.com/office/drawing/2014/main" id="{9B900EE2-D1DE-4C25-57B5-4A346F349E9A}"/>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421060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C08A0-2BFD-94AD-8D9D-FD1915C4DE7D}"/>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0019FBF8-D21D-FC34-D3F1-2F9B927D0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8805B5A-F928-2825-B543-650AB787DE2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5721FC2-41E9-B125-75DD-3D4111298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0C00F1D-8C9D-FA3E-03F3-216E2825EFE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D96E9C66-19A1-4F8F-D021-B6DDD42ABB55}"/>
              </a:ext>
            </a:extLst>
          </p:cNvPr>
          <p:cNvSpPr>
            <a:spLocks noGrp="1"/>
          </p:cNvSpPr>
          <p:nvPr>
            <p:ph type="dt" sz="half" idx="10"/>
          </p:nvPr>
        </p:nvSpPr>
        <p:spPr/>
        <p:txBody>
          <a:bodyPr/>
          <a:lstStyle/>
          <a:p>
            <a:r>
              <a:rPr lang="de-DE"/>
              <a:t>2023-06-28</a:t>
            </a:r>
            <a:endParaRPr lang="de-AT"/>
          </a:p>
        </p:txBody>
      </p:sp>
      <p:sp>
        <p:nvSpPr>
          <p:cNvPr id="8" name="Fußzeilenplatzhalter 7">
            <a:extLst>
              <a:ext uri="{FF2B5EF4-FFF2-40B4-BE49-F238E27FC236}">
                <a16:creationId xmlns:a16="http://schemas.microsoft.com/office/drawing/2014/main" id="{5DE6C75D-395C-F9CC-3FAE-707F0A30591E}"/>
              </a:ext>
            </a:extLst>
          </p:cNvPr>
          <p:cNvSpPr>
            <a:spLocks noGrp="1"/>
          </p:cNvSpPr>
          <p:nvPr>
            <p:ph type="ftr" sz="quarter" idx="11"/>
          </p:nvPr>
        </p:nvSpPr>
        <p:spPr/>
        <p:txBody>
          <a:bodyPr/>
          <a:lstStyle/>
          <a:p>
            <a:r>
              <a:rPr lang="de-AT"/>
              <a:t>© maja.dragan@fh-joanneum.at , hagen.hochrinner@fh-joanneum.at</a:t>
            </a:r>
          </a:p>
        </p:txBody>
      </p:sp>
      <p:sp>
        <p:nvSpPr>
          <p:cNvPr id="9" name="Foliennummernplatzhalter 8">
            <a:extLst>
              <a:ext uri="{FF2B5EF4-FFF2-40B4-BE49-F238E27FC236}">
                <a16:creationId xmlns:a16="http://schemas.microsoft.com/office/drawing/2014/main" id="{235B986A-910A-65DC-E4A4-31D088C5E2A2}"/>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217880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3C7B1-B9F7-5DBC-8A4E-01665615D93E}"/>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3BAFBC0F-98FA-F4EA-F587-B221BEEB94BF}"/>
              </a:ext>
            </a:extLst>
          </p:cNvPr>
          <p:cNvSpPr>
            <a:spLocks noGrp="1"/>
          </p:cNvSpPr>
          <p:nvPr>
            <p:ph type="dt" sz="half" idx="10"/>
          </p:nvPr>
        </p:nvSpPr>
        <p:spPr/>
        <p:txBody>
          <a:bodyPr/>
          <a:lstStyle/>
          <a:p>
            <a:r>
              <a:rPr lang="de-DE"/>
              <a:t>2023-06-28</a:t>
            </a:r>
            <a:endParaRPr lang="de-AT"/>
          </a:p>
        </p:txBody>
      </p:sp>
      <p:sp>
        <p:nvSpPr>
          <p:cNvPr id="4" name="Fußzeilenplatzhalter 3">
            <a:extLst>
              <a:ext uri="{FF2B5EF4-FFF2-40B4-BE49-F238E27FC236}">
                <a16:creationId xmlns:a16="http://schemas.microsoft.com/office/drawing/2014/main" id="{AB09EF29-7448-F6F7-745C-78881575C819}"/>
              </a:ext>
            </a:extLst>
          </p:cNvPr>
          <p:cNvSpPr>
            <a:spLocks noGrp="1"/>
          </p:cNvSpPr>
          <p:nvPr>
            <p:ph type="ftr" sz="quarter" idx="11"/>
          </p:nvPr>
        </p:nvSpPr>
        <p:spPr/>
        <p:txBody>
          <a:bodyPr/>
          <a:lstStyle/>
          <a:p>
            <a:r>
              <a:rPr lang="de-AT"/>
              <a:t>© maja.dragan@fh-joanneum.at , hagen.hochrinner@fh-joanneum.at</a:t>
            </a:r>
          </a:p>
        </p:txBody>
      </p:sp>
      <p:sp>
        <p:nvSpPr>
          <p:cNvPr id="5" name="Foliennummernplatzhalter 4">
            <a:extLst>
              <a:ext uri="{FF2B5EF4-FFF2-40B4-BE49-F238E27FC236}">
                <a16:creationId xmlns:a16="http://schemas.microsoft.com/office/drawing/2014/main" id="{8979D37C-30DB-8FFA-D2C6-F4D7280CF1C5}"/>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320667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9553E2-4CD5-F76C-6A31-022514B5682B}"/>
              </a:ext>
            </a:extLst>
          </p:cNvPr>
          <p:cNvSpPr>
            <a:spLocks noGrp="1"/>
          </p:cNvSpPr>
          <p:nvPr>
            <p:ph type="dt" sz="half" idx="10"/>
          </p:nvPr>
        </p:nvSpPr>
        <p:spPr/>
        <p:txBody>
          <a:bodyPr/>
          <a:lstStyle/>
          <a:p>
            <a:r>
              <a:rPr lang="de-DE"/>
              <a:t>2023-06-28</a:t>
            </a:r>
            <a:endParaRPr lang="de-AT"/>
          </a:p>
        </p:txBody>
      </p:sp>
      <p:sp>
        <p:nvSpPr>
          <p:cNvPr id="3" name="Fußzeilenplatzhalter 2">
            <a:extLst>
              <a:ext uri="{FF2B5EF4-FFF2-40B4-BE49-F238E27FC236}">
                <a16:creationId xmlns:a16="http://schemas.microsoft.com/office/drawing/2014/main" id="{DE988AE6-B42E-78E3-9E65-B098FD0F07F3}"/>
              </a:ext>
            </a:extLst>
          </p:cNvPr>
          <p:cNvSpPr>
            <a:spLocks noGrp="1"/>
          </p:cNvSpPr>
          <p:nvPr>
            <p:ph type="ftr" sz="quarter" idx="11"/>
          </p:nvPr>
        </p:nvSpPr>
        <p:spPr/>
        <p:txBody>
          <a:bodyPr/>
          <a:lstStyle/>
          <a:p>
            <a:r>
              <a:rPr lang="de-AT"/>
              <a:t>© maja.dragan@fh-joanneum.at , hagen.hochrinner@fh-joanneum.at</a:t>
            </a:r>
          </a:p>
        </p:txBody>
      </p:sp>
      <p:sp>
        <p:nvSpPr>
          <p:cNvPr id="4" name="Foliennummernplatzhalter 3">
            <a:extLst>
              <a:ext uri="{FF2B5EF4-FFF2-40B4-BE49-F238E27FC236}">
                <a16:creationId xmlns:a16="http://schemas.microsoft.com/office/drawing/2014/main" id="{9D4ACB94-EF3C-D9F0-197F-6D44C8E2701D}"/>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202053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8BD1D-5469-5F01-DCDD-AACEE883F7D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E7C0D6A9-769A-47D4-4A43-8C49B63F5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C6F23432-BF31-E467-62B2-690041459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B393E8-8444-61E2-DC7F-A4739C7A5DB4}"/>
              </a:ext>
            </a:extLst>
          </p:cNvPr>
          <p:cNvSpPr>
            <a:spLocks noGrp="1"/>
          </p:cNvSpPr>
          <p:nvPr>
            <p:ph type="dt" sz="half" idx="10"/>
          </p:nvPr>
        </p:nvSpPr>
        <p:spPr/>
        <p:txBody>
          <a:bodyPr/>
          <a:lstStyle/>
          <a:p>
            <a:r>
              <a:rPr lang="de-DE"/>
              <a:t>2023-06-28</a:t>
            </a:r>
            <a:endParaRPr lang="de-AT"/>
          </a:p>
        </p:txBody>
      </p:sp>
      <p:sp>
        <p:nvSpPr>
          <p:cNvPr id="6" name="Fußzeilenplatzhalter 5">
            <a:extLst>
              <a:ext uri="{FF2B5EF4-FFF2-40B4-BE49-F238E27FC236}">
                <a16:creationId xmlns:a16="http://schemas.microsoft.com/office/drawing/2014/main" id="{F9FFF5C3-8F86-3848-6A19-03C129621C03}"/>
              </a:ext>
            </a:extLst>
          </p:cNvPr>
          <p:cNvSpPr>
            <a:spLocks noGrp="1"/>
          </p:cNvSpPr>
          <p:nvPr>
            <p:ph type="ftr" sz="quarter" idx="11"/>
          </p:nvPr>
        </p:nvSpPr>
        <p:spPr/>
        <p:txBody>
          <a:bodyPr/>
          <a:lstStyle/>
          <a:p>
            <a:r>
              <a:rPr lang="de-AT"/>
              <a:t>© maja.dragan@fh-joanneum.at , hagen.hochrinner@fh-joanneum.at</a:t>
            </a:r>
          </a:p>
        </p:txBody>
      </p:sp>
      <p:sp>
        <p:nvSpPr>
          <p:cNvPr id="7" name="Foliennummernplatzhalter 6">
            <a:extLst>
              <a:ext uri="{FF2B5EF4-FFF2-40B4-BE49-F238E27FC236}">
                <a16:creationId xmlns:a16="http://schemas.microsoft.com/office/drawing/2014/main" id="{ACC690EE-7161-A7E8-FC2E-80BA33BD6E10}"/>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347264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9752D-3F04-E5A0-424D-EB35F3A0800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24E3BDB6-00E5-D0DD-8BDE-4D3D9AF04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13F8E892-A1AA-9C85-1BD4-44C6CFFF7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2618C46-37EC-28DF-FB04-25D4F84E590F}"/>
              </a:ext>
            </a:extLst>
          </p:cNvPr>
          <p:cNvSpPr>
            <a:spLocks noGrp="1"/>
          </p:cNvSpPr>
          <p:nvPr>
            <p:ph type="dt" sz="half" idx="10"/>
          </p:nvPr>
        </p:nvSpPr>
        <p:spPr/>
        <p:txBody>
          <a:bodyPr/>
          <a:lstStyle/>
          <a:p>
            <a:r>
              <a:rPr lang="de-DE"/>
              <a:t>2023-06-28</a:t>
            </a:r>
            <a:endParaRPr lang="de-AT"/>
          </a:p>
        </p:txBody>
      </p:sp>
      <p:sp>
        <p:nvSpPr>
          <p:cNvPr id="6" name="Fußzeilenplatzhalter 5">
            <a:extLst>
              <a:ext uri="{FF2B5EF4-FFF2-40B4-BE49-F238E27FC236}">
                <a16:creationId xmlns:a16="http://schemas.microsoft.com/office/drawing/2014/main" id="{56E3FBC5-4F45-960E-7D92-468228F4B650}"/>
              </a:ext>
            </a:extLst>
          </p:cNvPr>
          <p:cNvSpPr>
            <a:spLocks noGrp="1"/>
          </p:cNvSpPr>
          <p:nvPr>
            <p:ph type="ftr" sz="quarter" idx="11"/>
          </p:nvPr>
        </p:nvSpPr>
        <p:spPr/>
        <p:txBody>
          <a:bodyPr/>
          <a:lstStyle/>
          <a:p>
            <a:r>
              <a:rPr lang="de-AT"/>
              <a:t>© maja.dragan@fh-joanneum.at , hagen.hochrinner@fh-joanneum.at</a:t>
            </a:r>
          </a:p>
        </p:txBody>
      </p:sp>
      <p:sp>
        <p:nvSpPr>
          <p:cNvPr id="7" name="Foliennummernplatzhalter 6">
            <a:extLst>
              <a:ext uri="{FF2B5EF4-FFF2-40B4-BE49-F238E27FC236}">
                <a16:creationId xmlns:a16="http://schemas.microsoft.com/office/drawing/2014/main" id="{25DB7D9F-BC7B-5A34-AB5D-6D57AAE76FB6}"/>
              </a:ext>
            </a:extLst>
          </p:cNvPr>
          <p:cNvSpPr>
            <a:spLocks noGrp="1"/>
          </p:cNvSpPr>
          <p:nvPr>
            <p:ph type="sldNum" sz="quarter" idx="12"/>
          </p:nvPr>
        </p:nvSpPr>
        <p:spPr/>
        <p:txBody>
          <a:bodyPr/>
          <a:lstStyle/>
          <a:p>
            <a:fld id="{64DF610A-06CE-4250-81F3-3F3E2FC309D6}" type="slidenum">
              <a:rPr lang="de-AT" smtClean="0"/>
              <a:t>‹Nr.›</a:t>
            </a:fld>
            <a:endParaRPr lang="de-AT"/>
          </a:p>
        </p:txBody>
      </p:sp>
    </p:spTree>
    <p:extLst>
      <p:ext uri="{BB962C8B-B14F-4D97-AF65-F5344CB8AC3E}">
        <p14:creationId xmlns:p14="http://schemas.microsoft.com/office/powerpoint/2010/main" val="239248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F074BF-9798-41AC-5B26-325910D795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9730286-59C9-4511-0246-D6F22DE97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EAA49B7-1F98-665C-F8CE-261B47D671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2023-06-28</a:t>
            </a:r>
            <a:endParaRPr lang="de-AT"/>
          </a:p>
        </p:txBody>
      </p:sp>
      <p:sp>
        <p:nvSpPr>
          <p:cNvPr id="5" name="Fußzeilenplatzhalter 4">
            <a:extLst>
              <a:ext uri="{FF2B5EF4-FFF2-40B4-BE49-F238E27FC236}">
                <a16:creationId xmlns:a16="http://schemas.microsoft.com/office/drawing/2014/main" id="{24CCFD9D-DF17-BAAF-7D2A-C6B46A702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 maja.dragan@fh-joanneum.at , hagen.hochrinner@fh-joanneum.at</a:t>
            </a:r>
          </a:p>
        </p:txBody>
      </p:sp>
      <p:sp>
        <p:nvSpPr>
          <p:cNvPr id="6" name="Foliennummernplatzhalter 5">
            <a:extLst>
              <a:ext uri="{FF2B5EF4-FFF2-40B4-BE49-F238E27FC236}">
                <a16:creationId xmlns:a16="http://schemas.microsoft.com/office/drawing/2014/main" id="{5991E575-334D-8903-2C57-3811658A9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F610A-06CE-4250-81F3-3F3E2FC309D6}" type="slidenum">
              <a:rPr lang="de-AT" smtClean="0"/>
              <a:t>‹Nr.›</a:t>
            </a:fld>
            <a:endParaRPr lang="de-AT"/>
          </a:p>
        </p:txBody>
      </p:sp>
    </p:spTree>
    <p:extLst>
      <p:ext uri="{BB962C8B-B14F-4D97-AF65-F5344CB8AC3E}">
        <p14:creationId xmlns:p14="http://schemas.microsoft.com/office/powerpoint/2010/main" val="2213605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311150" algn="l" rtl="0">
              <a:spcBef>
                <a:spcPts val="26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1pPr>
            <a:lvl2pPr marL="914400" marR="0" lvl="1" indent="-311150" algn="l" rtl="0">
              <a:spcBef>
                <a:spcPts val="26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2pPr>
            <a:lvl3pPr marL="1371600" marR="0" lvl="2" indent="-311150" algn="l" rtl="0">
              <a:spcBef>
                <a:spcPts val="26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3pPr>
            <a:lvl4pPr marL="1828800" marR="0" lvl="3" indent="-311150" algn="l" rtl="0">
              <a:spcBef>
                <a:spcPts val="26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4pPr>
            <a:lvl5pPr marL="2286000" marR="0" lvl="4" indent="-311150" algn="l" rtl="0">
              <a:spcBef>
                <a:spcPts val="26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Google Shape;12;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de-DE"/>
              <a:t>2023-06-28</a:t>
            </a:r>
            <a:endParaRPr/>
          </a:p>
        </p:txBody>
      </p:sp>
      <p:sp>
        <p:nvSpPr>
          <p:cNvPr id="13" name="Google Shape;13;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de-AT" dirty="0"/>
              <a:t>© maja.dragan@fh-joanneum.at , hagen.hochrinner@fh-joanneum.at</a:t>
            </a:r>
          </a:p>
        </p:txBody>
      </p:sp>
      <p:sp>
        <p:nvSpPr>
          <p:cNvPr id="14" name="Google Shape;14;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95827883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www.bmbwf.gv.at/Themen/HS-Uni/Aktuelles/European-Universities.html" TargetMode="External"/><Relationship Id="rId2" Type="http://schemas.openxmlformats.org/officeDocument/2006/relationships/hyperlink" Target="https://education.ec.europa.eu/education-levels/higher-education/european-universities" TargetMode="External"/><Relationship Id="rId1" Type="http://schemas.openxmlformats.org/officeDocument/2006/relationships/slideLayout" Target="../slideLayouts/slideLayout12.xml"/><Relationship Id="rId5" Type="http://schemas.openxmlformats.org/officeDocument/2006/relationships/hyperlink" Target="https://microcredentials.eu/" TargetMode="External"/><Relationship Id="rId4" Type="http://schemas.openxmlformats.org/officeDocument/2006/relationships/hyperlink" Target="https://microcredentials.eu/wp-content/uploads/sites/20/2019/10/20191021-%20Policy-Roadmaps-for-MicroCredentials.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a:xfrm>
            <a:off x="3422869" y="6360950"/>
            <a:ext cx="5164083" cy="365125"/>
          </a:xfrm>
        </p:spPr>
        <p:txBody>
          <a:bodyPr/>
          <a:lstStyle/>
          <a:p>
            <a:r>
              <a:rPr lang="de-DE" dirty="0"/>
              <a:t>© maja.dragan@fh-joanneum.at , hagen.hochrinner@fh-joanneum.at</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a:t>
            </a:fld>
            <a:endParaRPr lang="de-DE" dirty="0"/>
          </a:p>
        </p:txBody>
      </p:sp>
      <p:grpSp>
        <p:nvGrpSpPr>
          <p:cNvPr id="2" name="Gruppieren 1">
            <a:extLst>
              <a:ext uri="{FF2B5EF4-FFF2-40B4-BE49-F238E27FC236}">
                <a16:creationId xmlns:a16="http://schemas.microsoft.com/office/drawing/2014/main" id="{4F36C04A-DFDD-45C5-919F-D6F16244ECCD}"/>
              </a:ext>
            </a:extLst>
          </p:cNvPr>
          <p:cNvGrpSpPr/>
          <p:nvPr/>
        </p:nvGrpSpPr>
        <p:grpSpPr>
          <a:xfrm>
            <a:off x="1301800" y="1276351"/>
            <a:ext cx="9605819" cy="4755780"/>
            <a:chOff x="1301800" y="1340057"/>
            <a:chExt cx="9605819" cy="4692073"/>
          </a:xfrm>
          <a:solidFill>
            <a:srgbClr val="0070C0"/>
          </a:solidFill>
        </p:grpSpPr>
        <p:sp>
          <p:nvSpPr>
            <p:cNvPr id="3" name="Rechteck 2">
              <a:extLst>
                <a:ext uri="{FF2B5EF4-FFF2-40B4-BE49-F238E27FC236}">
                  <a16:creationId xmlns:a16="http://schemas.microsoft.com/office/drawing/2014/main" id="{19E55336-9A84-4CEE-9F60-480FEB824F94}"/>
                </a:ext>
              </a:extLst>
            </p:cNvPr>
            <p:cNvSpPr/>
            <p:nvPr/>
          </p:nvSpPr>
          <p:spPr>
            <a:xfrm>
              <a:off x="1301800" y="1340057"/>
              <a:ext cx="9605819" cy="4692073"/>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1867" dirty="0">
                <a:solidFill>
                  <a:schemeClr val="tx1"/>
                </a:solidFill>
                <a:highlight>
                  <a:srgbClr val="000080"/>
                </a:highlight>
              </a:endParaRPr>
            </a:p>
          </p:txBody>
        </p:sp>
        <p:pic>
          <p:nvPicPr>
            <p:cNvPr id="8" name="Grafik 7">
              <a:extLst>
                <a:ext uri="{FF2B5EF4-FFF2-40B4-BE49-F238E27FC236}">
                  <a16:creationId xmlns:a16="http://schemas.microsoft.com/office/drawing/2014/main" id="{F8C0E66D-7F63-4B63-8E2E-2D30F376A7C1}"/>
                </a:ext>
              </a:extLst>
            </p:cNvPr>
            <p:cNvPicPr>
              <a:picLocks noChangeAspect="1"/>
            </p:cNvPicPr>
            <p:nvPr/>
          </p:nvPicPr>
          <p:blipFill>
            <a:blip r:embed="rId2"/>
            <a:stretch>
              <a:fillRect/>
            </a:stretch>
          </p:blipFill>
          <p:spPr>
            <a:xfrm>
              <a:off x="9899904" y="5000855"/>
              <a:ext cx="999005" cy="1022567"/>
            </a:xfrm>
            <a:prstGeom prst="rect">
              <a:avLst/>
            </a:prstGeom>
            <a:grpFill/>
          </p:spPr>
        </p:pic>
      </p:grpSp>
      <p:pic>
        <p:nvPicPr>
          <p:cNvPr id="9" name="Picture 2" descr="Teamwork puzzle Clipart and Stock Illustrations. 39,922 Teamwork puzzle  vector EPS illustrations and drawings available to search from thousands of  royalty free clip art graphic designers.">
            <a:extLst>
              <a:ext uri="{FF2B5EF4-FFF2-40B4-BE49-F238E27FC236}">
                <a16:creationId xmlns:a16="http://schemas.microsoft.com/office/drawing/2014/main" id="{E7FBF333-F190-49B1-A488-C8C3ACA362C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011991" y="2000309"/>
            <a:ext cx="4178300" cy="3225801"/>
          </a:xfrm>
          <a:prstGeom prst="rect">
            <a:avLst/>
          </a:prstGeom>
          <a:noFill/>
          <a:effectLst>
            <a:glow rad="127000">
              <a:schemeClr val="accent3">
                <a:lumMod val="20000"/>
                <a:lumOff val="80000"/>
              </a:schemeClr>
            </a:glow>
            <a:softEdge rad="127000"/>
          </a:effectLst>
          <a:extLst>
            <a:ext uri="{909E8E84-426E-40DD-AFC4-6F175D3DCCD1}">
              <a14:hiddenFill xmlns:a14="http://schemas.microsoft.com/office/drawing/2010/main">
                <a:solidFill>
                  <a:srgbClr val="FFFFFF"/>
                </a:solidFill>
              </a14:hiddenFill>
            </a:ext>
          </a:extLst>
        </p:spPr>
      </p:pic>
      <p:sp>
        <p:nvSpPr>
          <p:cNvPr id="11" name="Untertitel 2">
            <a:extLst>
              <a:ext uri="{FF2B5EF4-FFF2-40B4-BE49-F238E27FC236}">
                <a16:creationId xmlns:a16="http://schemas.microsoft.com/office/drawing/2014/main" id="{214A78E6-ADD6-4524-BA37-D487F5E6190F}"/>
              </a:ext>
            </a:extLst>
          </p:cNvPr>
          <p:cNvSpPr txBox="1">
            <a:spLocks/>
          </p:cNvSpPr>
          <p:nvPr/>
        </p:nvSpPr>
        <p:spPr>
          <a:xfrm>
            <a:off x="1398817" y="5597034"/>
            <a:ext cx="11462052" cy="6395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err="1">
                <a:solidFill>
                  <a:schemeClr val="bg1"/>
                </a:solidFill>
              </a:rPr>
              <a:t>What</a:t>
            </a:r>
            <a:r>
              <a:rPr lang="de-DE" sz="2400" b="1" dirty="0">
                <a:solidFill>
                  <a:schemeClr val="bg1"/>
                </a:solidFill>
              </a:rPr>
              <a:t> </a:t>
            </a:r>
            <a:r>
              <a:rPr lang="de-DE" sz="2400" b="1" dirty="0" err="1">
                <a:solidFill>
                  <a:schemeClr val="bg1"/>
                </a:solidFill>
              </a:rPr>
              <a:t>are</a:t>
            </a:r>
            <a:r>
              <a:rPr lang="de-DE" sz="2400" b="1" dirty="0">
                <a:solidFill>
                  <a:schemeClr val="bg1"/>
                </a:solidFill>
              </a:rPr>
              <a:t> </a:t>
            </a:r>
            <a:r>
              <a:rPr lang="de-DE" sz="2400" b="1" dirty="0" err="1">
                <a:solidFill>
                  <a:schemeClr val="bg1"/>
                </a:solidFill>
              </a:rPr>
              <a:t>Microcredentials</a:t>
            </a:r>
            <a:r>
              <a:rPr lang="de-DE" sz="2400" b="1" dirty="0">
                <a:solidFill>
                  <a:schemeClr val="bg1"/>
                </a:solidFill>
              </a:rPr>
              <a:t>?</a:t>
            </a:r>
            <a:endParaRPr lang="de-AT" sz="2400" b="1" dirty="0">
              <a:solidFill>
                <a:schemeClr val="bg1"/>
              </a:solidFill>
            </a:endParaRPr>
          </a:p>
        </p:txBody>
      </p:sp>
    </p:spTree>
    <p:extLst>
      <p:ext uri="{BB962C8B-B14F-4D97-AF65-F5344CB8AC3E}">
        <p14:creationId xmlns:p14="http://schemas.microsoft.com/office/powerpoint/2010/main" val="298797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92990" y="2574280"/>
            <a:ext cx="4323631" cy="1255952"/>
          </a:xfrm>
        </p:spPr>
        <p:txBody>
          <a:bodyPr spcFirstLastPara="1" wrap="square" lIns="121900" tIns="60933" rIns="121900" bIns="60933" anchor="ctr" anchorCtr="0">
            <a:noAutofit/>
          </a:bodyPr>
          <a:lstStyle/>
          <a:p>
            <a:pPr algn="l"/>
            <a:r>
              <a:rPr lang="sl-SI" sz="3200" b="1" dirty="0" err="1">
                <a:solidFill>
                  <a:schemeClr val="tx2"/>
                </a:solidFill>
              </a:rPr>
              <a:t>Focus</a:t>
            </a:r>
            <a:r>
              <a:rPr lang="sl-SI" sz="3200" b="1" dirty="0">
                <a:solidFill>
                  <a:schemeClr val="tx2"/>
                </a:solidFill>
              </a:rPr>
              <a:t> </a:t>
            </a:r>
            <a:r>
              <a:rPr lang="sl-SI" sz="3200" b="1" dirty="0" err="1">
                <a:solidFill>
                  <a:schemeClr val="tx2"/>
                </a:solidFill>
              </a:rPr>
              <a:t>of</a:t>
            </a:r>
            <a:r>
              <a:rPr lang="sl-SI" sz="3200" b="1" dirty="0">
                <a:solidFill>
                  <a:schemeClr val="tx2"/>
                </a:solidFill>
              </a:rPr>
              <a:t> </a:t>
            </a:r>
            <a:r>
              <a:rPr lang="sl-SI" sz="3200" b="1" dirty="0" err="1">
                <a:solidFill>
                  <a:schemeClr val="tx2"/>
                </a:solidFill>
              </a:rPr>
              <a:t>Recommendation</a:t>
            </a:r>
            <a:endParaRPr lang="sl-SI" sz="3200"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a:bodyPr>
          <a:lstStyle/>
          <a:p>
            <a:pPr marL="194728" indent="0">
              <a:lnSpc>
                <a:spcPct val="134000"/>
              </a:lnSpc>
              <a:buNone/>
            </a:pPr>
            <a:r>
              <a:rPr lang="sl-SI" sz="2667" dirty="0"/>
              <a:t>Me</a:t>
            </a:r>
            <a:r>
              <a:rPr lang="en-GB" sz="2667" dirty="0" err="1"/>
              <a:t>mber</a:t>
            </a:r>
            <a:r>
              <a:rPr lang="en-GB" sz="2667" dirty="0"/>
              <a:t> States are encouraged to </a:t>
            </a:r>
            <a:r>
              <a:rPr lang="en-GB" sz="2667" b="1" dirty="0"/>
              <a:t>support the quality and transparency </a:t>
            </a:r>
            <a:r>
              <a:rPr lang="en-GB" sz="2667" dirty="0"/>
              <a:t>of </a:t>
            </a:r>
            <a:r>
              <a:rPr lang="en-GB" sz="2667" dirty="0" err="1"/>
              <a:t>microcredentials</a:t>
            </a:r>
            <a:r>
              <a:rPr lang="en-GB" sz="2667" dirty="0"/>
              <a:t>, including by:</a:t>
            </a:r>
            <a:endParaRPr lang="sl-SI" sz="2133" dirty="0"/>
          </a:p>
          <a:p>
            <a:pPr marL="194728" indent="0" algn="ctr">
              <a:lnSpc>
                <a:spcPct val="134000"/>
              </a:lnSpc>
              <a:buNone/>
            </a:pPr>
            <a:r>
              <a:rPr lang="en-GB" sz="4267" dirty="0"/>
              <a:t>supporting the use of ‘skills-intelligence’ systems to analyses of labour market needs</a:t>
            </a:r>
            <a:endParaRPr lang="en-GB" sz="1867" b="1" dirty="0"/>
          </a:p>
        </p:txBody>
      </p:sp>
      <p:sp>
        <p:nvSpPr>
          <p:cNvPr id="2" name="Datumsplatzhalter 1">
            <a:extLst>
              <a:ext uri="{FF2B5EF4-FFF2-40B4-BE49-F238E27FC236}">
                <a16:creationId xmlns:a16="http://schemas.microsoft.com/office/drawing/2014/main" id="{F05C6FF7-932B-C2F1-47F9-148D5A266E54}"/>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DBE7F9AE-1869-A776-0E92-84247691AB06}"/>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A744A511-7D2B-036C-D62E-F0795D8C980C}"/>
              </a:ext>
            </a:extLst>
          </p:cNvPr>
          <p:cNvSpPr>
            <a:spLocks noGrp="1"/>
          </p:cNvSpPr>
          <p:nvPr>
            <p:ph type="sldNum" sz="quarter" idx="12"/>
          </p:nvPr>
        </p:nvSpPr>
        <p:spPr/>
        <p:txBody>
          <a:bodyPr/>
          <a:lstStyle/>
          <a:p>
            <a:fld id="{1EA2449A-B800-40B3-84C5-7CBCB3879FF6}" type="slidenum">
              <a:rPr lang="en-US" altLang="en-US" smtClean="0"/>
              <a:pPr/>
              <a:t>10</a:t>
            </a:fld>
            <a:endParaRPr lang="en-US" altLang="en-US" dirty="0"/>
          </a:p>
        </p:txBody>
      </p:sp>
    </p:spTree>
    <p:extLst>
      <p:ext uri="{BB962C8B-B14F-4D97-AF65-F5344CB8AC3E}">
        <p14:creationId xmlns:p14="http://schemas.microsoft.com/office/powerpoint/2010/main" val="222850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92990" y="2574280"/>
            <a:ext cx="4323631" cy="1255952"/>
          </a:xfrm>
        </p:spPr>
        <p:txBody>
          <a:bodyPr spcFirstLastPara="1" wrap="square" lIns="121900" tIns="60933" rIns="121900" bIns="60933" anchor="ctr" anchorCtr="0">
            <a:noAutofit/>
          </a:bodyPr>
          <a:lstStyle/>
          <a:p>
            <a:pPr algn="l"/>
            <a:r>
              <a:rPr lang="sl-SI" sz="3200" b="1" dirty="0" err="1">
                <a:solidFill>
                  <a:schemeClr val="tx2"/>
                </a:solidFill>
              </a:rPr>
              <a:t>Focus</a:t>
            </a:r>
            <a:r>
              <a:rPr lang="sl-SI" sz="3200" b="1" dirty="0">
                <a:solidFill>
                  <a:schemeClr val="tx2"/>
                </a:solidFill>
              </a:rPr>
              <a:t> </a:t>
            </a:r>
            <a:r>
              <a:rPr lang="sl-SI" sz="3200" b="1" dirty="0" err="1">
                <a:solidFill>
                  <a:schemeClr val="tx2"/>
                </a:solidFill>
              </a:rPr>
              <a:t>of</a:t>
            </a:r>
            <a:r>
              <a:rPr lang="sl-SI" sz="3200" b="1" dirty="0">
                <a:solidFill>
                  <a:schemeClr val="tx2"/>
                </a:solidFill>
              </a:rPr>
              <a:t> </a:t>
            </a:r>
            <a:r>
              <a:rPr lang="sl-SI" sz="3200" b="1" dirty="0" err="1">
                <a:solidFill>
                  <a:schemeClr val="tx2"/>
                </a:solidFill>
              </a:rPr>
              <a:t>Recommendation</a:t>
            </a:r>
            <a:endParaRPr lang="sl-SI" sz="3200"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fontScale="77500" lnSpcReduction="20000"/>
          </a:bodyPr>
          <a:lstStyle/>
          <a:p>
            <a:pPr marL="194728" indent="0">
              <a:lnSpc>
                <a:spcPct val="134000"/>
              </a:lnSpc>
              <a:buNone/>
            </a:pPr>
            <a:r>
              <a:rPr lang="sl-SI" sz="2667" dirty="0"/>
              <a:t>Me</a:t>
            </a:r>
            <a:r>
              <a:rPr lang="en-GB" sz="2667" dirty="0" err="1"/>
              <a:t>mber</a:t>
            </a:r>
            <a:r>
              <a:rPr lang="en-GB" sz="2667" dirty="0"/>
              <a:t> States are encouraged to </a:t>
            </a:r>
            <a:r>
              <a:rPr lang="en-GB" sz="2667" b="1" dirty="0"/>
              <a:t>support the quality and transparency </a:t>
            </a:r>
            <a:r>
              <a:rPr lang="en-GB" sz="2667" dirty="0"/>
              <a:t>of </a:t>
            </a:r>
            <a:r>
              <a:rPr lang="en-GB" sz="2667" dirty="0" err="1"/>
              <a:t>microcredentials</a:t>
            </a:r>
            <a:r>
              <a:rPr lang="en-GB" sz="2667" dirty="0"/>
              <a:t>, including by:</a:t>
            </a:r>
            <a:endParaRPr lang="sl-SI" sz="2133" dirty="0"/>
          </a:p>
          <a:p>
            <a:pPr marL="194728" indent="0" algn="ctr">
              <a:lnSpc>
                <a:spcPct val="134000"/>
              </a:lnSpc>
              <a:buNone/>
            </a:pPr>
            <a:r>
              <a:rPr lang="en-GB" sz="5333" dirty="0"/>
              <a:t>ensuring that providers publish catalogues of micro-credentials they offer, including, where relevant, their policy on the recognition of micro-credentials issued by other providers;</a:t>
            </a:r>
            <a:endParaRPr lang="en-GB" sz="1867" b="1" dirty="0"/>
          </a:p>
        </p:txBody>
      </p:sp>
      <p:sp>
        <p:nvSpPr>
          <p:cNvPr id="2" name="Datumsplatzhalter 1">
            <a:extLst>
              <a:ext uri="{FF2B5EF4-FFF2-40B4-BE49-F238E27FC236}">
                <a16:creationId xmlns:a16="http://schemas.microsoft.com/office/drawing/2014/main" id="{196910E5-5D97-9A7F-8208-97D5045231F4}"/>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B05A43DF-7206-BD88-33A2-E07CAC8B7C6F}"/>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F905908A-BD33-DEEA-AED2-8E34249452F6}"/>
              </a:ext>
            </a:extLst>
          </p:cNvPr>
          <p:cNvSpPr>
            <a:spLocks noGrp="1"/>
          </p:cNvSpPr>
          <p:nvPr>
            <p:ph type="sldNum" sz="quarter" idx="12"/>
          </p:nvPr>
        </p:nvSpPr>
        <p:spPr/>
        <p:txBody>
          <a:bodyPr/>
          <a:lstStyle/>
          <a:p>
            <a:fld id="{1EA2449A-B800-40B3-84C5-7CBCB3879FF6}" type="slidenum">
              <a:rPr lang="en-US" altLang="en-US" smtClean="0"/>
              <a:pPr/>
              <a:t>11</a:t>
            </a:fld>
            <a:endParaRPr lang="en-US" altLang="en-US"/>
          </a:p>
        </p:txBody>
      </p:sp>
    </p:spTree>
    <p:extLst>
      <p:ext uri="{BB962C8B-B14F-4D97-AF65-F5344CB8AC3E}">
        <p14:creationId xmlns:p14="http://schemas.microsoft.com/office/powerpoint/2010/main" val="3750883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Slika 7" descr="Slika, ki vsebuje besede riba, letenje, ploskev&#10;&#10;Opis, ustvarjen z zelo visoko stopnjo zanesljivosti.">
            <a:extLst>
              <a:ext uri="{FF2B5EF4-FFF2-40B4-BE49-F238E27FC236}">
                <a16:creationId xmlns:a16="http://schemas.microsoft.com/office/drawing/2014/main" id="{D7D0A6F6-DA6F-4058-99AC-3CBFDA3E664A}"/>
              </a:ext>
            </a:extLst>
          </p:cNvPr>
          <p:cNvPicPr>
            <a:picLocks noChangeAspect="1"/>
          </p:cNvPicPr>
          <p:nvPr/>
        </p:nvPicPr>
        <p:blipFill>
          <a:blip r:embed="rId2"/>
          <a:stretch>
            <a:fillRect/>
          </a:stretch>
        </p:blipFill>
        <p:spPr>
          <a:xfrm>
            <a:off x="-2419" y="-1210"/>
            <a:ext cx="6112933" cy="6866467"/>
          </a:xfrm>
          <a:prstGeom prst="rect">
            <a:avLst/>
          </a:prstGeom>
        </p:spPr>
      </p:pic>
      <p:sp>
        <p:nvSpPr>
          <p:cNvPr id="3" name="Title 2">
            <a:extLst>
              <a:ext uri="{FF2B5EF4-FFF2-40B4-BE49-F238E27FC236}">
                <a16:creationId xmlns:a16="http://schemas.microsoft.com/office/drawing/2014/main" id="{6C6EB688-362D-48D8-802C-294BB0B72458}"/>
              </a:ext>
            </a:extLst>
          </p:cNvPr>
          <p:cNvSpPr txBox="1">
            <a:spLocks/>
          </p:cNvSpPr>
          <p:nvPr/>
        </p:nvSpPr>
        <p:spPr>
          <a:xfrm>
            <a:off x="1032537" y="2574280"/>
            <a:ext cx="4042495" cy="2238721"/>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defTabSz="1219170">
              <a:buClr>
                <a:srgbClr val="000000"/>
              </a:buClr>
            </a:pPr>
            <a:r>
              <a:rPr lang="en-GB" sz="3733" b="1" kern="0">
                <a:solidFill>
                  <a:srgbClr val="FFFFFF"/>
                </a:solidFill>
              </a:rPr>
              <a:t>A system of </a:t>
            </a:r>
            <a:r>
              <a:rPr lang="en-GB" sz="3733" kern="0">
                <a:solidFill>
                  <a:srgbClr val="FFFFFF"/>
                </a:solidFill>
              </a:rPr>
              <a:t> </a:t>
            </a:r>
            <a:endParaRPr lang="sl-SI" sz="2400" kern="0">
              <a:solidFill>
                <a:srgbClr val="FFFFFF"/>
              </a:solidFill>
            </a:endParaRPr>
          </a:p>
          <a:p>
            <a:pPr algn="l" defTabSz="1219170">
              <a:buClr>
                <a:srgbClr val="000000"/>
              </a:buClr>
            </a:pPr>
            <a:r>
              <a:rPr lang="en-GB" sz="3733" b="1" kern="0">
                <a:solidFill>
                  <a:srgbClr val="FFFFFF"/>
                </a:solidFill>
              </a:rPr>
              <a:t>interoperable  </a:t>
            </a:r>
            <a:endParaRPr lang="en-GB" sz="2400" kern="0">
              <a:solidFill>
                <a:srgbClr val="FFFFFF"/>
              </a:solidFill>
            </a:endParaRPr>
          </a:p>
          <a:p>
            <a:pPr algn="l" defTabSz="1219170">
              <a:buClr>
                <a:srgbClr val="000000"/>
              </a:buClr>
            </a:pPr>
            <a:r>
              <a:rPr lang="en-GB" sz="3733" b="1" kern="0">
                <a:solidFill>
                  <a:srgbClr val="FFFFFF"/>
                </a:solidFill>
              </a:rPr>
              <a:t>building blocks </a:t>
            </a:r>
            <a:endParaRPr lang="en-GB" sz="2400" kern="0">
              <a:solidFill>
                <a:srgbClr val="FFFFFF"/>
              </a:solidFill>
            </a:endParaRPr>
          </a:p>
          <a:p>
            <a:pPr algn="l" defTabSz="1219170">
              <a:buClr>
                <a:srgbClr val="000000"/>
              </a:buClr>
            </a:pPr>
            <a:endParaRPr lang="en-GB" sz="3733" b="1" kern="0">
              <a:solidFill>
                <a:srgbClr val="FFFFFF"/>
              </a:solidFill>
            </a:endParaRPr>
          </a:p>
        </p:txBody>
      </p:sp>
      <p:sp>
        <p:nvSpPr>
          <p:cNvPr id="4" name="PoljeZBesedilom 3">
            <a:extLst>
              <a:ext uri="{FF2B5EF4-FFF2-40B4-BE49-F238E27FC236}">
                <a16:creationId xmlns:a16="http://schemas.microsoft.com/office/drawing/2014/main" id="{93CB6A46-8FA4-4E62-91DE-452A4DC9DFE2}"/>
              </a:ext>
            </a:extLst>
          </p:cNvPr>
          <p:cNvSpPr txBox="1"/>
          <p:nvPr/>
        </p:nvSpPr>
        <p:spPr>
          <a:xfrm>
            <a:off x="1030093" y="2084099"/>
            <a:ext cx="3679849" cy="43088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sl-SI" sz="2000" b="1" kern="0">
                <a:solidFill>
                  <a:srgbClr val="FFFFFF"/>
                </a:solidFill>
                <a:latin typeface="Arial"/>
                <a:cs typeface="Arial"/>
                <a:sym typeface="Arial"/>
              </a:rPr>
              <a:t>Defining microcredentials</a:t>
            </a:r>
          </a:p>
        </p:txBody>
      </p:sp>
      <p:pic>
        <p:nvPicPr>
          <p:cNvPr id="22" name="Slika 22" descr="Slika, ki vsebuje besede oseba, roka, držanje, notranji&#10;&#10;Opis, ustvarjen z zelo visoko stopnjo zanesljivosti.">
            <a:extLst>
              <a:ext uri="{FF2B5EF4-FFF2-40B4-BE49-F238E27FC236}">
                <a16:creationId xmlns:a16="http://schemas.microsoft.com/office/drawing/2014/main" id="{DD9AE137-CCD9-4E68-98BF-67301506651E}"/>
              </a:ext>
            </a:extLst>
          </p:cNvPr>
          <p:cNvPicPr>
            <a:picLocks noChangeAspect="1"/>
          </p:cNvPicPr>
          <p:nvPr/>
        </p:nvPicPr>
        <p:blipFill>
          <a:blip r:embed="rId3"/>
          <a:stretch>
            <a:fillRect/>
          </a:stretch>
        </p:blipFill>
        <p:spPr>
          <a:xfrm>
            <a:off x="6097114" y="-2226"/>
            <a:ext cx="6104897" cy="6868011"/>
          </a:xfrm>
          <a:prstGeom prst="rect">
            <a:avLst/>
          </a:prstGeom>
        </p:spPr>
      </p:pic>
      <p:pic>
        <p:nvPicPr>
          <p:cNvPr id="24" name="Slika 10">
            <a:extLst>
              <a:ext uri="{FF2B5EF4-FFF2-40B4-BE49-F238E27FC236}">
                <a16:creationId xmlns:a16="http://schemas.microsoft.com/office/drawing/2014/main" id="{C4C165EB-0F1B-466E-874B-BE589A721A15}"/>
              </a:ext>
            </a:extLst>
          </p:cNvPr>
          <p:cNvPicPr>
            <a:picLocks noChangeAspect="1"/>
          </p:cNvPicPr>
          <p:nvPr/>
        </p:nvPicPr>
        <p:blipFill>
          <a:blip r:embed="rId4"/>
          <a:stretch>
            <a:fillRect/>
          </a:stretch>
        </p:blipFill>
        <p:spPr>
          <a:xfrm>
            <a:off x="10878822" y="248951"/>
            <a:ext cx="766692" cy="729765"/>
          </a:xfrm>
          <a:prstGeom prst="rect">
            <a:avLst/>
          </a:prstGeom>
        </p:spPr>
      </p:pic>
      <p:sp>
        <p:nvSpPr>
          <p:cNvPr id="26" name="PoljeZBesedilom 25">
            <a:extLst>
              <a:ext uri="{FF2B5EF4-FFF2-40B4-BE49-F238E27FC236}">
                <a16:creationId xmlns:a16="http://schemas.microsoft.com/office/drawing/2014/main" id="{E34A5249-5F39-4838-A9D2-B7F8C02B5AE9}"/>
              </a:ext>
            </a:extLst>
          </p:cNvPr>
          <p:cNvSpPr txBox="1"/>
          <p:nvPr/>
        </p:nvSpPr>
        <p:spPr>
          <a:xfrm>
            <a:off x="9862618" y="6372435"/>
            <a:ext cx="2322711"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sl-SI" sz="1200" kern="0">
                <a:solidFill>
                  <a:srgbClr val="FFFFFF"/>
                </a:solidFill>
                <a:latin typeface="Arial"/>
                <a:cs typeface="Arial"/>
                <a:sym typeface="Arial"/>
              </a:rPr>
              <a:t>www.microcredentials.eu</a:t>
            </a:r>
          </a:p>
          <a:p>
            <a:pPr defTabSz="1219170">
              <a:buClr>
                <a:srgbClr val="000000"/>
              </a:buClr>
            </a:pPr>
            <a:endParaRPr lang="sl-SI" sz="1200" kern="0">
              <a:solidFill>
                <a:srgbClr val="FFFFFF"/>
              </a:solidFill>
              <a:latin typeface="Arial"/>
              <a:cs typeface="Arial"/>
              <a:sym typeface="Arial"/>
            </a:endParaRPr>
          </a:p>
        </p:txBody>
      </p:sp>
      <p:cxnSp>
        <p:nvCxnSpPr>
          <p:cNvPr id="2" name="Raven puščični povezovalnik 1">
            <a:extLst>
              <a:ext uri="{FF2B5EF4-FFF2-40B4-BE49-F238E27FC236}">
                <a16:creationId xmlns:a16="http://schemas.microsoft.com/office/drawing/2014/main" id="{32A4DB99-78E6-40C0-8793-5CF6EE6E56D5}"/>
              </a:ext>
            </a:extLst>
          </p:cNvPr>
          <p:cNvCxnSpPr/>
          <p:nvPr/>
        </p:nvCxnSpPr>
        <p:spPr>
          <a:xfrm flipH="1">
            <a:off x="6327656" y="834"/>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5" name="Raven puščični povezovalnik 4">
            <a:extLst>
              <a:ext uri="{FF2B5EF4-FFF2-40B4-BE49-F238E27FC236}">
                <a16:creationId xmlns:a16="http://schemas.microsoft.com/office/drawing/2014/main" id="{8B620F4E-13F2-444C-9327-7235582C70D3}"/>
              </a:ext>
            </a:extLst>
          </p:cNvPr>
          <p:cNvCxnSpPr>
            <a:cxnSpLocks/>
          </p:cNvCxnSpPr>
          <p:nvPr/>
        </p:nvCxnSpPr>
        <p:spPr>
          <a:xfrm>
            <a:off x="6327657" y="5857664"/>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6" name="Datumsplatzhalter 5">
            <a:extLst>
              <a:ext uri="{FF2B5EF4-FFF2-40B4-BE49-F238E27FC236}">
                <a16:creationId xmlns:a16="http://schemas.microsoft.com/office/drawing/2014/main" id="{8537DD4E-D9CE-6EE4-99E6-F6731F149DC6}"/>
              </a:ext>
            </a:extLst>
          </p:cNvPr>
          <p:cNvSpPr>
            <a:spLocks noGrp="1"/>
          </p:cNvSpPr>
          <p:nvPr>
            <p:ph type="dt" sz="half" idx="10"/>
          </p:nvPr>
        </p:nvSpPr>
        <p:spPr/>
        <p:txBody>
          <a:bodyPr/>
          <a:lstStyle/>
          <a:p>
            <a:pPr>
              <a:defRPr/>
            </a:pPr>
            <a:r>
              <a:rPr lang="de-DE"/>
              <a:t>2023-06-28</a:t>
            </a:r>
            <a:endParaRPr lang="en-US"/>
          </a:p>
        </p:txBody>
      </p:sp>
      <p:sp>
        <p:nvSpPr>
          <p:cNvPr id="7" name="Fußzeilenplatzhalter 6">
            <a:extLst>
              <a:ext uri="{FF2B5EF4-FFF2-40B4-BE49-F238E27FC236}">
                <a16:creationId xmlns:a16="http://schemas.microsoft.com/office/drawing/2014/main" id="{3C553C2F-1ADA-1404-7B1B-3906535E9D62}"/>
              </a:ext>
            </a:extLst>
          </p:cNvPr>
          <p:cNvSpPr>
            <a:spLocks noGrp="1"/>
          </p:cNvSpPr>
          <p:nvPr>
            <p:ph type="ftr" sz="quarter" idx="11"/>
          </p:nvPr>
        </p:nvSpPr>
        <p:spPr/>
        <p:txBody>
          <a:bodyPr/>
          <a:lstStyle/>
          <a:p>
            <a:pPr>
              <a:defRPr/>
            </a:pPr>
            <a:r>
              <a:rPr lang="en-US"/>
              <a:t>© maja.dragan@fh-joanneum.at , hagen.hochrinner@fh-joanneum.at</a:t>
            </a:r>
          </a:p>
        </p:txBody>
      </p:sp>
      <p:sp>
        <p:nvSpPr>
          <p:cNvPr id="8" name="Foliennummernplatzhalter 7">
            <a:extLst>
              <a:ext uri="{FF2B5EF4-FFF2-40B4-BE49-F238E27FC236}">
                <a16:creationId xmlns:a16="http://schemas.microsoft.com/office/drawing/2014/main" id="{C693BD66-E35D-CBF2-6777-F2302E971724}"/>
              </a:ext>
            </a:extLst>
          </p:cNvPr>
          <p:cNvSpPr>
            <a:spLocks noGrp="1"/>
          </p:cNvSpPr>
          <p:nvPr>
            <p:ph type="sldNum" sz="quarter" idx="12"/>
          </p:nvPr>
        </p:nvSpPr>
        <p:spPr/>
        <p:txBody>
          <a:bodyPr/>
          <a:lstStyle/>
          <a:p>
            <a:fld id="{1EA2449A-B800-40B3-84C5-7CBCB3879FF6}" type="slidenum">
              <a:rPr lang="en-US" altLang="en-US" smtClean="0"/>
              <a:pPr/>
              <a:t>12</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439451" y="2574280"/>
            <a:ext cx="3293676" cy="1255952"/>
          </a:xfrm>
        </p:spPr>
        <p:txBody>
          <a:bodyPr spcFirstLastPara="1" wrap="square" lIns="121900" tIns="60933" rIns="121900" bIns="60933" anchor="ctr" anchorCtr="0">
            <a:noAutofit/>
          </a:bodyPr>
          <a:lstStyle/>
          <a:p>
            <a:pPr algn="l"/>
            <a:r>
              <a:rPr lang="sl-SI" sz="3733" b="1" dirty="0">
                <a:solidFill>
                  <a:schemeClr val="tx2"/>
                </a:solidFill>
              </a:rPr>
              <a:t>5 Exchange  </a:t>
            </a:r>
            <a:r>
              <a:rPr lang="sl-SI" sz="3733" b="1" dirty="0" err="1">
                <a:solidFill>
                  <a:schemeClr val="tx2"/>
                </a:solidFill>
              </a:rPr>
              <a:t>Methods</a:t>
            </a:r>
            <a:endParaRPr lang="sl-SI" sz="3733"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a:bodyPr>
          <a:lstStyle/>
          <a:p>
            <a:pPr marL="194728" indent="0">
              <a:lnSpc>
                <a:spcPct val="134000"/>
              </a:lnSpc>
              <a:buNone/>
            </a:pPr>
            <a:r>
              <a:rPr lang="sl-SI" sz="4000" b="1" dirty="0" err="1">
                <a:solidFill>
                  <a:schemeClr val="accent2"/>
                </a:solidFill>
              </a:rPr>
              <a:t>Micro-Credentials</a:t>
            </a:r>
            <a:r>
              <a:rPr lang="sl-SI" sz="4000" b="1" dirty="0">
                <a:solidFill>
                  <a:schemeClr val="accent2"/>
                </a:solidFill>
              </a:rPr>
              <a:t> </a:t>
            </a:r>
            <a:r>
              <a:rPr lang="sl-SI" sz="4000" b="1" dirty="0" err="1">
                <a:solidFill>
                  <a:schemeClr val="accent2"/>
                </a:solidFill>
              </a:rPr>
              <a:t>for</a:t>
            </a:r>
            <a:r>
              <a:rPr lang="sl-SI" sz="4000" b="1" dirty="0">
                <a:solidFill>
                  <a:schemeClr val="accent2"/>
                </a:solidFill>
              </a:rPr>
              <a:t> </a:t>
            </a:r>
            <a:r>
              <a:rPr lang="sl-SI" sz="4000" b="1" dirty="0" err="1">
                <a:solidFill>
                  <a:schemeClr val="accent2"/>
                </a:solidFill>
              </a:rPr>
              <a:t>Credit</a:t>
            </a:r>
            <a:r>
              <a:rPr lang="sl-SI" sz="4000" b="1" dirty="0">
                <a:solidFill>
                  <a:schemeClr val="accent2"/>
                </a:solidFill>
              </a:rPr>
              <a:t> Transfer</a:t>
            </a:r>
            <a:endParaRPr lang="en-GB" sz="4000" b="1" dirty="0">
              <a:solidFill>
                <a:schemeClr val="accent2"/>
              </a:solidFill>
            </a:endParaRPr>
          </a:p>
          <a:p>
            <a:pPr>
              <a:lnSpc>
                <a:spcPct val="134000"/>
              </a:lnSpc>
            </a:pPr>
            <a:r>
              <a:rPr lang="sl-SI" sz="2400" dirty="0" err="1"/>
              <a:t>Institutions</a:t>
            </a:r>
            <a:r>
              <a:rPr lang="sl-SI" sz="2400" dirty="0"/>
              <a:t> </a:t>
            </a:r>
            <a:r>
              <a:rPr lang="sl-SI" sz="2400" dirty="0" err="1"/>
              <a:t>create</a:t>
            </a:r>
            <a:r>
              <a:rPr lang="sl-SI" sz="2400" dirty="0"/>
              <a:t> </a:t>
            </a:r>
            <a:r>
              <a:rPr lang="sl-SI" sz="2400" dirty="0" err="1"/>
              <a:t>lists</a:t>
            </a:r>
            <a:r>
              <a:rPr lang="sl-SI" sz="2400" dirty="0"/>
              <a:t> </a:t>
            </a:r>
            <a:r>
              <a:rPr lang="sl-SI" sz="2400" dirty="0" err="1"/>
              <a:t>of</a:t>
            </a:r>
            <a:r>
              <a:rPr lang="sl-SI" sz="2400" dirty="0"/>
              <a:t> ‚</a:t>
            </a:r>
            <a:r>
              <a:rPr lang="sl-SI" sz="2400" dirty="0" err="1"/>
              <a:t>optional</a:t>
            </a:r>
            <a:r>
              <a:rPr lang="sl-SI" sz="2400" dirty="0"/>
              <a:t> </a:t>
            </a:r>
            <a:r>
              <a:rPr lang="sl-SI" sz="2400" dirty="0" err="1"/>
              <a:t>credits</a:t>
            </a:r>
            <a:r>
              <a:rPr lang="sl-SI" sz="2400" dirty="0"/>
              <a:t>‘ </a:t>
            </a:r>
            <a:r>
              <a:rPr lang="sl-SI" sz="2400" dirty="0" err="1"/>
              <a:t>which</a:t>
            </a:r>
            <a:r>
              <a:rPr lang="sl-SI" sz="2400" dirty="0"/>
              <a:t> </a:t>
            </a:r>
            <a:r>
              <a:rPr lang="sl-SI" sz="2400" dirty="0" err="1"/>
              <a:t>include</a:t>
            </a:r>
            <a:r>
              <a:rPr lang="sl-SI" sz="2400" dirty="0"/>
              <a:t> </a:t>
            </a:r>
            <a:r>
              <a:rPr lang="sl-SI" sz="2400" dirty="0" err="1"/>
              <a:t>micro-credentials</a:t>
            </a:r>
            <a:r>
              <a:rPr lang="sl-SI" sz="2400" dirty="0"/>
              <a:t> </a:t>
            </a:r>
            <a:r>
              <a:rPr lang="sl-SI" sz="2400" dirty="0" err="1"/>
              <a:t>from</a:t>
            </a:r>
            <a:r>
              <a:rPr lang="sl-SI" sz="2400" dirty="0"/>
              <a:t> </a:t>
            </a:r>
            <a:r>
              <a:rPr lang="sl-SI" sz="2400" dirty="0" err="1"/>
              <a:t>other</a:t>
            </a:r>
            <a:r>
              <a:rPr lang="sl-SI" sz="2400" dirty="0"/>
              <a:t> </a:t>
            </a:r>
            <a:r>
              <a:rPr lang="sl-SI" sz="2400" dirty="0" err="1"/>
              <a:t>institutions</a:t>
            </a:r>
            <a:endParaRPr lang="sl-SI" sz="2400" dirty="0"/>
          </a:p>
          <a:p>
            <a:pPr>
              <a:lnSpc>
                <a:spcPct val="134000"/>
              </a:lnSpc>
            </a:pPr>
            <a:r>
              <a:rPr lang="sl-SI" sz="2400" dirty="0" err="1"/>
              <a:t>Agreements</a:t>
            </a:r>
            <a:r>
              <a:rPr lang="sl-SI" sz="2400" dirty="0"/>
              <a:t> </a:t>
            </a:r>
            <a:r>
              <a:rPr lang="sl-SI" sz="2400" dirty="0" err="1"/>
              <a:t>between</a:t>
            </a:r>
            <a:r>
              <a:rPr lang="sl-SI" sz="2400" dirty="0"/>
              <a:t> </a:t>
            </a:r>
            <a:r>
              <a:rPr lang="sl-SI" sz="2400" dirty="0" err="1"/>
              <a:t>institutions</a:t>
            </a:r>
            <a:r>
              <a:rPr lang="sl-SI" sz="2400" dirty="0"/>
              <a:t> </a:t>
            </a:r>
            <a:r>
              <a:rPr lang="sl-SI" sz="2400" dirty="0" err="1"/>
              <a:t>regulate</a:t>
            </a:r>
            <a:r>
              <a:rPr lang="sl-SI" sz="2400" dirty="0"/>
              <a:t> </a:t>
            </a:r>
            <a:r>
              <a:rPr lang="sl-SI" sz="2400" dirty="0" err="1"/>
              <a:t>the</a:t>
            </a:r>
            <a:r>
              <a:rPr lang="sl-SI" sz="2400" dirty="0"/>
              <a:t> </a:t>
            </a:r>
            <a:r>
              <a:rPr lang="sl-SI" sz="2400" dirty="0" err="1"/>
              <a:t>use</a:t>
            </a:r>
            <a:r>
              <a:rPr lang="sl-SI" sz="2400" dirty="0"/>
              <a:t> </a:t>
            </a:r>
            <a:r>
              <a:rPr lang="sl-SI" sz="2400" dirty="0" err="1"/>
              <a:t>of</a:t>
            </a:r>
            <a:r>
              <a:rPr lang="sl-SI" sz="2400" dirty="0"/>
              <a:t> </a:t>
            </a:r>
            <a:r>
              <a:rPr lang="sl-SI" sz="2400" dirty="0" err="1"/>
              <a:t>these</a:t>
            </a:r>
            <a:r>
              <a:rPr lang="sl-SI" sz="2400" dirty="0"/>
              <a:t> </a:t>
            </a:r>
            <a:r>
              <a:rPr lang="sl-SI" sz="2400" dirty="0" err="1"/>
              <a:t>credentials</a:t>
            </a:r>
            <a:r>
              <a:rPr lang="sl-SI" sz="2400" dirty="0"/>
              <a:t>.</a:t>
            </a:r>
          </a:p>
          <a:p>
            <a:pPr>
              <a:lnSpc>
                <a:spcPct val="134000"/>
              </a:lnSpc>
            </a:pPr>
            <a:r>
              <a:rPr lang="sl-SI" sz="2400" dirty="0"/>
              <a:t>‚</a:t>
            </a:r>
            <a:r>
              <a:rPr lang="sl-SI" sz="2400" dirty="0" err="1"/>
              <a:t>Imported</a:t>
            </a:r>
            <a:r>
              <a:rPr lang="sl-SI" sz="2400" dirty="0"/>
              <a:t>‘ </a:t>
            </a:r>
            <a:r>
              <a:rPr lang="sl-SI" sz="2400" dirty="0" err="1"/>
              <a:t>micro-credentials</a:t>
            </a:r>
            <a:r>
              <a:rPr lang="sl-SI" sz="2400" dirty="0"/>
              <a:t> are </a:t>
            </a:r>
            <a:r>
              <a:rPr lang="sl-SI" sz="2400" dirty="0" err="1"/>
              <a:t>considered</a:t>
            </a:r>
            <a:r>
              <a:rPr lang="sl-SI" sz="2400" dirty="0"/>
              <a:t> part </a:t>
            </a:r>
            <a:r>
              <a:rPr lang="sl-SI" sz="2400" dirty="0" err="1"/>
              <a:t>of</a:t>
            </a:r>
            <a:r>
              <a:rPr lang="sl-SI" sz="2400" dirty="0"/>
              <a:t> </a:t>
            </a:r>
            <a:r>
              <a:rPr lang="sl-SI" sz="2400" dirty="0" err="1"/>
              <a:t>the</a:t>
            </a:r>
            <a:r>
              <a:rPr lang="sl-SI" sz="2400" dirty="0"/>
              <a:t> original </a:t>
            </a:r>
            <a:r>
              <a:rPr lang="sl-SI" sz="2400" dirty="0" err="1"/>
              <a:t>course</a:t>
            </a:r>
            <a:endParaRPr lang="en-GB" sz="2400" dirty="0"/>
          </a:p>
        </p:txBody>
      </p:sp>
      <p:sp>
        <p:nvSpPr>
          <p:cNvPr id="2" name="Datumsplatzhalter 1">
            <a:extLst>
              <a:ext uri="{FF2B5EF4-FFF2-40B4-BE49-F238E27FC236}">
                <a16:creationId xmlns:a16="http://schemas.microsoft.com/office/drawing/2014/main" id="{59111C7B-FE5F-7251-A619-81CAA337F18B}"/>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F543C15C-24F4-9EC8-436F-0E8F8D42C543}"/>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40F5E1A7-D217-D740-6571-2D66705A8D43}"/>
              </a:ext>
            </a:extLst>
          </p:cNvPr>
          <p:cNvSpPr>
            <a:spLocks noGrp="1"/>
          </p:cNvSpPr>
          <p:nvPr>
            <p:ph type="sldNum" sz="quarter" idx="12"/>
          </p:nvPr>
        </p:nvSpPr>
        <p:spPr/>
        <p:txBody>
          <a:bodyPr/>
          <a:lstStyle/>
          <a:p>
            <a:fld id="{1EA2449A-B800-40B3-84C5-7CBCB3879FF6}" type="slidenum">
              <a:rPr lang="en-US" altLang="en-US" smtClean="0"/>
              <a:pPr/>
              <a:t>13</a:t>
            </a:fld>
            <a:endParaRPr lang="en-US" altLang="en-US"/>
          </a:p>
        </p:txBody>
      </p:sp>
    </p:spTree>
    <p:extLst>
      <p:ext uri="{BB962C8B-B14F-4D97-AF65-F5344CB8AC3E}">
        <p14:creationId xmlns:p14="http://schemas.microsoft.com/office/powerpoint/2010/main" val="4220380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439451" y="2574280"/>
            <a:ext cx="3293676" cy="1255952"/>
          </a:xfrm>
        </p:spPr>
        <p:txBody>
          <a:bodyPr spcFirstLastPara="1" wrap="square" lIns="121900" tIns="60933" rIns="121900" bIns="60933" anchor="ctr" anchorCtr="0">
            <a:noAutofit/>
          </a:bodyPr>
          <a:lstStyle/>
          <a:p>
            <a:pPr algn="l"/>
            <a:r>
              <a:rPr lang="sl-SI" sz="3733" b="1" dirty="0">
                <a:solidFill>
                  <a:schemeClr val="tx2"/>
                </a:solidFill>
              </a:rPr>
              <a:t>5 Exchange  </a:t>
            </a:r>
            <a:r>
              <a:rPr lang="sl-SI" sz="3733" b="1" dirty="0" err="1">
                <a:solidFill>
                  <a:schemeClr val="tx2"/>
                </a:solidFill>
              </a:rPr>
              <a:t>Methods</a:t>
            </a:r>
            <a:endParaRPr lang="sl-SI" sz="3733"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a:bodyPr>
          <a:lstStyle/>
          <a:p>
            <a:pPr marL="194728" indent="0">
              <a:lnSpc>
                <a:spcPct val="134000"/>
              </a:lnSpc>
              <a:buNone/>
            </a:pPr>
            <a:r>
              <a:rPr lang="sl-SI" sz="4000" b="1" dirty="0" err="1">
                <a:solidFill>
                  <a:schemeClr val="accent2"/>
                </a:solidFill>
              </a:rPr>
              <a:t>Joint</a:t>
            </a:r>
            <a:r>
              <a:rPr lang="sl-SI" sz="4000" b="1" dirty="0">
                <a:solidFill>
                  <a:schemeClr val="accent2"/>
                </a:solidFill>
              </a:rPr>
              <a:t> </a:t>
            </a:r>
            <a:r>
              <a:rPr lang="sl-SI" sz="4000" b="1" dirty="0" err="1">
                <a:solidFill>
                  <a:schemeClr val="accent2"/>
                </a:solidFill>
              </a:rPr>
              <a:t>Offers</a:t>
            </a:r>
            <a:endParaRPr lang="en-GB" sz="4000" b="1" dirty="0">
              <a:solidFill>
                <a:schemeClr val="accent2"/>
              </a:solidFill>
            </a:endParaRPr>
          </a:p>
          <a:p>
            <a:pPr>
              <a:lnSpc>
                <a:spcPct val="134000"/>
              </a:lnSpc>
            </a:pPr>
            <a:r>
              <a:rPr lang="sl-SI" sz="2400" dirty="0" err="1"/>
              <a:t>Joint</a:t>
            </a:r>
            <a:r>
              <a:rPr lang="sl-SI" sz="2400" dirty="0"/>
              <a:t> </a:t>
            </a:r>
            <a:r>
              <a:rPr lang="sl-SI" sz="2400" dirty="0" err="1"/>
              <a:t>Degrees</a:t>
            </a:r>
            <a:r>
              <a:rPr lang="sl-SI" sz="2400" dirty="0"/>
              <a:t> are </a:t>
            </a:r>
            <a:r>
              <a:rPr lang="sl-SI" sz="2400" dirty="0" err="1"/>
              <a:t>constructed</a:t>
            </a:r>
            <a:r>
              <a:rPr lang="sl-SI" sz="2400" dirty="0"/>
              <a:t> </a:t>
            </a:r>
            <a:r>
              <a:rPr lang="sl-SI" sz="2400" dirty="0" err="1"/>
              <a:t>made</a:t>
            </a:r>
            <a:r>
              <a:rPr lang="sl-SI" sz="2400" dirty="0"/>
              <a:t> up </a:t>
            </a:r>
            <a:r>
              <a:rPr lang="sl-SI" sz="2400" dirty="0" err="1"/>
              <a:t>of</a:t>
            </a:r>
            <a:r>
              <a:rPr lang="sl-SI" sz="2400" dirty="0"/>
              <a:t> </a:t>
            </a:r>
            <a:r>
              <a:rPr lang="sl-SI" sz="2400" dirty="0" err="1"/>
              <a:t>micro-credentials</a:t>
            </a:r>
            <a:endParaRPr lang="sl-SI" sz="2400" dirty="0"/>
          </a:p>
          <a:p>
            <a:pPr>
              <a:lnSpc>
                <a:spcPct val="134000"/>
              </a:lnSpc>
            </a:pPr>
            <a:r>
              <a:rPr lang="sl-SI" sz="2400" dirty="0"/>
              <a:t>A </a:t>
            </a:r>
            <a:r>
              <a:rPr lang="sl-SI" sz="2400" dirty="0" err="1"/>
              <a:t>consortium</a:t>
            </a:r>
            <a:r>
              <a:rPr lang="sl-SI" sz="2400" dirty="0"/>
              <a:t> </a:t>
            </a:r>
            <a:r>
              <a:rPr lang="sl-SI" sz="2400" dirty="0" err="1"/>
              <a:t>of</a:t>
            </a:r>
            <a:r>
              <a:rPr lang="sl-SI" sz="2400" dirty="0"/>
              <a:t> </a:t>
            </a:r>
            <a:r>
              <a:rPr lang="sl-SI" sz="2400" dirty="0" err="1"/>
              <a:t>institutions</a:t>
            </a:r>
            <a:r>
              <a:rPr lang="sl-SI" sz="2400" dirty="0"/>
              <a:t> </a:t>
            </a:r>
            <a:r>
              <a:rPr lang="sl-SI" sz="2400" dirty="0" err="1"/>
              <a:t>jointly</a:t>
            </a:r>
            <a:r>
              <a:rPr lang="sl-SI" sz="2400" dirty="0"/>
              <a:t> </a:t>
            </a:r>
            <a:r>
              <a:rPr lang="sl-SI" sz="2400" dirty="0" err="1"/>
              <a:t>awards</a:t>
            </a:r>
            <a:r>
              <a:rPr lang="sl-SI" sz="2400" dirty="0"/>
              <a:t> </a:t>
            </a:r>
            <a:r>
              <a:rPr lang="sl-SI" sz="2400" dirty="0" err="1"/>
              <a:t>the</a:t>
            </a:r>
            <a:r>
              <a:rPr lang="sl-SI" sz="2400" dirty="0"/>
              <a:t> </a:t>
            </a:r>
            <a:r>
              <a:rPr lang="sl-SI" sz="2400" dirty="0" err="1"/>
              <a:t>final</a:t>
            </a:r>
            <a:r>
              <a:rPr lang="sl-SI" sz="2400" dirty="0"/>
              <a:t> </a:t>
            </a:r>
            <a:r>
              <a:rPr lang="sl-SI" sz="2400" dirty="0" err="1"/>
              <a:t>degree</a:t>
            </a:r>
            <a:r>
              <a:rPr lang="sl-SI" sz="2400" dirty="0"/>
              <a:t>, </a:t>
            </a:r>
            <a:r>
              <a:rPr lang="sl-SI" sz="2400" dirty="0" err="1"/>
              <a:t>which</a:t>
            </a:r>
            <a:r>
              <a:rPr lang="sl-SI" sz="2400" dirty="0"/>
              <a:t> is </a:t>
            </a:r>
            <a:r>
              <a:rPr lang="sl-SI" sz="2400" dirty="0" err="1"/>
              <a:t>accredited</a:t>
            </a:r>
            <a:r>
              <a:rPr lang="sl-SI" sz="2400" dirty="0"/>
              <a:t> in </a:t>
            </a:r>
            <a:r>
              <a:rPr lang="sl-SI" sz="2400" dirty="0" err="1"/>
              <a:t>each</a:t>
            </a:r>
            <a:r>
              <a:rPr lang="sl-SI" sz="2400" dirty="0"/>
              <a:t> </a:t>
            </a:r>
            <a:r>
              <a:rPr lang="sl-SI" sz="2400" dirty="0" err="1"/>
              <a:t>participating</a:t>
            </a:r>
            <a:r>
              <a:rPr lang="sl-SI" sz="2400" dirty="0"/>
              <a:t> </a:t>
            </a:r>
            <a:r>
              <a:rPr lang="sl-SI" sz="2400" dirty="0" err="1"/>
              <a:t>jurisdiction</a:t>
            </a:r>
            <a:endParaRPr lang="sl-SI" sz="2400" dirty="0"/>
          </a:p>
          <a:p>
            <a:pPr>
              <a:lnSpc>
                <a:spcPct val="134000"/>
              </a:lnSpc>
            </a:pPr>
            <a:r>
              <a:rPr lang="sl-SI" sz="2400" dirty="0" err="1"/>
              <a:t>Students</a:t>
            </a:r>
            <a:r>
              <a:rPr lang="sl-SI" sz="2400" dirty="0"/>
              <a:t> are </a:t>
            </a:r>
            <a:r>
              <a:rPr lang="sl-SI" sz="2400" dirty="0" err="1"/>
              <a:t>free</a:t>
            </a:r>
            <a:r>
              <a:rPr lang="sl-SI" sz="2400" dirty="0"/>
              <a:t> to </a:t>
            </a:r>
            <a:r>
              <a:rPr lang="sl-SI" sz="2400" dirty="0" err="1"/>
              <a:t>choose</a:t>
            </a:r>
            <a:r>
              <a:rPr lang="sl-SI" sz="2400" dirty="0"/>
              <a:t> </a:t>
            </a:r>
            <a:r>
              <a:rPr lang="sl-SI" sz="2400" dirty="0" err="1"/>
              <a:t>from</a:t>
            </a:r>
            <a:r>
              <a:rPr lang="sl-SI" sz="2400" dirty="0"/>
              <a:t> </a:t>
            </a:r>
            <a:r>
              <a:rPr lang="sl-SI" sz="2400" dirty="0" err="1"/>
              <a:t>the</a:t>
            </a:r>
            <a:r>
              <a:rPr lang="sl-SI" sz="2400" dirty="0"/>
              <a:t> </a:t>
            </a:r>
            <a:r>
              <a:rPr lang="sl-SI" sz="2400" dirty="0" err="1"/>
              <a:t>micro-credentials</a:t>
            </a:r>
            <a:r>
              <a:rPr lang="sl-SI" sz="2400" dirty="0"/>
              <a:t> on </a:t>
            </a:r>
            <a:r>
              <a:rPr lang="sl-SI" sz="2400" dirty="0" err="1"/>
              <a:t>offer</a:t>
            </a:r>
            <a:r>
              <a:rPr lang="sl-SI" sz="2400" dirty="0"/>
              <a:t>, </a:t>
            </a:r>
            <a:r>
              <a:rPr lang="sl-SI" sz="2400" dirty="0" err="1"/>
              <a:t>subject</a:t>
            </a:r>
            <a:r>
              <a:rPr lang="sl-SI" sz="2400" dirty="0"/>
              <a:t> to </a:t>
            </a:r>
            <a:r>
              <a:rPr lang="sl-SI" sz="2400" dirty="0" err="1"/>
              <a:t>programme</a:t>
            </a:r>
            <a:r>
              <a:rPr lang="sl-SI" sz="2400" dirty="0"/>
              <a:t> </a:t>
            </a:r>
            <a:r>
              <a:rPr lang="sl-SI" sz="2400" dirty="0" err="1"/>
              <a:t>restrictions</a:t>
            </a:r>
            <a:endParaRPr lang="en-GB" sz="2400" dirty="0"/>
          </a:p>
        </p:txBody>
      </p:sp>
      <p:sp>
        <p:nvSpPr>
          <p:cNvPr id="2" name="Datumsplatzhalter 1">
            <a:extLst>
              <a:ext uri="{FF2B5EF4-FFF2-40B4-BE49-F238E27FC236}">
                <a16:creationId xmlns:a16="http://schemas.microsoft.com/office/drawing/2014/main" id="{5283489E-6B48-41A2-9632-0E436C9CD147}"/>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6D155C28-B09C-CC20-5C5F-834F4C676B0C}"/>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D3AE7FA2-6582-7817-C26A-AA17BD0636E1}"/>
              </a:ext>
            </a:extLst>
          </p:cNvPr>
          <p:cNvSpPr>
            <a:spLocks noGrp="1"/>
          </p:cNvSpPr>
          <p:nvPr>
            <p:ph type="sldNum" sz="quarter" idx="12"/>
          </p:nvPr>
        </p:nvSpPr>
        <p:spPr/>
        <p:txBody>
          <a:bodyPr/>
          <a:lstStyle/>
          <a:p>
            <a:fld id="{1EA2449A-B800-40B3-84C5-7CBCB3879FF6}" type="slidenum">
              <a:rPr lang="en-US" altLang="en-US" smtClean="0"/>
              <a:pPr/>
              <a:t>14</a:t>
            </a:fld>
            <a:endParaRPr lang="en-US" altLang="en-US"/>
          </a:p>
        </p:txBody>
      </p:sp>
    </p:spTree>
    <p:extLst>
      <p:ext uri="{BB962C8B-B14F-4D97-AF65-F5344CB8AC3E}">
        <p14:creationId xmlns:p14="http://schemas.microsoft.com/office/powerpoint/2010/main" val="2523853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439451" y="2574280"/>
            <a:ext cx="3293676" cy="1255952"/>
          </a:xfrm>
        </p:spPr>
        <p:txBody>
          <a:bodyPr spcFirstLastPara="1" wrap="square" lIns="121900" tIns="60933" rIns="121900" bIns="60933" anchor="ctr" anchorCtr="0">
            <a:noAutofit/>
          </a:bodyPr>
          <a:lstStyle/>
          <a:p>
            <a:pPr algn="l"/>
            <a:r>
              <a:rPr lang="sl-SI" sz="3733" b="1" dirty="0">
                <a:solidFill>
                  <a:schemeClr val="tx2"/>
                </a:solidFill>
              </a:rPr>
              <a:t>5 Exchange  </a:t>
            </a:r>
            <a:r>
              <a:rPr lang="sl-SI" sz="3733" b="1" dirty="0" err="1">
                <a:solidFill>
                  <a:schemeClr val="tx2"/>
                </a:solidFill>
              </a:rPr>
              <a:t>Methods</a:t>
            </a:r>
            <a:endParaRPr lang="sl-SI" sz="3733"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a:bodyPr>
          <a:lstStyle/>
          <a:p>
            <a:pPr marL="194728" indent="0">
              <a:lnSpc>
                <a:spcPct val="134000"/>
              </a:lnSpc>
              <a:buNone/>
            </a:pPr>
            <a:r>
              <a:rPr lang="sl-SI" sz="4000" b="1" dirty="0" err="1">
                <a:solidFill>
                  <a:schemeClr val="accent2"/>
                </a:solidFill>
              </a:rPr>
              <a:t>Clearinghouse</a:t>
            </a:r>
            <a:r>
              <a:rPr lang="sl-SI" sz="4000" b="1" dirty="0">
                <a:solidFill>
                  <a:schemeClr val="accent2"/>
                </a:solidFill>
              </a:rPr>
              <a:t> model</a:t>
            </a:r>
            <a:endParaRPr lang="en-GB" sz="4000" b="1" dirty="0">
              <a:solidFill>
                <a:schemeClr val="accent2"/>
              </a:solidFill>
            </a:endParaRPr>
          </a:p>
          <a:p>
            <a:pPr>
              <a:lnSpc>
                <a:spcPct val="134000"/>
              </a:lnSpc>
            </a:pPr>
            <a:r>
              <a:rPr lang="sl-SI" sz="2400" dirty="0"/>
              <a:t>An </a:t>
            </a:r>
            <a:r>
              <a:rPr lang="sl-SI" sz="2400" dirty="0" err="1"/>
              <a:t>external</a:t>
            </a:r>
            <a:r>
              <a:rPr lang="sl-SI" sz="2400" dirty="0"/>
              <a:t> </a:t>
            </a:r>
            <a:r>
              <a:rPr lang="sl-SI" sz="2400" dirty="0" err="1"/>
              <a:t>entity</a:t>
            </a:r>
            <a:r>
              <a:rPr lang="sl-SI" sz="2400" dirty="0"/>
              <a:t> </a:t>
            </a:r>
            <a:r>
              <a:rPr lang="sl-SI" sz="2400" dirty="0" err="1"/>
              <a:t>mediates</a:t>
            </a:r>
            <a:r>
              <a:rPr lang="sl-SI" sz="2400" dirty="0"/>
              <a:t> </a:t>
            </a:r>
            <a:r>
              <a:rPr lang="sl-SI" sz="2400" dirty="0" err="1"/>
              <a:t>the</a:t>
            </a:r>
            <a:r>
              <a:rPr lang="sl-SI" sz="2400" dirty="0"/>
              <a:t> </a:t>
            </a:r>
            <a:r>
              <a:rPr lang="sl-SI" sz="2400" dirty="0" err="1"/>
              <a:t>agreements</a:t>
            </a:r>
            <a:r>
              <a:rPr lang="sl-SI" sz="2400" dirty="0"/>
              <a:t> </a:t>
            </a:r>
            <a:r>
              <a:rPr lang="sl-SI" sz="2400" dirty="0" err="1"/>
              <a:t>between</a:t>
            </a:r>
            <a:r>
              <a:rPr lang="sl-SI" sz="2400" dirty="0"/>
              <a:t> </a:t>
            </a:r>
            <a:r>
              <a:rPr lang="sl-SI" sz="2400" dirty="0" err="1"/>
              <a:t>institutions</a:t>
            </a:r>
            <a:r>
              <a:rPr lang="sl-SI" sz="2400" dirty="0"/>
              <a:t>, </a:t>
            </a:r>
            <a:r>
              <a:rPr lang="sl-SI" sz="2400" dirty="0" err="1"/>
              <a:t>and</a:t>
            </a:r>
            <a:r>
              <a:rPr lang="sl-SI" sz="2400" dirty="0"/>
              <a:t> </a:t>
            </a:r>
            <a:r>
              <a:rPr lang="sl-SI" sz="2400" dirty="0" err="1"/>
              <a:t>stacks</a:t>
            </a:r>
            <a:r>
              <a:rPr lang="sl-SI" sz="2400" dirty="0"/>
              <a:t> </a:t>
            </a:r>
            <a:r>
              <a:rPr lang="sl-SI" sz="2400" dirty="0" err="1"/>
              <a:t>and</a:t>
            </a:r>
            <a:r>
              <a:rPr lang="sl-SI" sz="2400" dirty="0"/>
              <a:t> </a:t>
            </a:r>
            <a:r>
              <a:rPr lang="sl-SI" sz="2400" dirty="0" err="1"/>
              <a:t>combines</a:t>
            </a:r>
            <a:r>
              <a:rPr lang="sl-SI" sz="2400" dirty="0"/>
              <a:t> </a:t>
            </a:r>
            <a:r>
              <a:rPr lang="sl-SI" sz="2400" dirty="0" err="1"/>
              <a:t>microc-redentials</a:t>
            </a:r>
            <a:endParaRPr lang="sl-SI" sz="2400" dirty="0"/>
          </a:p>
          <a:p>
            <a:pPr>
              <a:lnSpc>
                <a:spcPct val="134000"/>
              </a:lnSpc>
            </a:pPr>
            <a:r>
              <a:rPr lang="sl-SI" sz="2400" dirty="0" err="1"/>
              <a:t>External</a:t>
            </a:r>
            <a:r>
              <a:rPr lang="sl-SI" sz="2400" dirty="0"/>
              <a:t> </a:t>
            </a:r>
            <a:r>
              <a:rPr lang="sl-SI" sz="2400" dirty="0" err="1"/>
              <a:t>Entity</a:t>
            </a:r>
            <a:r>
              <a:rPr lang="sl-SI" sz="2400" dirty="0"/>
              <a:t> </a:t>
            </a:r>
            <a:r>
              <a:rPr lang="sl-SI" sz="2400" dirty="0" err="1"/>
              <a:t>becomes</a:t>
            </a:r>
            <a:r>
              <a:rPr lang="sl-SI" sz="2400" dirty="0"/>
              <a:t> a </a:t>
            </a:r>
            <a:r>
              <a:rPr lang="sl-SI" sz="2400" dirty="0" err="1"/>
              <a:t>joint</a:t>
            </a:r>
            <a:r>
              <a:rPr lang="sl-SI" sz="2400" dirty="0"/>
              <a:t> </a:t>
            </a:r>
            <a:r>
              <a:rPr lang="sl-SI" sz="2400" dirty="0" err="1"/>
              <a:t>awarder</a:t>
            </a:r>
            <a:r>
              <a:rPr lang="sl-SI" sz="2400" dirty="0"/>
              <a:t> </a:t>
            </a:r>
            <a:r>
              <a:rPr lang="sl-SI" sz="2400" dirty="0" err="1"/>
              <a:t>with</a:t>
            </a:r>
            <a:r>
              <a:rPr lang="sl-SI" sz="2400" dirty="0"/>
              <a:t> </a:t>
            </a:r>
            <a:r>
              <a:rPr lang="sl-SI" sz="2400" dirty="0" err="1"/>
              <a:t>the</a:t>
            </a:r>
            <a:r>
              <a:rPr lang="sl-SI" sz="2400" dirty="0"/>
              <a:t> </a:t>
            </a:r>
            <a:r>
              <a:rPr lang="sl-SI" sz="2400" dirty="0" err="1"/>
              <a:t>institutions</a:t>
            </a:r>
            <a:endParaRPr lang="sl-SI" sz="2400" dirty="0"/>
          </a:p>
          <a:p>
            <a:pPr>
              <a:lnSpc>
                <a:spcPct val="134000"/>
              </a:lnSpc>
            </a:pPr>
            <a:r>
              <a:rPr lang="sl-SI" sz="2400" dirty="0" err="1"/>
              <a:t>External</a:t>
            </a:r>
            <a:r>
              <a:rPr lang="sl-SI" sz="2400" dirty="0"/>
              <a:t> </a:t>
            </a:r>
            <a:r>
              <a:rPr lang="sl-SI" sz="2400" dirty="0" err="1"/>
              <a:t>Entity</a:t>
            </a:r>
            <a:r>
              <a:rPr lang="sl-SI" sz="2400" dirty="0"/>
              <a:t> </a:t>
            </a:r>
            <a:r>
              <a:rPr lang="sl-SI" sz="2400" dirty="0" err="1"/>
              <a:t>will</a:t>
            </a:r>
            <a:r>
              <a:rPr lang="sl-SI" sz="2400" dirty="0"/>
              <a:t> </a:t>
            </a:r>
            <a:r>
              <a:rPr lang="sl-SI" sz="2400" dirty="0" err="1"/>
              <a:t>manage</a:t>
            </a:r>
            <a:r>
              <a:rPr lang="sl-SI" sz="2400" dirty="0"/>
              <a:t> </a:t>
            </a:r>
            <a:r>
              <a:rPr lang="sl-SI" sz="2400" dirty="0" err="1"/>
              <a:t>accreditations</a:t>
            </a:r>
            <a:endParaRPr lang="en-GB" sz="2400" dirty="0"/>
          </a:p>
        </p:txBody>
      </p:sp>
      <p:sp>
        <p:nvSpPr>
          <p:cNvPr id="2" name="Datumsplatzhalter 1">
            <a:extLst>
              <a:ext uri="{FF2B5EF4-FFF2-40B4-BE49-F238E27FC236}">
                <a16:creationId xmlns:a16="http://schemas.microsoft.com/office/drawing/2014/main" id="{9308D274-40B3-89FE-4D98-0B3D81B1504F}"/>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85F77C43-2C47-F7C2-F46D-E1C28875D349}"/>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389AC134-6A25-C5BC-A19F-8FDAD578129A}"/>
              </a:ext>
            </a:extLst>
          </p:cNvPr>
          <p:cNvSpPr>
            <a:spLocks noGrp="1"/>
          </p:cNvSpPr>
          <p:nvPr>
            <p:ph type="sldNum" sz="quarter" idx="12"/>
          </p:nvPr>
        </p:nvSpPr>
        <p:spPr/>
        <p:txBody>
          <a:bodyPr/>
          <a:lstStyle/>
          <a:p>
            <a:fld id="{1EA2449A-B800-40B3-84C5-7CBCB3879FF6}" type="slidenum">
              <a:rPr lang="en-US" altLang="en-US" smtClean="0"/>
              <a:pPr/>
              <a:t>15</a:t>
            </a:fld>
            <a:endParaRPr lang="en-US" altLang="en-US"/>
          </a:p>
        </p:txBody>
      </p:sp>
    </p:spTree>
    <p:extLst>
      <p:ext uri="{BB962C8B-B14F-4D97-AF65-F5344CB8AC3E}">
        <p14:creationId xmlns:p14="http://schemas.microsoft.com/office/powerpoint/2010/main" val="3406650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439451" y="2574280"/>
            <a:ext cx="3293676" cy="1255952"/>
          </a:xfrm>
        </p:spPr>
        <p:txBody>
          <a:bodyPr spcFirstLastPara="1" wrap="square" lIns="121900" tIns="60933" rIns="121900" bIns="60933" anchor="ctr" anchorCtr="0">
            <a:noAutofit/>
          </a:bodyPr>
          <a:lstStyle/>
          <a:p>
            <a:pPr algn="l"/>
            <a:r>
              <a:rPr lang="sl-SI" sz="3733" b="1" dirty="0">
                <a:solidFill>
                  <a:schemeClr val="tx2"/>
                </a:solidFill>
              </a:rPr>
              <a:t>5 Exchange  </a:t>
            </a:r>
            <a:r>
              <a:rPr lang="sl-SI" sz="3733" b="1" dirty="0" err="1">
                <a:solidFill>
                  <a:schemeClr val="tx2"/>
                </a:solidFill>
              </a:rPr>
              <a:t>Methods</a:t>
            </a:r>
            <a:endParaRPr lang="sl-SI" sz="3733"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a:bodyPr>
          <a:lstStyle/>
          <a:p>
            <a:pPr marL="194728" indent="0">
              <a:lnSpc>
                <a:spcPct val="134000"/>
              </a:lnSpc>
              <a:buNone/>
            </a:pPr>
            <a:r>
              <a:rPr lang="sl-SI" sz="4000" b="1" dirty="0" err="1">
                <a:solidFill>
                  <a:schemeClr val="accent2"/>
                </a:solidFill>
              </a:rPr>
              <a:t>National</a:t>
            </a:r>
            <a:r>
              <a:rPr lang="sl-SI" sz="4000" b="1" dirty="0">
                <a:solidFill>
                  <a:schemeClr val="accent2"/>
                </a:solidFill>
              </a:rPr>
              <a:t> </a:t>
            </a:r>
            <a:r>
              <a:rPr lang="sl-SI" sz="4000" b="1" dirty="0" err="1">
                <a:solidFill>
                  <a:schemeClr val="accent2"/>
                </a:solidFill>
              </a:rPr>
              <a:t>Qualification</a:t>
            </a:r>
            <a:r>
              <a:rPr lang="sl-SI" sz="4000" b="1" dirty="0">
                <a:solidFill>
                  <a:schemeClr val="accent2"/>
                </a:solidFill>
              </a:rPr>
              <a:t> </a:t>
            </a:r>
            <a:r>
              <a:rPr lang="sl-SI" sz="4000" b="1" dirty="0" err="1">
                <a:solidFill>
                  <a:schemeClr val="accent2"/>
                </a:solidFill>
              </a:rPr>
              <a:t>Frameworks</a:t>
            </a:r>
            <a:endParaRPr lang="en-GB" sz="4000" b="1" dirty="0">
              <a:solidFill>
                <a:schemeClr val="accent2"/>
              </a:solidFill>
            </a:endParaRPr>
          </a:p>
          <a:p>
            <a:pPr>
              <a:lnSpc>
                <a:spcPct val="134000"/>
              </a:lnSpc>
            </a:pPr>
            <a:r>
              <a:rPr lang="sl-SI" sz="2400" dirty="0" err="1"/>
              <a:t>Micro-Credentials</a:t>
            </a:r>
            <a:r>
              <a:rPr lang="sl-SI" sz="2400" dirty="0"/>
              <a:t> </a:t>
            </a:r>
            <a:r>
              <a:rPr lang="sl-SI" sz="2400" dirty="0" err="1"/>
              <a:t>have</a:t>
            </a:r>
            <a:r>
              <a:rPr lang="sl-SI" sz="2400" dirty="0"/>
              <a:t> ‚</a:t>
            </a:r>
            <a:r>
              <a:rPr lang="sl-SI" sz="2400" dirty="0" err="1"/>
              <a:t>self-standing</a:t>
            </a:r>
            <a:r>
              <a:rPr lang="sl-SI" sz="2400" dirty="0"/>
              <a:t>‘ status, </a:t>
            </a:r>
            <a:r>
              <a:rPr lang="sl-SI" sz="2400" dirty="0" err="1"/>
              <a:t>and</a:t>
            </a:r>
            <a:r>
              <a:rPr lang="sl-SI" sz="2400" dirty="0"/>
              <a:t> </a:t>
            </a:r>
            <a:r>
              <a:rPr lang="sl-SI" sz="2400" dirty="0" err="1"/>
              <a:t>can</a:t>
            </a:r>
            <a:r>
              <a:rPr lang="sl-SI" sz="2400" dirty="0"/>
              <a:t> be </a:t>
            </a:r>
            <a:r>
              <a:rPr lang="sl-SI" sz="2400" dirty="0" err="1"/>
              <a:t>taken</a:t>
            </a:r>
            <a:r>
              <a:rPr lang="sl-SI" sz="2400" dirty="0"/>
              <a:t> </a:t>
            </a:r>
            <a:r>
              <a:rPr lang="sl-SI" sz="2400" dirty="0" err="1"/>
              <a:t>independently</a:t>
            </a:r>
            <a:r>
              <a:rPr lang="sl-SI" sz="2400" dirty="0"/>
              <a:t>, not </a:t>
            </a:r>
            <a:r>
              <a:rPr lang="sl-SI" sz="2400" dirty="0" err="1"/>
              <a:t>linked</a:t>
            </a:r>
            <a:r>
              <a:rPr lang="sl-SI" sz="2400" dirty="0"/>
              <a:t> to a </a:t>
            </a:r>
            <a:r>
              <a:rPr lang="sl-SI" sz="2400" dirty="0" err="1"/>
              <a:t>larger</a:t>
            </a:r>
            <a:r>
              <a:rPr lang="sl-SI" sz="2400" dirty="0"/>
              <a:t> </a:t>
            </a:r>
            <a:r>
              <a:rPr lang="sl-SI" sz="2400" dirty="0" err="1"/>
              <a:t>qualificaitons</a:t>
            </a:r>
            <a:endParaRPr lang="sl-SI" sz="2400" dirty="0"/>
          </a:p>
          <a:p>
            <a:pPr>
              <a:lnSpc>
                <a:spcPct val="134000"/>
              </a:lnSpc>
            </a:pPr>
            <a:r>
              <a:rPr lang="sl-SI" sz="2400" dirty="0" err="1"/>
              <a:t>These</a:t>
            </a:r>
            <a:r>
              <a:rPr lang="sl-SI" sz="2400" dirty="0"/>
              <a:t> </a:t>
            </a:r>
            <a:r>
              <a:rPr lang="sl-SI" sz="2400" dirty="0" err="1"/>
              <a:t>qualifications</a:t>
            </a:r>
            <a:r>
              <a:rPr lang="sl-SI" sz="2400" dirty="0"/>
              <a:t> </a:t>
            </a:r>
            <a:r>
              <a:rPr lang="sl-SI" sz="2400" dirty="0" err="1"/>
              <a:t>have</a:t>
            </a:r>
            <a:r>
              <a:rPr lang="sl-SI" sz="2400" dirty="0"/>
              <a:t> </a:t>
            </a:r>
            <a:r>
              <a:rPr lang="sl-SI" sz="2400" dirty="0" err="1"/>
              <a:t>official</a:t>
            </a:r>
            <a:r>
              <a:rPr lang="sl-SI" sz="2400" dirty="0"/>
              <a:t> </a:t>
            </a:r>
            <a:r>
              <a:rPr lang="sl-SI" sz="2400" dirty="0" err="1"/>
              <a:t>recognition</a:t>
            </a:r>
            <a:r>
              <a:rPr lang="sl-SI" sz="2400" dirty="0"/>
              <a:t>, </a:t>
            </a:r>
            <a:r>
              <a:rPr lang="sl-SI" sz="2400" dirty="0" err="1"/>
              <a:t>due</a:t>
            </a:r>
            <a:r>
              <a:rPr lang="sl-SI" sz="2400" dirty="0"/>
              <a:t> to </a:t>
            </a:r>
            <a:r>
              <a:rPr lang="sl-SI" sz="2400" dirty="0" err="1"/>
              <a:t>inclusion</a:t>
            </a:r>
            <a:r>
              <a:rPr lang="sl-SI" sz="2400" dirty="0"/>
              <a:t> in a NQF</a:t>
            </a:r>
            <a:endParaRPr lang="en-GB" sz="2400" dirty="0"/>
          </a:p>
        </p:txBody>
      </p:sp>
      <p:sp>
        <p:nvSpPr>
          <p:cNvPr id="2" name="Datumsplatzhalter 1">
            <a:extLst>
              <a:ext uri="{FF2B5EF4-FFF2-40B4-BE49-F238E27FC236}">
                <a16:creationId xmlns:a16="http://schemas.microsoft.com/office/drawing/2014/main" id="{34784A2F-583E-9735-4B0A-098974EFC5AB}"/>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1F12F201-0882-0093-56A9-F83314B20067}"/>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004271A7-36F8-8798-13B0-209DEC16B180}"/>
              </a:ext>
            </a:extLst>
          </p:cNvPr>
          <p:cNvSpPr>
            <a:spLocks noGrp="1"/>
          </p:cNvSpPr>
          <p:nvPr>
            <p:ph type="sldNum" sz="quarter" idx="12"/>
          </p:nvPr>
        </p:nvSpPr>
        <p:spPr/>
        <p:txBody>
          <a:bodyPr/>
          <a:lstStyle/>
          <a:p>
            <a:fld id="{1EA2449A-B800-40B3-84C5-7CBCB3879FF6}" type="slidenum">
              <a:rPr lang="en-US" altLang="en-US" smtClean="0"/>
              <a:pPr/>
              <a:t>16</a:t>
            </a:fld>
            <a:endParaRPr lang="en-US" altLang="en-US"/>
          </a:p>
        </p:txBody>
      </p:sp>
    </p:spTree>
    <p:extLst>
      <p:ext uri="{BB962C8B-B14F-4D97-AF65-F5344CB8AC3E}">
        <p14:creationId xmlns:p14="http://schemas.microsoft.com/office/powerpoint/2010/main" val="2653277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439451" y="2574280"/>
            <a:ext cx="3293676" cy="1255952"/>
          </a:xfrm>
        </p:spPr>
        <p:txBody>
          <a:bodyPr spcFirstLastPara="1" wrap="square" lIns="121900" tIns="60933" rIns="121900" bIns="60933" anchor="ctr" anchorCtr="0">
            <a:noAutofit/>
          </a:bodyPr>
          <a:lstStyle/>
          <a:p>
            <a:pPr algn="l"/>
            <a:r>
              <a:rPr lang="sl-SI" sz="3733" b="1" dirty="0">
                <a:solidFill>
                  <a:schemeClr val="tx2"/>
                </a:solidFill>
              </a:rPr>
              <a:t>5 Exchange  </a:t>
            </a:r>
            <a:r>
              <a:rPr lang="sl-SI" sz="3733" b="1" dirty="0" err="1">
                <a:solidFill>
                  <a:schemeClr val="tx2"/>
                </a:solidFill>
              </a:rPr>
              <a:t>Methods</a:t>
            </a:r>
            <a:endParaRPr lang="sl-SI" sz="3733"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a:bodyPr>
          <a:lstStyle/>
          <a:p>
            <a:pPr marL="194728" indent="0">
              <a:lnSpc>
                <a:spcPct val="134000"/>
              </a:lnSpc>
              <a:buNone/>
            </a:pPr>
            <a:r>
              <a:rPr lang="sl-SI" sz="4000" b="1" dirty="0" err="1">
                <a:solidFill>
                  <a:schemeClr val="accent2"/>
                </a:solidFill>
              </a:rPr>
              <a:t>Recognition</a:t>
            </a:r>
            <a:r>
              <a:rPr lang="sl-SI" sz="4000" b="1" dirty="0">
                <a:solidFill>
                  <a:schemeClr val="accent2"/>
                </a:solidFill>
              </a:rPr>
              <a:t> </a:t>
            </a:r>
            <a:r>
              <a:rPr lang="sl-SI" sz="4000" b="1" dirty="0" err="1">
                <a:solidFill>
                  <a:schemeClr val="accent2"/>
                </a:solidFill>
              </a:rPr>
              <a:t>of</a:t>
            </a:r>
            <a:r>
              <a:rPr lang="sl-SI" sz="4000" b="1" dirty="0">
                <a:solidFill>
                  <a:schemeClr val="accent2"/>
                </a:solidFill>
              </a:rPr>
              <a:t> Non-Formal </a:t>
            </a:r>
            <a:r>
              <a:rPr lang="sl-SI" sz="4000" b="1" dirty="0" err="1">
                <a:solidFill>
                  <a:schemeClr val="accent2"/>
                </a:solidFill>
              </a:rPr>
              <a:t>Learning</a:t>
            </a:r>
            <a:endParaRPr lang="en-GB" sz="4000" b="1" dirty="0">
              <a:solidFill>
                <a:schemeClr val="accent2"/>
              </a:solidFill>
            </a:endParaRPr>
          </a:p>
          <a:p>
            <a:pPr>
              <a:lnSpc>
                <a:spcPct val="134000"/>
              </a:lnSpc>
            </a:pPr>
            <a:r>
              <a:rPr lang="sl-SI" sz="2400" dirty="0"/>
              <a:t>No </a:t>
            </a:r>
            <a:r>
              <a:rPr lang="sl-SI" sz="2400" dirty="0" err="1"/>
              <a:t>special</a:t>
            </a:r>
            <a:r>
              <a:rPr lang="sl-SI" sz="2400" dirty="0"/>
              <a:t> status </a:t>
            </a:r>
            <a:r>
              <a:rPr lang="sl-SI" sz="2400" dirty="0" err="1"/>
              <a:t>for</a:t>
            </a:r>
            <a:r>
              <a:rPr lang="sl-SI" sz="2400" dirty="0"/>
              <a:t> </a:t>
            </a:r>
            <a:r>
              <a:rPr lang="sl-SI" sz="2400" dirty="0" err="1"/>
              <a:t>micro-credentials</a:t>
            </a:r>
            <a:endParaRPr lang="sl-SI" sz="2400" dirty="0"/>
          </a:p>
          <a:p>
            <a:pPr>
              <a:lnSpc>
                <a:spcPct val="134000"/>
              </a:lnSpc>
            </a:pPr>
            <a:r>
              <a:rPr lang="sl-SI" sz="2400" dirty="0"/>
              <a:t>To </a:t>
            </a:r>
            <a:r>
              <a:rPr lang="sl-SI" sz="2400" dirty="0" err="1"/>
              <a:t>have</a:t>
            </a:r>
            <a:r>
              <a:rPr lang="sl-SI" sz="2400" dirty="0"/>
              <a:t> </a:t>
            </a:r>
            <a:r>
              <a:rPr lang="sl-SI" sz="2400" dirty="0" err="1"/>
              <a:t>learning</a:t>
            </a:r>
            <a:r>
              <a:rPr lang="sl-SI" sz="2400" dirty="0"/>
              <a:t> </a:t>
            </a:r>
            <a:r>
              <a:rPr lang="sl-SI" sz="2400" dirty="0" err="1"/>
              <a:t>recognised</a:t>
            </a:r>
            <a:r>
              <a:rPr lang="sl-SI" sz="2400" dirty="0"/>
              <a:t>, it </a:t>
            </a:r>
            <a:r>
              <a:rPr lang="sl-SI" sz="2400" dirty="0" err="1"/>
              <a:t>needs</a:t>
            </a:r>
            <a:r>
              <a:rPr lang="sl-SI" sz="2400" dirty="0"/>
              <a:t> to be </a:t>
            </a:r>
            <a:r>
              <a:rPr lang="sl-SI" sz="2400" dirty="0" err="1"/>
              <a:t>assessed</a:t>
            </a:r>
            <a:r>
              <a:rPr lang="sl-SI" sz="2400" dirty="0"/>
              <a:t> </a:t>
            </a:r>
            <a:r>
              <a:rPr lang="sl-SI" sz="2400" dirty="0" err="1"/>
              <a:t>by</a:t>
            </a:r>
            <a:r>
              <a:rPr lang="sl-SI" sz="2400" dirty="0"/>
              <a:t> </a:t>
            </a:r>
            <a:r>
              <a:rPr lang="sl-SI" sz="2400" dirty="0" err="1"/>
              <a:t>an</a:t>
            </a:r>
            <a:r>
              <a:rPr lang="sl-SI" sz="2400" dirty="0"/>
              <a:t> HEI </a:t>
            </a:r>
            <a:r>
              <a:rPr lang="sl-SI" sz="2400" dirty="0" err="1"/>
              <a:t>or</a:t>
            </a:r>
            <a:r>
              <a:rPr lang="sl-SI" sz="2400" dirty="0"/>
              <a:t> specialist </a:t>
            </a:r>
            <a:r>
              <a:rPr lang="sl-SI" sz="2400" dirty="0" err="1"/>
              <a:t>assessor</a:t>
            </a:r>
            <a:endParaRPr lang="sl-SI" sz="2400" dirty="0"/>
          </a:p>
          <a:p>
            <a:pPr>
              <a:lnSpc>
                <a:spcPct val="134000"/>
              </a:lnSpc>
            </a:pPr>
            <a:r>
              <a:rPr lang="sl-SI" sz="2400" dirty="0" err="1"/>
              <a:t>Usually</a:t>
            </a:r>
            <a:r>
              <a:rPr lang="sl-SI" sz="2400" dirty="0"/>
              <a:t> </a:t>
            </a:r>
            <a:r>
              <a:rPr lang="sl-SI" sz="2400" dirty="0" err="1"/>
              <a:t>will</a:t>
            </a:r>
            <a:r>
              <a:rPr lang="sl-SI" sz="2400" dirty="0"/>
              <a:t> </a:t>
            </a:r>
            <a:r>
              <a:rPr lang="sl-SI" sz="2400" dirty="0" err="1"/>
              <a:t>involve</a:t>
            </a:r>
            <a:r>
              <a:rPr lang="sl-SI" sz="2400" dirty="0"/>
              <a:t> a test </a:t>
            </a:r>
            <a:r>
              <a:rPr lang="sl-SI" sz="2400" dirty="0" err="1"/>
              <a:t>given</a:t>
            </a:r>
            <a:r>
              <a:rPr lang="sl-SI" sz="2400" dirty="0"/>
              <a:t> to </a:t>
            </a:r>
            <a:r>
              <a:rPr lang="sl-SI" sz="2400" dirty="0" err="1"/>
              <a:t>the</a:t>
            </a:r>
            <a:r>
              <a:rPr lang="sl-SI" sz="2400" dirty="0"/>
              <a:t> </a:t>
            </a:r>
            <a:r>
              <a:rPr lang="sl-SI" sz="2400" dirty="0" err="1"/>
              <a:t>student</a:t>
            </a:r>
            <a:endParaRPr lang="en-GB" sz="2400" dirty="0"/>
          </a:p>
        </p:txBody>
      </p:sp>
      <p:sp>
        <p:nvSpPr>
          <p:cNvPr id="2" name="Datumsplatzhalter 1">
            <a:extLst>
              <a:ext uri="{FF2B5EF4-FFF2-40B4-BE49-F238E27FC236}">
                <a16:creationId xmlns:a16="http://schemas.microsoft.com/office/drawing/2014/main" id="{63CB5EB6-B606-C0A0-55B6-84FD15B25E06}"/>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C1804B6B-2696-250E-920D-AAAFC30E53A1}"/>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FBC0F6D1-9963-7BD3-22A3-1D7BA9CE5AF8}"/>
              </a:ext>
            </a:extLst>
          </p:cNvPr>
          <p:cNvSpPr>
            <a:spLocks noGrp="1"/>
          </p:cNvSpPr>
          <p:nvPr>
            <p:ph type="sldNum" sz="quarter" idx="12"/>
          </p:nvPr>
        </p:nvSpPr>
        <p:spPr/>
        <p:txBody>
          <a:bodyPr/>
          <a:lstStyle/>
          <a:p>
            <a:fld id="{1EA2449A-B800-40B3-84C5-7CBCB3879FF6}" type="slidenum">
              <a:rPr lang="en-US" altLang="en-US" smtClean="0"/>
              <a:pPr/>
              <a:t>17</a:t>
            </a:fld>
            <a:endParaRPr lang="en-US" altLang="en-US"/>
          </a:p>
        </p:txBody>
      </p:sp>
    </p:spTree>
    <p:extLst>
      <p:ext uri="{BB962C8B-B14F-4D97-AF65-F5344CB8AC3E}">
        <p14:creationId xmlns:p14="http://schemas.microsoft.com/office/powerpoint/2010/main" val="3549678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p:txBody>
          <a:bodyPr/>
          <a:lstStyle/>
          <a:p>
            <a:r>
              <a:rPr lang="de-DE" dirty="0"/>
              <a:t>© maja.dragan@fh-joanneum.at , hagen.hochrinner@fh-joanneum.at</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18</a:t>
            </a:fld>
            <a:endParaRPr lang="de-DE" dirty="0"/>
          </a:p>
        </p:txBody>
      </p:sp>
      <p:sp>
        <p:nvSpPr>
          <p:cNvPr id="8" name="Textfeld 7">
            <a:extLst>
              <a:ext uri="{FF2B5EF4-FFF2-40B4-BE49-F238E27FC236}">
                <a16:creationId xmlns:a16="http://schemas.microsoft.com/office/drawing/2014/main" id="{1618EEA9-A0EA-4A87-B88D-C9259018F588}"/>
              </a:ext>
            </a:extLst>
          </p:cNvPr>
          <p:cNvSpPr txBox="1"/>
          <p:nvPr/>
        </p:nvSpPr>
        <p:spPr>
          <a:xfrm>
            <a:off x="1402482" y="1879163"/>
            <a:ext cx="9388476" cy="3785652"/>
          </a:xfrm>
          <a:prstGeom prst="rect">
            <a:avLst/>
          </a:prstGeom>
          <a:noFill/>
        </p:spPr>
        <p:txBody>
          <a:bodyPr wrap="square">
            <a:spAutoFit/>
          </a:bodyPr>
          <a:lstStyle/>
          <a:p>
            <a:pPr marL="457200" indent="-457200">
              <a:buFont typeface="+mj-lt"/>
              <a:buAutoNum type="arabicPeriod"/>
            </a:pPr>
            <a:r>
              <a:rPr lang="en-US" sz="2400" dirty="0"/>
              <a:t>Changes in curriculum design </a:t>
            </a:r>
          </a:p>
          <a:p>
            <a:pPr marL="457200" indent="-457200">
              <a:buAutoNum type="arabicPeriod"/>
            </a:pPr>
            <a:endParaRPr lang="en-US" sz="2400" dirty="0"/>
          </a:p>
          <a:p>
            <a:pPr lvl="1"/>
            <a:r>
              <a:rPr lang="en-US" sz="2400" dirty="0"/>
              <a:t>Institutions can offer flexible and more personalized learning opportunities.</a:t>
            </a:r>
          </a:p>
          <a:p>
            <a:endParaRPr lang="en-US" sz="2400" dirty="0"/>
          </a:p>
          <a:p>
            <a:pPr marL="457200" indent="-457200">
              <a:buFont typeface="+mj-lt"/>
              <a:buAutoNum type="arabicPeriod" startAt="2"/>
            </a:pPr>
            <a:r>
              <a:rPr lang="en-US" sz="2400" dirty="0"/>
              <a:t>Quality frameworks to ensure recognition / validation of micro-credentials </a:t>
            </a:r>
          </a:p>
          <a:p>
            <a:endParaRPr lang="en-US" sz="2400" dirty="0"/>
          </a:p>
          <a:p>
            <a:pPr lvl="1"/>
            <a:r>
              <a:rPr lang="en-US" sz="2400" dirty="0"/>
              <a:t>Institutions utilize micro-credentials as a means to recognize the skills and competences of learners and teachers.</a:t>
            </a: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246870"/>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rPr>
              <a:t>Identified impacts  </a:t>
            </a:r>
          </a:p>
        </p:txBody>
      </p:sp>
      <p:sp>
        <p:nvSpPr>
          <p:cNvPr id="2" name="Nach rechts gekrümmter Pfeil 1"/>
          <p:cNvSpPr/>
          <p:nvPr/>
        </p:nvSpPr>
        <p:spPr>
          <a:xfrm>
            <a:off x="629346" y="2033595"/>
            <a:ext cx="771696" cy="979688"/>
          </a:xfrm>
          <a:prstGeom prst="curvedRightArrow">
            <a:avLst>
              <a:gd name="adj1" fmla="val 25000"/>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9" name="Nach rechts gekrümmter Pfeil 8"/>
          <p:cNvSpPr/>
          <p:nvPr/>
        </p:nvSpPr>
        <p:spPr>
          <a:xfrm>
            <a:off x="647817" y="3844718"/>
            <a:ext cx="771696" cy="1355355"/>
          </a:xfrm>
          <a:prstGeom prst="curvedRightArrow">
            <a:avLst>
              <a:gd name="adj1" fmla="val 25000"/>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280378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p:txBody>
          <a:bodyPr/>
          <a:lstStyle/>
          <a:p>
            <a:r>
              <a:rPr lang="de-DE" dirty="0"/>
              <a:t>© maja.dragan@fh-joanneum.at , hagen.hochrinner@fh-joanneum.at</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19</a:t>
            </a:fld>
            <a:endParaRPr lang="de-DE" dirty="0"/>
          </a:p>
        </p:txBody>
      </p:sp>
      <p:sp>
        <p:nvSpPr>
          <p:cNvPr id="8" name="Textfeld 7">
            <a:extLst>
              <a:ext uri="{FF2B5EF4-FFF2-40B4-BE49-F238E27FC236}">
                <a16:creationId xmlns:a16="http://schemas.microsoft.com/office/drawing/2014/main" id="{1618EEA9-A0EA-4A87-B88D-C9259018F588}"/>
              </a:ext>
            </a:extLst>
          </p:cNvPr>
          <p:cNvSpPr txBox="1"/>
          <p:nvPr/>
        </p:nvSpPr>
        <p:spPr>
          <a:xfrm>
            <a:off x="1420957" y="1854666"/>
            <a:ext cx="9359900" cy="4154984"/>
          </a:xfrm>
          <a:prstGeom prst="rect">
            <a:avLst/>
          </a:prstGeom>
          <a:noFill/>
        </p:spPr>
        <p:txBody>
          <a:bodyPr wrap="square">
            <a:spAutoFit/>
          </a:bodyPr>
          <a:lstStyle/>
          <a:p>
            <a:pPr marL="457200" indent="-457200">
              <a:buFont typeface="+mj-lt"/>
              <a:buAutoNum type="arabicPeriod" startAt="3"/>
            </a:pPr>
            <a:r>
              <a:rPr lang="en-US" sz="2400" dirty="0"/>
              <a:t>Emergence of innovative business models and processes </a:t>
            </a:r>
          </a:p>
          <a:p>
            <a:pPr marL="457200" indent="-457200">
              <a:buFont typeface="+mj-lt"/>
              <a:buAutoNum type="arabicPeriod" startAt="3"/>
            </a:pPr>
            <a:endParaRPr lang="en-US" sz="2400" dirty="0"/>
          </a:p>
          <a:p>
            <a:pPr lvl="1"/>
            <a:r>
              <a:rPr lang="en-US" sz="2400" dirty="0"/>
              <a:t>Stackable micro-credentials have enabled the adoption of new business models for HEIs professional bodies (e.g., chambers of commerce), new entrants (e.g., Google, edX), tech-startups and associations.</a:t>
            </a:r>
          </a:p>
          <a:p>
            <a:endParaRPr lang="en-US" sz="2400" dirty="0"/>
          </a:p>
          <a:p>
            <a:pPr marL="457200" indent="-457200">
              <a:buFont typeface="+mj-lt"/>
              <a:buAutoNum type="arabicPeriod" startAt="4"/>
            </a:pPr>
            <a:r>
              <a:rPr lang="en-US" sz="2400" dirty="0" err="1"/>
              <a:t>Mobilisation</a:t>
            </a:r>
            <a:r>
              <a:rPr lang="en-US" sz="2400" dirty="0"/>
              <a:t> of increasingly collaborative educational ecosystems </a:t>
            </a:r>
          </a:p>
          <a:p>
            <a:pPr marL="457200" indent="-457200">
              <a:buFont typeface="+mj-lt"/>
              <a:buAutoNum type="arabicPeriod" startAt="4"/>
            </a:pPr>
            <a:endParaRPr lang="en-US" sz="2400" dirty="0"/>
          </a:p>
          <a:p>
            <a:pPr lvl="1"/>
            <a:r>
              <a:rPr lang="en-US" sz="2400" dirty="0"/>
              <a:t>New educational ecosystems have emerged consisting of universities, employers and educational content providers. </a:t>
            </a: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246870"/>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err="1">
                <a:latin typeface="+mn-lt"/>
              </a:rPr>
              <a:t>Identified</a:t>
            </a:r>
            <a:r>
              <a:rPr lang="de-DE" dirty="0">
                <a:latin typeface="+mn-lt"/>
              </a:rPr>
              <a:t> </a:t>
            </a:r>
            <a:r>
              <a:rPr lang="de-DE" dirty="0" err="1">
                <a:latin typeface="+mn-lt"/>
              </a:rPr>
              <a:t>impacts</a:t>
            </a:r>
            <a:r>
              <a:rPr lang="de-DE" dirty="0">
                <a:latin typeface="+mn-lt"/>
              </a:rPr>
              <a:t>  </a:t>
            </a:r>
            <a:endParaRPr lang="de-AT" dirty="0">
              <a:latin typeface="+mn-lt"/>
            </a:endParaRPr>
          </a:p>
        </p:txBody>
      </p:sp>
      <p:sp>
        <p:nvSpPr>
          <p:cNvPr id="9" name="Nach rechts gekrümmter Pfeil 8"/>
          <p:cNvSpPr/>
          <p:nvPr/>
        </p:nvSpPr>
        <p:spPr>
          <a:xfrm flipH="1">
            <a:off x="10780857" y="2035504"/>
            <a:ext cx="786854" cy="988572"/>
          </a:xfrm>
          <a:prstGeom prst="curvedRightArrow">
            <a:avLst>
              <a:gd name="adj1" fmla="val 25000"/>
              <a:gd name="adj2" fmla="val 50000"/>
              <a:gd name="adj3" fmla="val 58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0" name="Nach rechts gekrümmter Pfeil 9"/>
          <p:cNvSpPr/>
          <p:nvPr/>
        </p:nvSpPr>
        <p:spPr>
          <a:xfrm flipH="1">
            <a:off x="10787386" y="4612447"/>
            <a:ext cx="786854" cy="988572"/>
          </a:xfrm>
          <a:prstGeom prst="curvedRightArrow">
            <a:avLst>
              <a:gd name="adj1" fmla="val 21206"/>
              <a:gd name="adj2" fmla="val 50000"/>
              <a:gd name="adj3" fmla="val 37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283798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croHE – Supporting Learning Excellence through Micro-Credentials in  Higher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94" y="3434861"/>
            <a:ext cx="3359426" cy="2375890"/>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4294967295"/>
          </p:nvPr>
        </p:nvSpPr>
        <p:spPr>
          <a:xfrm>
            <a:off x="1062038" y="1882653"/>
            <a:ext cx="9947708" cy="3928094"/>
          </a:xfrm>
        </p:spPr>
        <p:txBody>
          <a:bodyPr>
            <a:noAutofit/>
          </a:bodyPr>
          <a:lstStyle/>
          <a:p>
            <a:pPr marL="457189" indent="-457189">
              <a:lnSpc>
                <a:spcPct val="100000"/>
              </a:lnSpc>
              <a:spcBef>
                <a:spcPts val="0"/>
              </a:spcBef>
              <a:buClr>
                <a:srgbClr val="00AFCB"/>
              </a:buClr>
              <a:buFont typeface="Arial" panose="020B0604020202020204" pitchFamily="34" charset="0"/>
              <a:buChar char="•"/>
            </a:pPr>
            <a:r>
              <a:rPr lang="en-US" sz="2000" dirty="0"/>
              <a:t>Micro-credentials certify the learning outcomes of short-term learning experiences, </a:t>
            </a:r>
          </a:p>
          <a:p>
            <a:pPr marL="0" indent="0" defTabSz="442913">
              <a:lnSpc>
                <a:spcPct val="100000"/>
              </a:lnSpc>
              <a:spcBef>
                <a:spcPts val="0"/>
              </a:spcBef>
              <a:buClr>
                <a:srgbClr val="00AFCB"/>
              </a:buClr>
              <a:buNone/>
            </a:pPr>
            <a:r>
              <a:rPr lang="en-US" sz="2000" dirty="0"/>
              <a:t>	for example, a short course or training. </a:t>
            </a:r>
          </a:p>
          <a:p>
            <a:pPr marL="0" indent="0" defTabSz="442913">
              <a:lnSpc>
                <a:spcPct val="100000"/>
              </a:lnSpc>
              <a:buClr>
                <a:srgbClr val="00AFCB"/>
              </a:buClr>
              <a:buNone/>
            </a:pPr>
            <a:r>
              <a:rPr lang="en-US" sz="2000" dirty="0"/>
              <a:t>	They offer a flexible, targeted way to help people develop the knowledge, skills and 	competences they need for their personal and professional development.</a:t>
            </a:r>
          </a:p>
          <a:p>
            <a:pPr marL="0" indent="0" defTabSz="442913">
              <a:buClr>
                <a:srgbClr val="00AFCB"/>
              </a:buClr>
              <a:buNone/>
            </a:pPr>
            <a:endParaRPr lang="en-US" sz="2000" dirty="0"/>
          </a:p>
          <a:p>
            <a:pPr marL="457189" indent="-457189">
              <a:buClr>
                <a:srgbClr val="00AFCB"/>
              </a:buClr>
              <a:buFont typeface="Arial" panose="020B0604020202020204" pitchFamily="34" charset="0"/>
              <a:buChar char="•"/>
            </a:pPr>
            <a:r>
              <a:rPr lang="en-US" sz="2000" dirty="0"/>
              <a:t>Given their flexibility, micro-credentials can be </a:t>
            </a:r>
          </a:p>
          <a:p>
            <a:pPr marL="0" indent="0" defTabSz="442913">
              <a:buClr>
                <a:srgbClr val="00AFCB"/>
              </a:buClr>
              <a:buNone/>
            </a:pPr>
            <a:r>
              <a:rPr lang="en-US" sz="2000" dirty="0"/>
              <a:t>	designed and delivered by a variety of providers </a:t>
            </a:r>
          </a:p>
          <a:p>
            <a:pPr marL="0" indent="0" defTabSz="442913">
              <a:buClr>
                <a:srgbClr val="00AFCB"/>
              </a:buClr>
              <a:buNone/>
            </a:pPr>
            <a:r>
              <a:rPr lang="en-US" sz="2000" dirty="0"/>
              <a:t>	in many different formal, non-formal and informal </a:t>
            </a:r>
          </a:p>
          <a:p>
            <a:pPr marL="0" indent="0" defTabSz="442913">
              <a:buClr>
                <a:srgbClr val="00AFCB"/>
              </a:buClr>
              <a:buNone/>
            </a:pPr>
            <a:r>
              <a:rPr lang="en-US" sz="2000" dirty="0"/>
              <a:t>	learning settings.</a:t>
            </a:r>
          </a:p>
        </p:txBody>
      </p:sp>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a:xfrm>
            <a:off x="3478924" y="6356351"/>
            <a:ext cx="5423339" cy="365125"/>
          </a:xfrm>
        </p:spPr>
        <p:txBody>
          <a:bodyPr/>
          <a:lstStyle/>
          <a:p>
            <a:r>
              <a:rPr lang="de-DE"/>
              <a:t>© maja.dragan@fh-joanneum.at , hagen.hochrinner@fh-joanneum.at</a:t>
            </a:r>
            <a:endParaRPr lang="de-DE" dirty="0"/>
          </a:p>
        </p:txBody>
      </p:sp>
      <p:sp>
        <p:nvSpPr>
          <p:cNvPr id="6" name="Foliennummernplatzhalter 5"/>
          <p:cNvSpPr>
            <a:spLocks noGrp="1"/>
          </p:cNvSpPr>
          <p:nvPr>
            <p:ph type="sldNum" sz="quarter" idx="12"/>
          </p:nvPr>
        </p:nvSpPr>
        <p:spPr/>
        <p:txBody>
          <a:bodyPr/>
          <a:lstStyle/>
          <a:p>
            <a:fld id="{E68C68F6-CEB4-C040-B3A3-CADDD499EB7C}" type="slidenum">
              <a:rPr lang="de-DE" smtClean="0"/>
              <a:pPr/>
              <a:t>2</a:t>
            </a:fld>
            <a:endParaRPr lang="de-DE" dirty="0"/>
          </a:p>
        </p:txBody>
      </p:sp>
      <p:sp>
        <p:nvSpPr>
          <p:cNvPr id="7" name="Textfeld 6">
            <a:extLst>
              <a:ext uri="{FF2B5EF4-FFF2-40B4-BE49-F238E27FC236}">
                <a16:creationId xmlns:a16="http://schemas.microsoft.com/office/drawing/2014/main" id="{D72E702D-A123-4ACB-928F-1127FE8347F3}"/>
              </a:ext>
            </a:extLst>
          </p:cNvPr>
          <p:cNvSpPr txBox="1"/>
          <p:nvPr/>
        </p:nvSpPr>
        <p:spPr>
          <a:xfrm>
            <a:off x="1062037" y="1120259"/>
            <a:ext cx="8567737" cy="646331"/>
          </a:xfrm>
          <a:prstGeom prst="rect">
            <a:avLst/>
          </a:prstGeom>
          <a:noFill/>
        </p:spPr>
        <p:txBody>
          <a:bodyPr wrap="square">
            <a:spAutoFit/>
          </a:bodyPr>
          <a:lstStyle/>
          <a:p>
            <a:r>
              <a:rPr lang="en-US" sz="3600"/>
              <a:t>Flexible, inclusive learning opportunities</a:t>
            </a:r>
            <a:endParaRPr lang="en-US" sz="3600" dirty="0"/>
          </a:p>
        </p:txBody>
      </p:sp>
    </p:spTree>
    <p:extLst>
      <p:ext uri="{BB962C8B-B14F-4D97-AF65-F5344CB8AC3E}">
        <p14:creationId xmlns:p14="http://schemas.microsoft.com/office/powerpoint/2010/main" val="4214833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p:txBody>
          <a:bodyPr/>
          <a:lstStyle/>
          <a:p>
            <a:r>
              <a:rPr lang="de-DE" dirty="0"/>
              <a:t>© maja.dragan@fh-joanneum.at , hagen.hochrinner@fh-joanneum.at</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20</a:t>
            </a:fld>
            <a:endParaRPr lang="de-DE" dirty="0"/>
          </a:p>
        </p:txBody>
      </p:sp>
      <p:sp>
        <p:nvSpPr>
          <p:cNvPr id="8" name="Textfeld 7">
            <a:extLst>
              <a:ext uri="{FF2B5EF4-FFF2-40B4-BE49-F238E27FC236}">
                <a16:creationId xmlns:a16="http://schemas.microsoft.com/office/drawing/2014/main" id="{1618EEA9-A0EA-4A87-B88D-C9259018F588}"/>
              </a:ext>
            </a:extLst>
          </p:cNvPr>
          <p:cNvSpPr txBox="1"/>
          <p:nvPr/>
        </p:nvSpPr>
        <p:spPr>
          <a:xfrm>
            <a:off x="1420952" y="1996052"/>
            <a:ext cx="9359900" cy="3046988"/>
          </a:xfrm>
          <a:prstGeom prst="rect">
            <a:avLst/>
          </a:prstGeom>
          <a:noFill/>
        </p:spPr>
        <p:txBody>
          <a:bodyPr wrap="square">
            <a:spAutoFit/>
          </a:bodyPr>
          <a:lstStyle/>
          <a:p>
            <a:pPr marL="457200" indent="-457200">
              <a:buFont typeface="+mj-lt"/>
              <a:buAutoNum type="arabicPeriod" startAt="5"/>
            </a:pPr>
            <a:r>
              <a:rPr lang="en-US" sz="2400" dirty="0"/>
              <a:t>Mechanisms to retain students in the higher education ecosystem</a:t>
            </a:r>
          </a:p>
          <a:p>
            <a:pPr marL="457200" indent="-457200">
              <a:buFont typeface="+mj-lt"/>
              <a:buAutoNum type="arabicPeriod" startAt="5"/>
            </a:pPr>
            <a:endParaRPr lang="en-US" sz="2400" dirty="0"/>
          </a:p>
          <a:p>
            <a:pPr lvl="1"/>
            <a:r>
              <a:rPr lang="en-GB" sz="2400" dirty="0"/>
              <a:t>Dropout rates are reduced.</a:t>
            </a:r>
          </a:p>
          <a:p>
            <a:pPr lvl="1"/>
            <a:endParaRPr lang="de-AT" sz="2400" dirty="0"/>
          </a:p>
          <a:p>
            <a:pPr lvl="1"/>
            <a:endParaRPr lang="de-AT" sz="2400" dirty="0"/>
          </a:p>
          <a:p>
            <a:pPr marL="457200" indent="-457200">
              <a:buFont typeface="+mj-lt"/>
              <a:buAutoNum type="arabicPeriod" startAt="5"/>
            </a:pPr>
            <a:r>
              <a:rPr lang="en-US" sz="2400" dirty="0"/>
              <a:t>New approach to enhance average employability </a:t>
            </a:r>
          </a:p>
          <a:p>
            <a:pPr marL="457200" indent="-457200">
              <a:buFont typeface="+mj-lt"/>
              <a:buAutoNum type="arabicPeriod" startAt="5"/>
            </a:pPr>
            <a:endParaRPr lang="en-US" sz="2400" dirty="0"/>
          </a:p>
          <a:p>
            <a:pPr lvl="1"/>
            <a:r>
              <a:rPr lang="en-US" sz="2400" dirty="0"/>
              <a:t>Skill mismatch is decreased, and employability is enhanced.</a:t>
            </a: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246870"/>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rPr>
              <a:t>Identified impacts  </a:t>
            </a:r>
          </a:p>
        </p:txBody>
      </p:sp>
      <p:sp>
        <p:nvSpPr>
          <p:cNvPr id="9" name="Nach rechts gekrümmter Pfeil 8"/>
          <p:cNvSpPr/>
          <p:nvPr/>
        </p:nvSpPr>
        <p:spPr>
          <a:xfrm>
            <a:off x="649406" y="2150482"/>
            <a:ext cx="754664" cy="960170"/>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0" name="Nach rechts gekrümmter Pfeil 9"/>
          <p:cNvSpPr/>
          <p:nvPr/>
        </p:nvSpPr>
        <p:spPr>
          <a:xfrm flipH="1">
            <a:off x="9589241" y="4003963"/>
            <a:ext cx="704521" cy="960170"/>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110782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p:txBody>
          <a:bodyPr/>
          <a:lstStyle/>
          <a:p>
            <a:r>
              <a:rPr lang="de-DE" dirty="0"/>
              <a:t>© maja.dragan@fh-joanneum.at , hagen.hochrinner@fh-joanneum.at</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21</a:t>
            </a:fld>
            <a:endParaRPr lang="de-DE" dirty="0"/>
          </a:p>
        </p:txBody>
      </p:sp>
      <p:sp>
        <p:nvSpPr>
          <p:cNvPr id="8" name="Textfeld 7">
            <a:extLst>
              <a:ext uri="{FF2B5EF4-FFF2-40B4-BE49-F238E27FC236}">
                <a16:creationId xmlns:a16="http://schemas.microsoft.com/office/drawing/2014/main" id="{1618EEA9-A0EA-4A87-B88D-C9259018F588}"/>
              </a:ext>
            </a:extLst>
          </p:cNvPr>
          <p:cNvSpPr txBox="1"/>
          <p:nvPr/>
        </p:nvSpPr>
        <p:spPr>
          <a:xfrm>
            <a:off x="1420954" y="1869927"/>
            <a:ext cx="9359900" cy="4154984"/>
          </a:xfrm>
          <a:prstGeom prst="rect">
            <a:avLst/>
          </a:prstGeom>
          <a:noFill/>
        </p:spPr>
        <p:txBody>
          <a:bodyPr wrap="square">
            <a:spAutoFit/>
          </a:bodyPr>
          <a:lstStyle/>
          <a:p>
            <a:pPr marL="457200" indent="-457200">
              <a:buFont typeface="+mj-lt"/>
              <a:buAutoNum type="arabicPeriod" startAt="7"/>
            </a:pPr>
            <a:r>
              <a:rPr lang="en-US" sz="2400" dirty="0"/>
              <a:t>Mechanisms to improve learners’ intrinsic motivation and responsibility</a:t>
            </a:r>
          </a:p>
          <a:p>
            <a:pPr marL="457200" indent="-457200">
              <a:buFont typeface="+mj-lt"/>
              <a:buAutoNum type="arabicPeriod" startAt="7"/>
            </a:pPr>
            <a:endParaRPr lang="en-US" sz="2400" dirty="0"/>
          </a:p>
          <a:p>
            <a:pPr lvl="1"/>
            <a:r>
              <a:rPr lang="en-US" sz="2400" dirty="0"/>
              <a:t>Student motivation, responsibility and determination were increased enabling effective learning.</a:t>
            </a:r>
          </a:p>
          <a:p>
            <a:pPr marL="457200" indent="-457200">
              <a:buFont typeface="+mj-lt"/>
              <a:buAutoNum type="arabicPeriod" startAt="7"/>
            </a:pPr>
            <a:endParaRPr lang="en-US" sz="2400" dirty="0"/>
          </a:p>
          <a:p>
            <a:pPr marL="457200" indent="-457200">
              <a:buFont typeface="+mj-lt"/>
              <a:buAutoNum type="arabicPeriod" startAt="7"/>
            </a:pPr>
            <a:r>
              <a:rPr lang="en-US" sz="2400" dirty="0"/>
              <a:t>Transparency on actual competence achieved</a:t>
            </a:r>
          </a:p>
          <a:p>
            <a:pPr marL="457200" indent="-457200">
              <a:buFont typeface="+mj-lt"/>
              <a:buAutoNum type="arabicPeriod" startAt="7"/>
            </a:pPr>
            <a:endParaRPr lang="en-US" sz="2400" dirty="0"/>
          </a:p>
          <a:p>
            <a:pPr lvl="1"/>
            <a:r>
              <a:rPr lang="en-US" sz="2400" dirty="0"/>
              <a:t>The underlying metadata on skills and competences contained in Microcredentials has enabled learners to </a:t>
            </a:r>
            <a:r>
              <a:rPr lang="de-AT" sz="2400" dirty="0"/>
              <a:t>express </a:t>
            </a:r>
            <a:r>
              <a:rPr lang="en-GB" sz="2400" dirty="0"/>
              <a:t>learning outcomes beyond simple participation certification</a:t>
            </a:r>
            <a:r>
              <a:rPr lang="de-AT" sz="2400" dirty="0"/>
              <a:t>.</a:t>
            </a:r>
            <a:endParaRPr lang="en-US" sz="2400" dirty="0"/>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246870"/>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rPr>
              <a:t>Identified impacts  </a:t>
            </a:r>
          </a:p>
        </p:txBody>
      </p:sp>
      <p:sp>
        <p:nvSpPr>
          <p:cNvPr id="9" name="Nach rechts gekrümmter Pfeil 8"/>
          <p:cNvSpPr/>
          <p:nvPr/>
        </p:nvSpPr>
        <p:spPr>
          <a:xfrm>
            <a:off x="649090" y="2032001"/>
            <a:ext cx="754664" cy="1292998"/>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0" name="Nach rechts gekrümmter Pfeil 9"/>
          <p:cNvSpPr/>
          <p:nvPr/>
        </p:nvSpPr>
        <p:spPr>
          <a:xfrm flipH="1">
            <a:off x="10780853" y="4192830"/>
            <a:ext cx="702607" cy="1025714"/>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339937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p:txBody>
          <a:bodyPr/>
          <a:lstStyle/>
          <a:p>
            <a:r>
              <a:rPr lang="de-DE" dirty="0"/>
              <a:t>© maja.dragan@fh-joanneum.at , hagen.hochrinner@fh-joanneum.at</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22</a:t>
            </a:fld>
            <a:endParaRPr lang="de-DE" dirty="0"/>
          </a:p>
        </p:txBody>
      </p:sp>
      <p:sp>
        <p:nvSpPr>
          <p:cNvPr id="8" name="Textfeld 7">
            <a:extLst>
              <a:ext uri="{FF2B5EF4-FFF2-40B4-BE49-F238E27FC236}">
                <a16:creationId xmlns:a16="http://schemas.microsoft.com/office/drawing/2014/main" id="{1618EEA9-A0EA-4A87-B88D-C9259018F588}"/>
              </a:ext>
            </a:extLst>
          </p:cNvPr>
          <p:cNvSpPr txBox="1"/>
          <p:nvPr/>
        </p:nvSpPr>
        <p:spPr>
          <a:xfrm>
            <a:off x="1420956" y="1879163"/>
            <a:ext cx="9359900" cy="3785652"/>
          </a:xfrm>
          <a:prstGeom prst="rect">
            <a:avLst/>
          </a:prstGeom>
          <a:noFill/>
        </p:spPr>
        <p:txBody>
          <a:bodyPr wrap="square">
            <a:spAutoFit/>
          </a:bodyPr>
          <a:lstStyle/>
          <a:p>
            <a:pPr marL="457200" indent="-457200">
              <a:buFont typeface="+mj-lt"/>
              <a:buAutoNum type="arabicPeriod" startAt="9"/>
            </a:pPr>
            <a:r>
              <a:rPr lang="en-US" sz="2400" dirty="0"/>
              <a:t>Flexible learning opportunities to foster inclusivity</a:t>
            </a:r>
          </a:p>
          <a:p>
            <a:pPr marL="457200" indent="-457200">
              <a:buFont typeface="+mj-lt"/>
              <a:buAutoNum type="arabicPeriod" startAt="9"/>
            </a:pPr>
            <a:endParaRPr lang="en-US" sz="2400" dirty="0"/>
          </a:p>
          <a:p>
            <a:pPr lvl="1"/>
            <a:r>
              <a:rPr lang="en-US" sz="2400" dirty="0"/>
              <a:t>Participation of disadvantaged people is increased through LLL </a:t>
            </a:r>
          </a:p>
          <a:p>
            <a:pPr lvl="1"/>
            <a:r>
              <a:rPr lang="en-US" sz="2400" dirty="0"/>
              <a:t>and flexibilization of learning thus, contributing to the well-being </a:t>
            </a:r>
          </a:p>
          <a:p>
            <a:pPr lvl="1"/>
            <a:r>
              <a:rPr lang="en-US" sz="2400" dirty="0"/>
              <a:t>of society.</a:t>
            </a:r>
          </a:p>
          <a:p>
            <a:pPr marL="457200" indent="-457200">
              <a:buFont typeface="+mj-lt"/>
              <a:buAutoNum type="arabicPeriod" startAt="9"/>
            </a:pPr>
            <a:endParaRPr lang="en-US" sz="2400" dirty="0"/>
          </a:p>
          <a:p>
            <a:pPr marL="457200" indent="-457200">
              <a:buFont typeface="+mj-lt"/>
              <a:buAutoNum type="arabicPeriod" startAt="9"/>
            </a:pPr>
            <a:r>
              <a:rPr lang="en-US" sz="2400" dirty="0"/>
              <a:t>Opportunities to upskill and reskill </a:t>
            </a:r>
          </a:p>
          <a:p>
            <a:pPr marL="457200" indent="-457200">
              <a:buFont typeface="+mj-lt"/>
              <a:buAutoNum type="arabicPeriod" startAt="9"/>
            </a:pPr>
            <a:endParaRPr lang="en-US" sz="2400" dirty="0"/>
          </a:p>
          <a:p>
            <a:pPr lvl="1"/>
            <a:r>
              <a:rPr lang="en-US" sz="2400" dirty="0"/>
              <a:t>Students are more prepared for jobs that didn’t exist and are able </a:t>
            </a:r>
          </a:p>
          <a:p>
            <a:pPr lvl="1"/>
            <a:r>
              <a:rPr lang="en-US" sz="2400" dirty="0"/>
              <a:t>to anticipate future needs.</a:t>
            </a:r>
            <a:endParaRPr lang="de-AT" sz="2400" dirty="0"/>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265342"/>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err="1">
                <a:latin typeface="+mn-lt"/>
              </a:rPr>
              <a:t>Identified</a:t>
            </a:r>
            <a:r>
              <a:rPr lang="de-DE" dirty="0">
                <a:latin typeface="+mn-lt"/>
              </a:rPr>
              <a:t> </a:t>
            </a:r>
            <a:r>
              <a:rPr lang="de-DE" dirty="0" err="1">
                <a:latin typeface="+mn-lt"/>
              </a:rPr>
              <a:t>impacts</a:t>
            </a:r>
            <a:r>
              <a:rPr lang="de-DE" dirty="0">
                <a:latin typeface="+mn-lt"/>
              </a:rPr>
              <a:t>  </a:t>
            </a:r>
            <a:endParaRPr lang="de-AT" dirty="0">
              <a:latin typeface="+mn-lt"/>
            </a:endParaRPr>
          </a:p>
        </p:txBody>
      </p:sp>
      <p:sp>
        <p:nvSpPr>
          <p:cNvPr id="9" name="Nach rechts gekrümmter Pfeil 8"/>
          <p:cNvSpPr/>
          <p:nvPr/>
        </p:nvSpPr>
        <p:spPr>
          <a:xfrm>
            <a:off x="647498" y="2041553"/>
            <a:ext cx="754664" cy="1233215"/>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0" name="Nach rechts gekrümmter Pfeil 9"/>
          <p:cNvSpPr/>
          <p:nvPr/>
        </p:nvSpPr>
        <p:spPr>
          <a:xfrm>
            <a:off x="638262" y="4239589"/>
            <a:ext cx="754664" cy="1005993"/>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415781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el 6">
            <a:extLst>
              <a:ext uri="{FF2B5EF4-FFF2-40B4-BE49-F238E27FC236}">
                <a16:creationId xmlns:a16="http://schemas.microsoft.com/office/drawing/2014/main" id="{8E2ED4B0-7446-87CD-72BA-EF3C3D228E9F}"/>
              </a:ext>
            </a:extLst>
          </p:cNvPr>
          <p:cNvSpPr>
            <a:spLocks noGrp="1"/>
          </p:cNvSpPr>
          <p:nvPr>
            <p:ph type="title"/>
          </p:nvPr>
        </p:nvSpPr>
        <p:spPr>
          <a:xfrm>
            <a:off x="660041" y="2767106"/>
            <a:ext cx="2880828" cy="3071906"/>
          </a:xfrm>
        </p:spPr>
        <p:txBody>
          <a:bodyPr vert="horz" lIns="91440" tIns="45720" rIns="91440" bIns="45720" rtlCol="0" anchor="t">
            <a:normAutofit/>
          </a:bodyPr>
          <a:lstStyle/>
          <a:p>
            <a:endParaRPr lang="en-US" sz="4000" kern="1200">
              <a:solidFill>
                <a:srgbClr val="FFFFFF"/>
              </a:solidFill>
              <a:latin typeface="+mj-lt"/>
              <a:ea typeface="+mj-ea"/>
              <a:cs typeface="+mj-cs"/>
            </a:endParaRPr>
          </a:p>
        </p:txBody>
      </p:sp>
      <p:sp>
        <p:nvSpPr>
          <p:cNvPr id="3" name="Fußzeilenplatzhalter 2">
            <a:extLst>
              <a:ext uri="{FF2B5EF4-FFF2-40B4-BE49-F238E27FC236}">
                <a16:creationId xmlns:a16="http://schemas.microsoft.com/office/drawing/2014/main" id="{E9642AA5-D9AF-2F05-0B4A-3A7D20A7D20C}"/>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000" kern="1200">
                <a:solidFill>
                  <a:srgbClr val="FFFFFF"/>
                </a:solidFill>
                <a:latin typeface="+mn-lt"/>
                <a:ea typeface="+mn-ea"/>
                <a:cs typeface="+mn-cs"/>
              </a:rPr>
              <a:t>© maja.dragan@fh-joanneum.at , hagen.hochrinner@fh-joanneum.at</a:t>
            </a:r>
          </a:p>
        </p:txBody>
      </p:sp>
      <p:pic>
        <p:nvPicPr>
          <p:cNvPr id="8" name="Inhaltsplatzhalter 7">
            <a:extLst>
              <a:ext uri="{FF2B5EF4-FFF2-40B4-BE49-F238E27FC236}">
                <a16:creationId xmlns:a16="http://schemas.microsoft.com/office/drawing/2014/main" id="{D5EA6639-B30F-F58D-D900-4975C20E5AEF}"/>
              </a:ext>
            </a:extLst>
          </p:cNvPr>
          <p:cNvPicPr>
            <a:picLocks noChangeAspect="1"/>
          </p:cNvPicPr>
          <p:nvPr/>
        </p:nvPicPr>
        <p:blipFill rotWithShape="1">
          <a:blip r:embed="rId2"/>
          <a:srcRect l="7145" r="6426" b="1"/>
          <a:stretch/>
        </p:blipFill>
        <p:spPr>
          <a:xfrm>
            <a:off x="4502428" y="576068"/>
            <a:ext cx="7225748" cy="5705863"/>
          </a:xfrm>
          <a:prstGeom prst="rect">
            <a:avLst/>
          </a:prstGeom>
        </p:spPr>
      </p:pic>
      <p:sp>
        <p:nvSpPr>
          <p:cNvPr id="2" name="Datumsplatzhalter 1">
            <a:extLst>
              <a:ext uri="{FF2B5EF4-FFF2-40B4-BE49-F238E27FC236}">
                <a16:creationId xmlns:a16="http://schemas.microsoft.com/office/drawing/2014/main" id="{E07AF43D-8151-DF1E-7F7D-948AF7ADDD6B}"/>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de-DE" sz="1100">
                <a:solidFill>
                  <a:schemeClr val="tx1">
                    <a:lumMod val="50000"/>
                    <a:lumOff val="50000"/>
                  </a:schemeClr>
                </a:solidFill>
              </a:rPr>
              <a:t>2023-06-28</a:t>
            </a:r>
            <a:endParaRPr lang="en-US" sz="1100">
              <a:solidFill>
                <a:schemeClr val="tx1">
                  <a:lumMod val="50000"/>
                  <a:lumOff val="50000"/>
                </a:schemeClr>
              </a:solidFill>
            </a:endParaRPr>
          </a:p>
        </p:txBody>
      </p:sp>
      <p:sp>
        <p:nvSpPr>
          <p:cNvPr id="4" name="Foliennummernplatzhalter 3">
            <a:extLst>
              <a:ext uri="{FF2B5EF4-FFF2-40B4-BE49-F238E27FC236}">
                <a16:creationId xmlns:a16="http://schemas.microsoft.com/office/drawing/2014/main" id="{B6EBDED1-4BA0-7AEC-0992-CB30A0663C1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650AC60D-8CD0-4285-A7ED-BA5AA693047F}"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124467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8D1BD-274F-F607-7452-4BFA9F154465}"/>
              </a:ext>
            </a:extLst>
          </p:cNvPr>
          <p:cNvSpPr>
            <a:spLocks noGrp="1"/>
          </p:cNvSpPr>
          <p:nvPr>
            <p:ph type="title"/>
          </p:nvPr>
        </p:nvSpPr>
        <p:spPr/>
        <p:txBody>
          <a:bodyPr>
            <a:noAutofit/>
          </a:bodyPr>
          <a:lstStyle/>
          <a:p>
            <a:r>
              <a:rPr lang="en-US" sz="2000"/>
              <a:t>List of critical information items to be provided by micro-credentials operating within the framework of a European approach:</a:t>
            </a:r>
            <a:endParaRPr lang="de-AT" sz="2000" dirty="0"/>
          </a:p>
        </p:txBody>
      </p:sp>
      <p:graphicFrame>
        <p:nvGraphicFramePr>
          <p:cNvPr id="9" name="Inhaltsplatzhalter 2">
            <a:extLst>
              <a:ext uri="{FF2B5EF4-FFF2-40B4-BE49-F238E27FC236}">
                <a16:creationId xmlns:a16="http://schemas.microsoft.com/office/drawing/2014/main" id="{666CF2C5-5B35-0F18-F2D5-D34FB7E2E12D}"/>
              </a:ext>
            </a:extLst>
          </p:cNvPr>
          <p:cNvGraphicFramePr>
            <a:graphicFrameLocks noGrp="1"/>
          </p:cNvGraphicFramePr>
          <p:nvPr>
            <p:ph sz="half" idx="1"/>
            <p:extLst>
              <p:ext uri="{D42A27DB-BD31-4B8C-83A1-F6EECF244321}">
                <p14:modId xmlns:p14="http://schemas.microsoft.com/office/powerpoint/2010/main" val="3645888335"/>
              </p:ext>
            </p:extLst>
          </p:nvPr>
        </p:nvGraphicFramePr>
        <p:xfrm>
          <a:off x="610986" y="1390212"/>
          <a:ext cx="5181600" cy="4792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nhaltsplatzhalter 3">
            <a:extLst>
              <a:ext uri="{FF2B5EF4-FFF2-40B4-BE49-F238E27FC236}">
                <a16:creationId xmlns:a16="http://schemas.microsoft.com/office/drawing/2014/main" id="{5D54CF71-9ACE-E3D3-8431-C5DA7E9A36AE}"/>
              </a:ext>
            </a:extLst>
          </p:cNvPr>
          <p:cNvSpPr>
            <a:spLocks noGrp="1"/>
          </p:cNvSpPr>
          <p:nvPr>
            <p:ph sz="half" idx="2"/>
          </p:nvPr>
        </p:nvSpPr>
        <p:spPr>
          <a:xfrm>
            <a:off x="6172200" y="1253331"/>
            <a:ext cx="5181600" cy="4351338"/>
          </a:xfrm>
        </p:spPr>
        <p:txBody>
          <a:bodyPr>
            <a:normAutofit fontScale="62500" lnSpcReduction="20000"/>
          </a:bodyPr>
          <a:lstStyle/>
          <a:p>
            <a:r>
              <a:rPr lang="en-US" dirty="0"/>
              <a:t>Any </a:t>
            </a:r>
            <a:r>
              <a:rPr lang="en-US" b="1" dirty="0"/>
              <a:t>prerequisites</a:t>
            </a:r>
            <a:r>
              <a:rPr lang="en-US" dirty="0"/>
              <a:t> that were required to begin the course.</a:t>
            </a:r>
          </a:p>
          <a:p>
            <a:r>
              <a:rPr lang="en-US" b="1" dirty="0"/>
              <a:t>Learning resources </a:t>
            </a:r>
            <a:r>
              <a:rPr lang="en-US" dirty="0"/>
              <a:t>relevant for the credential.</a:t>
            </a:r>
          </a:p>
          <a:p>
            <a:r>
              <a:rPr lang="en-US" b="1" dirty="0"/>
              <a:t>Type of assessment </a:t>
            </a:r>
            <a:r>
              <a:rPr lang="en-US" dirty="0"/>
              <a:t>testing, application of a skill, portfolio, etc.</a:t>
            </a:r>
          </a:p>
          <a:p>
            <a:r>
              <a:rPr lang="en-US" b="1" dirty="0"/>
              <a:t>Supervision</a:t>
            </a:r>
            <a:r>
              <a:rPr lang="en-US" dirty="0"/>
              <a:t> and identity verification unsupervised with no identity verification, supervised with no identity verification, supervised online, or on-site with identity verification.</a:t>
            </a:r>
          </a:p>
          <a:p>
            <a:r>
              <a:rPr lang="en-US" b="1" dirty="0"/>
              <a:t>Quality assurance </a:t>
            </a:r>
            <a:r>
              <a:rPr lang="en-US" dirty="0"/>
              <a:t>the body ensuring the quality of the course.</a:t>
            </a:r>
          </a:p>
          <a:p>
            <a:r>
              <a:rPr lang="en-US" b="1" dirty="0"/>
              <a:t>Outcome</a:t>
            </a:r>
            <a:r>
              <a:rPr lang="en-US" dirty="0"/>
              <a:t> for a successful learner admission to a degree </a:t>
            </a:r>
            <a:r>
              <a:rPr lang="en-US" dirty="0" err="1"/>
              <a:t>programme</a:t>
            </a:r>
            <a:r>
              <a:rPr lang="en-US" dirty="0"/>
              <a:t>, credit towards a degree </a:t>
            </a:r>
            <a:r>
              <a:rPr lang="en-US" dirty="0" err="1"/>
              <a:t>programme</a:t>
            </a:r>
            <a:r>
              <a:rPr lang="en-US" dirty="0"/>
              <a:t>, certification or digital badge earned, number of credits.</a:t>
            </a:r>
          </a:p>
          <a:p>
            <a:r>
              <a:rPr lang="en-US" b="1" dirty="0"/>
              <a:t>Integration / </a:t>
            </a:r>
            <a:r>
              <a:rPr lang="en-US" b="1" dirty="0" err="1"/>
              <a:t>stackability</a:t>
            </a:r>
            <a:r>
              <a:rPr lang="en-US" b="1" dirty="0"/>
              <a:t> </a:t>
            </a:r>
            <a:r>
              <a:rPr lang="en-US" dirty="0"/>
              <a:t>options standalone, independent course / integrated, stackable towards another credential.</a:t>
            </a:r>
            <a:endParaRPr lang="de-AT" dirty="0"/>
          </a:p>
          <a:p>
            <a:endParaRPr lang="de-AT" dirty="0"/>
          </a:p>
        </p:txBody>
      </p:sp>
      <p:sp>
        <p:nvSpPr>
          <p:cNvPr id="5" name="Fußzeilenplatzhalter 4">
            <a:extLst>
              <a:ext uri="{FF2B5EF4-FFF2-40B4-BE49-F238E27FC236}">
                <a16:creationId xmlns:a16="http://schemas.microsoft.com/office/drawing/2014/main" id="{B2515417-5486-AA96-3B73-17AE23164CC8}"/>
              </a:ext>
            </a:extLst>
          </p:cNvPr>
          <p:cNvSpPr>
            <a:spLocks noGrp="1"/>
          </p:cNvSpPr>
          <p:nvPr>
            <p:ph type="ftr" sz="quarter" idx="11"/>
          </p:nvPr>
        </p:nvSpPr>
        <p:spPr/>
        <p:txBody>
          <a:bodyPr/>
          <a:lstStyle/>
          <a:p>
            <a:r>
              <a:rPr lang="en-US"/>
              <a:t>© maja.dragan@fh-joanneum.at , hagen.hochrinner@fh-joanneum.at</a:t>
            </a:r>
            <a:endParaRPr lang="de-AT"/>
          </a:p>
        </p:txBody>
      </p:sp>
      <p:sp>
        <p:nvSpPr>
          <p:cNvPr id="6" name="Foliennummernplatzhalter 5">
            <a:extLst>
              <a:ext uri="{FF2B5EF4-FFF2-40B4-BE49-F238E27FC236}">
                <a16:creationId xmlns:a16="http://schemas.microsoft.com/office/drawing/2014/main" id="{3339F9EB-E77F-7B99-6128-A4AADF4D89E5}"/>
              </a:ext>
            </a:extLst>
          </p:cNvPr>
          <p:cNvSpPr>
            <a:spLocks noGrp="1"/>
          </p:cNvSpPr>
          <p:nvPr>
            <p:ph type="sldNum" sz="quarter" idx="12"/>
          </p:nvPr>
        </p:nvSpPr>
        <p:spPr/>
        <p:txBody>
          <a:bodyPr/>
          <a:lstStyle/>
          <a:p>
            <a:fld id="{650AC60D-8CD0-4285-A7ED-BA5AA693047F}" type="slidenum">
              <a:rPr lang="de-AT" smtClean="0"/>
              <a:t>24</a:t>
            </a:fld>
            <a:endParaRPr lang="de-AT"/>
          </a:p>
        </p:txBody>
      </p:sp>
      <p:sp>
        <p:nvSpPr>
          <p:cNvPr id="7" name="Datumsplatzhalter 6">
            <a:extLst>
              <a:ext uri="{FF2B5EF4-FFF2-40B4-BE49-F238E27FC236}">
                <a16:creationId xmlns:a16="http://schemas.microsoft.com/office/drawing/2014/main" id="{E6DEA6A7-9547-0E6C-0A1A-0E96305F45F7}"/>
              </a:ext>
            </a:extLst>
          </p:cNvPr>
          <p:cNvSpPr>
            <a:spLocks noGrp="1"/>
          </p:cNvSpPr>
          <p:nvPr>
            <p:ph type="dt" sz="half" idx="10"/>
          </p:nvPr>
        </p:nvSpPr>
        <p:spPr/>
        <p:txBody>
          <a:bodyPr/>
          <a:lstStyle/>
          <a:p>
            <a:r>
              <a:rPr lang="de-DE"/>
              <a:t>2023-06-28</a:t>
            </a:r>
            <a:endParaRPr lang="de-AT"/>
          </a:p>
        </p:txBody>
      </p:sp>
    </p:spTree>
    <p:extLst>
      <p:ext uri="{BB962C8B-B14F-4D97-AF65-F5344CB8AC3E}">
        <p14:creationId xmlns:p14="http://schemas.microsoft.com/office/powerpoint/2010/main" val="3231530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23CE-A11B-4EB3-A2E7-CD49DCFAC938}"/>
              </a:ext>
            </a:extLst>
          </p:cNvPr>
          <p:cNvSpPr>
            <a:spLocks noGrp="1"/>
          </p:cNvSpPr>
          <p:nvPr>
            <p:ph type="title"/>
          </p:nvPr>
        </p:nvSpPr>
        <p:spPr/>
        <p:txBody>
          <a:bodyPr/>
          <a:lstStyle/>
          <a:p>
            <a:r>
              <a:rPr lang="en-GB" dirty="0"/>
              <a:t>Many Different Definitions of Micro-Credentials</a:t>
            </a:r>
          </a:p>
        </p:txBody>
      </p:sp>
      <p:sp>
        <p:nvSpPr>
          <p:cNvPr id="3" name="Text Placeholder 2">
            <a:extLst>
              <a:ext uri="{FF2B5EF4-FFF2-40B4-BE49-F238E27FC236}">
                <a16:creationId xmlns:a16="http://schemas.microsoft.com/office/drawing/2014/main" id="{B0194553-CE2C-49A4-A423-C100BDC35A02}"/>
              </a:ext>
            </a:extLst>
          </p:cNvPr>
          <p:cNvSpPr>
            <a:spLocks noGrp="1"/>
          </p:cNvSpPr>
          <p:nvPr>
            <p:ph type="body" idx="1"/>
          </p:nvPr>
        </p:nvSpPr>
        <p:spPr/>
        <p:txBody>
          <a:bodyPr>
            <a:normAutofit/>
          </a:bodyPr>
          <a:lstStyle/>
          <a:p>
            <a:pPr marL="203195" indent="0" algn="ctr">
              <a:buNone/>
            </a:pPr>
            <a:r>
              <a:rPr lang="en-GB" sz="3200" dirty="0"/>
              <a:t>General trend of </a:t>
            </a:r>
            <a:r>
              <a:rPr lang="sl-SI" sz="3200" dirty="0"/>
              <a:t>1</a:t>
            </a:r>
            <a:r>
              <a:rPr lang="en-GB" sz="3200" dirty="0"/>
              <a:t>-</a:t>
            </a:r>
            <a:r>
              <a:rPr lang="sl-SI" sz="3200" dirty="0"/>
              <a:t>5</a:t>
            </a:r>
            <a:r>
              <a:rPr lang="en-GB" sz="3200" dirty="0"/>
              <a:t> ECTS-equivalents</a:t>
            </a:r>
          </a:p>
        </p:txBody>
      </p:sp>
    </p:spTree>
    <p:extLst>
      <p:ext uri="{BB962C8B-B14F-4D97-AF65-F5344CB8AC3E}">
        <p14:creationId xmlns:p14="http://schemas.microsoft.com/office/powerpoint/2010/main" val="342390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p:txBody>
          <a:bodyPr/>
          <a:lstStyle/>
          <a:p>
            <a:r>
              <a:rPr lang="de-DE"/>
              <a:t>© maja.dragan@fh-joanneum.at , hagen.hochrinner@fh-joanneum.at</a:t>
            </a:r>
            <a:endParaRPr lang="de-DE" dirty="0"/>
          </a:p>
        </p:txBody>
      </p:sp>
      <p:sp>
        <p:nvSpPr>
          <p:cNvPr id="6" name="Foliennummernplatzhalter 5"/>
          <p:cNvSpPr>
            <a:spLocks noGrp="1"/>
          </p:cNvSpPr>
          <p:nvPr>
            <p:ph type="sldNum" sz="quarter" idx="12"/>
          </p:nvPr>
        </p:nvSpPr>
        <p:spPr/>
        <p:txBody>
          <a:bodyPr/>
          <a:lstStyle/>
          <a:p>
            <a:fld id="{E68C68F6-CEB4-C040-B3A3-CADDD499EB7C}" type="slidenum">
              <a:rPr lang="de-DE" smtClean="0"/>
              <a:pPr/>
              <a:t>26</a:t>
            </a:fld>
            <a:endParaRPr lang="de-DE" dirty="0"/>
          </a:p>
        </p:txBody>
      </p:sp>
      <p:sp>
        <p:nvSpPr>
          <p:cNvPr id="8" name="Textfeld 7">
            <a:extLst>
              <a:ext uri="{FF2B5EF4-FFF2-40B4-BE49-F238E27FC236}">
                <a16:creationId xmlns:a16="http://schemas.microsoft.com/office/drawing/2014/main" id="{1618EEA9-A0EA-4A87-B88D-C9259018F588}"/>
              </a:ext>
            </a:extLst>
          </p:cNvPr>
          <p:cNvSpPr txBox="1"/>
          <p:nvPr/>
        </p:nvSpPr>
        <p:spPr>
          <a:xfrm>
            <a:off x="1430190" y="1860691"/>
            <a:ext cx="9359900" cy="3693319"/>
          </a:xfrm>
          <a:prstGeom prst="rect">
            <a:avLst/>
          </a:prstGeom>
          <a:noFill/>
        </p:spPr>
        <p:txBody>
          <a:bodyPr wrap="square">
            <a:spAutoFit/>
          </a:bodyPr>
          <a:lstStyle/>
          <a:p>
            <a:r>
              <a:rPr lang="de-AT" sz="1800">
                <a:effectLst/>
                <a:latin typeface="Calibri" panose="020F0502020204030204" pitchFamily="34" charset="0"/>
                <a:ea typeface="Calibri" panose="020F0502020204030204" pitchFamily="34" charset="0"/>
              </a:rPr>
              <a:t> </a:t>
            </a:r>
          </a:p>
          <a:p>
            <a:r>
              <a:rPr lang="de-AT" sz="1800" u="sng">
                <a:solidFill>
                  <a:srgbClr val="0563C1"/>
                </a:solidFill>
                <a:effectLst/>
                <a:latin typeface="Calibri" panose="020F0502020204030204" pitchFamily="34" charset="0"/>
                <a:ea typeface="Calibri" panose="020F0502020204030204" pitchFamily="34" charset="0"/>
                <a:hlinkClick r:id="rId2"/>
              </a:rPr>
              <a:t>https://education.ec.europa.eu/education-levels/higher-education/european-universities</a:t>
            </a:r>
            <a:r>
              <a:rPr lang="de-AT" sz="1800">
                <a:effectLst/>
                <a:latin typeface="Calibri" panose="020F0502020204030204" pitchFamily="34" charset="0"/>
                <a:ea typeface="Calibri" panose="020F0502020204030204" pitchFamily="34" charset="0"/>
              </a:rPr>
              <a:t> </a:t>
            </a:r>
          </a:p>
          <a:p>
            <a:r>
              <a:rPr lang="de-AT" sz="1800">
                <a:effectLst/>
                <a:latin typeface="Calibri" panose="020F0502020204030204" pitchFamily="34" charset="0"/>
                <a:ea typeface="Calibri" panose="020F0502020204030204" pitchFamily="34" charset="0"/>
              </a:rPr>
              <a:t> </a:t>
            </a:r>
          </a:p>
          <a:p>
            <a:r>
              <a:rPr lang="de-AT" sz="1800" u="sng">
                <a:solidFill>
                  <a:srgbClr val="0563C1"/>
                </a:solidFill>
                <a:effectLst/>
                <a:latin typeface="Calibri" panose="020F0502020204030204" pitchFamily="34" charset="0"/>
                <a:ea typeface="Calibri" panose="020F0502020204030204" pitchFamily="34" charset="0"/>
                <a:hlinkClick r:id="rId3"/>
              </a:rPr>
              <a:t>European Universities: Eben gestartet, schon erfolgreich (bmbwf.gv.at)</a:t>
            </a:r>
            <a:endParaRPr lang="de-AT" sz="1800" u="sng">
              <a:solidFill>
                <a:srgbClr val="0563C1"/>
              </a:solidFill>
              <a:effectLst/>
              <a:latin typeface="Calibri" panose="020F0502020204030204" pitchFamily="34" charset="0"/>
              <a:ea typeface="Calibri" panose="020F0502020204030204" pitchFamily="34" charset="0"/>
            </a:endParaRPr>
          </a:p>
          <a:p>
            <a:endParaRPr lang="de-DE" u="sng">
              <a:solidFill>
                <a:srgbClr val="0563C1"/>
              </a:solidFill>
              <a:latin typeface="Calibri" panose="020F0502020204030204" pitchFamily="34" charset="0"/>
              <a:ea typeface="Calibri" panose="020F0502020204030204" pitchFamily="34" charset="0"/>
            </a:endParaRPr>
          </a:p>
          <a:p>
            <a:r>
              <a:rPr lang="en-US">
                <a:latin typeface="Calibri" panose="020F0502020204030204" pitchFamily="34" charset="0"/>
                <a:ea typeface="Calibri" panose="020F0502020204030204" pitchFamily="34" charset="0"/>
              </a:rPr>
              <a:t>Camilleri, A. (2019). Micro Credentials 101: What are they and why should we care? MicroHE MasterClass, Bled Slovenia, October 2019: </a:t>
            </a:r>
            <a:r>
              <a:rPr lang="en-US">
                <a:latin typeface="Calibri" panose="020F0502020204030204" pitchFamily="34" charset="0"/>
                <a:ea typeface="Calibri" panose="020F0502020204030204" pitchFamily="34" charset="0"/>
                <a:hlinkClick r:id="rId4"/>
              </a:rPr>
              <a:t>https://microcredentials.eu/wp-content/uploads/sites/20/2019/10/20191021- Policy-Roadmaps-for-MicroCredentials.pdf</a:t>
            </a:r>
            <a:r>
              <a:rPr lang="en-US">
                <a:latin typeface="Calibri" panose="020F0502020204030204" pitchFamily="34" charset="0"/>
                <a:ea typeface="Calibri" panose="020F0502020204030204" pitchFamily="34" charset="0"/>
              </a:rPr>
              <a:t> </a:t>
            </a:r>
          </a:p>
          <a:p>
            <a:endParaRPr lang="en-US">
              <a:latin typeface="Calibri" panose="020F0502020204030204" pitchFamily="34" charset="0"/>
              <a:ea typeface="Calibri" panose="020F0502020204030204" pitchFamily="34" charset="0"/>
            </a:endParaRPr>
          </a:p>
          <a:p>
            <a:r>
              <a:rPr lang="en-US">
                <a:latin typeface="Calibri" panose="020F0502020204030204" pitchFamily="34" charset="0"/>
                <a:ea typeface="Calibri" panose="020F0502020204030204" pitchFamily="34" charset="0"/>
              </a:rPr>
              <a:t>Project website: </a:t>
            </a:r>
            <a:r>
              <a:rPr lang="en-US">
                <a:latin typeface="Calibri" panose="020F0502020204030204" pitchFamily="34" charset="0"/>
                <a:ea typeface="Calibri" panose="020F0502020204030204" pitchFamily="34" charset="0"/>
                <a:hlinkClick r:id="rId5"/>
              </a:rPr>
              <a:t>https://microcredentials.eu/</a:t>
            </a:r>
            <a:r>
              <a:rPr lang="en-US">
                <a:latin typeface="Calibri" panose="020F0502020204030204" pitchFamily="34" charset="0"/>
                <a:ea typeface="Calibri" panose="020F0502020204030204" pitchFamily="34" charset="0"/>
              </a:rPr>
              <a:t> </a:t>
            </a:r>
          </a:p>
          <a:p>
            <a:endParaRPr lang="en-US">
              <a:latin typeface="Calibri" panose="020F0502020204030204" pitchFamily="34" charset="0"/>
              <a:ea typeface="Calibri" panose="020F0502020204030204" pitchFamily="34" charset="0"/>
            </a:endParaRPr>
          </a:p>
          <a:p>
            <a:endParaRPr lang="en-US">
              <a:latin typeface="Calibri" panose="020F0502020204030204" pitchFamily="34" charset="0"/>
              <a:ea typeface="Calibri" panose="020F0502020204030204" pitchFamily="34" charset="0"/>
            </a:endParaRPr>
          </a:p>
          <a:p>
            <a:endParaRPr lang="de-AT" sz="1800" dirty="0">
              <a:effectLst/>
              <a:latin typeface="Calibri" panose="020F0502020204030204" pitchFamily="34" charset="0"/>
              <a:ea typeface="Calibri" panose="020F0502020204030204" pitchFamily="34" charset="0"/>
            </a:endParaRP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163746"/>
            <a:ext cx="8602280" cy="5339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3600" b="0" i="0">
                <a:solidFill>
                  <a:srgbClr val="202124"/>
                </a:solidFill>
                <a:effectLst/>
                <a:latin typeface="+mn-lt"/>
              </a:rPr>
              <a:t>Appendix and additional sources</a:t>
            </a:r>
            <a:endParaRPr lang="de-AT" sz="3600" dirty="0">
              <a:latin typeface="+mn-lt"/>
            </a:endParaRPr>
          </a:p>
        </p:txBody>
      </p:sp>
    </p:spTree>
    <p:extLst>
      <p:ext uri="{BB962C8B-B14F-4D97-AF65-F5344CB8AC3E}">
        <p14:creationId xmlns:p14="http://schemas.microsoft.com/office/powerpoint/2010/main" val="165176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5 Upskilling Stock Photos, Pictures &amp;amp; Royalty-Free Image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8381" t="28514" r="8745" b="9181"/>
          <a:stretch/>
        </p:blipFill>
        <p:spPr bwMode="auto">
          <a:xfrm>
            <a:off x="8348090" y="4102050"/>
            <a:ext cx="2788745" cy="18423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4294967295"/>
          </p:nvPr>
        </p:nvSpPr>
        <p:spPr>
          <a:xfrm>
            <a:off x="573873" y="1784101"/>
            <a:ext cx="10090872" cy="4154112"/>
          </a:xfrm>
        </p:spPr>
        <p:txBody>
          <a:bodyPr>
            <a:noAutofit/>
          </a:bodyPr>
          <a:lstStyle/>
          <a:p>
            <a:pPr marL="457189" indent="-457189">
              <a:lnSpc>
                <a:spcPct val="150000"/>
              </a:lnSpc>
              <a:spcBef>
                <a:spcPts val="0"/>
              </a:spcBef>
              <a:buClr>
                <a:srgbClr val="00AFCB"/>
              </a:buClr>
              <a:buFont typeface="Arial" panose="020B0604020202020204" pitchFamily="34" charset="0"/>
              <a:buChar char="•"/>
            </a:pPr>
            <a:r>
              <a:rPr lang="en-US" sz="2000"/>
              <a:t>Shorter forms of learning opportunities than traditional qualifications are being developed rapidly across Europe and the world. </a:t>
            </a:r>
          </a:p>
          <a:p>
            <a:pPr marL="0" indent="0" defTabSz="442913">
              <a:lnSpc>
                <a:spcPct val="150000"/>
              </a:lnSpc>
              <a:spcBef>
                <a:spcPts val="0"/>
              </a:spcBef>
              <a:buClr>
                <a:srgbClr val="00AFCB"/>
              </a:buClr>
              <a:buNone/>
            </a:pPr>
            <a:r>
              <a:rPr lang="en-US" sz="2000"/>
              <a:t>	These opportunities are made available by a wide variety of public and private providers 	in response to the demand for more flexible, learner centred forms of education and 	training.</a:t>
            </a:r>
          </a:p>
          <a:p>
            <a:pPr marL="457189" indent="-457189">
              <a:lnSpc>
                <a:spcPct val="150000"/>
              </a:lnSpc>
              <a:spcBef>
                <a:spcPts val="0"/>
              </a:spcBef>
              <a:buClr>
                <a:srgbClr val="00AFCB"/>
              </a:buClr>
              <a:buFont typeface="Arial" panose="020B0604020202020204" pitchFamily="34" charset="0"/>
              <a:buChar char="•"/>
            </a:pPr>
            <a:r>
              <a:rPr lang="en-US" sz="2000"/>
              <a:t>Micro-credentials can be particularly useful for people </a:t>
            </a:r>
          </a:p>
          <a:p>
            <a:pPr marL="0" indent="0" defTabSz="442913">
              <a:lnSpc>
                <a:spcPct val="150000"/>
              </a:lnSpc>
              <a:spcBef>
                <a:spcPts val="0"/>
              </a:spcBef>
              <a:buClr>
                <a:srgbClr val="00AFCB"/>
              </a:buClr>
              <a:buNone/>
            </a:pPr>
            <a:r>
              <a:rPr lang="en-US" sz="2000"/>
              <a:t>	who want to upskill or reskill to meet labour market needs</a:t>
            </a:r>
          </a:p>
          <a:p>
            <a:pPr marL="0" indent="0" defTabSz="442913">
              <a:lnSpc>
                <a:spcPct val="150000"/>
              </a:lnSpc>
              <a:spcBef>
                <a:spcPts val="0"/>
              </a:spcBef>
              <a:buClr>
                <a:srgbClr val="00AFCB"/>
              </a:buClr>
              <a:buNone/>
            </a:pPr>
            <a:r>
              <a:rPr lang="en-US" sz="2000"/>
              <a:t>	or to develop professionally after starting work.</a:t>
            </a:r>
            <a:endParaRPr lang="de-AT" sz="2000" dirty="0"/>
          </a:p>
        </p:txBody>
      </p:sp>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a:xfrm>
            <a:off x="3478924" y="6356351"/>
            <a:ext cx="5423339" cy="365125"/>
          </a:xfrm>
        </p:spPr>
        <p:txBody>
          <a:bodyPr/>
          <a:lstStyle/>
          <a:p>
            <a:r>
              <a:rPr lang="de-DE"/>
              <a:t>© maja.dragan@fh-joanneum.at , hagen.hochrinner@fh-joanneum.at</a:t>
            </a:r>
            <a:endParaRPr lang="de-DE" dirty="0"/>
          </a:p>
        </p:txBody>
      </p:sp>
      <p:sp>
        <p:nvSpPr>
          <p:cNvPr id="6" name="Foliennummernplatzhalter 5"/>
          <p:cNvSpPr>
            <a:spLocks noGrp="1"/>
          </p:cNvSpPr>
          <p:nvPr>
            <p:ph type="sldNum" sz="quarter" idx="12"/>
          </p:nvPr>
        </p:nvSpPr>
        <p:spPr/>
        <p:txBody>
          <a:bodyPr/>
          <a:lstStyle/>
          <a:p>
            <a:fld id="{E68C68F6-CEB4-C040-B3A3-CADDD499EB7C}" type="slidenum">
              <a:rPr lang="de-DE" smtClean="0"/>
              <a:pPr/>
              <a:t>3</a:t>
            </a:fld>
            <a:endParaRPr lang="de-DE" dirty="0"/>
          </a:p>
        </p:txBody>
      </p:sp>
      <p:sp>
        <p:nvSpPr>
          <p:cNvPr id="7" name="Textfeld 6">
            <a:extLst>
              <a:ext uri="{FF2B5EF4-FFF2-40B4-BE49-F238E27FC236}">
                <a16:creationId xmlns:a16="http://schemas.microsoft.com/office/drawing/2014/main" id="{D72E702D-A123-4ACB-928F-1127FE8347F3}"/>
              </a:ext>
            </a:extLst>
          </p:cNvPr>
          <p:cNvSpPr txBox="1"/>
          <p:nvPr/>
        </p:nvSpPr>
        <p:spPr>
          <a:xfrm>
            <a:off x="1062037" y="1120259"/>
            <a:ext cx="8567737" cy="646331"/>
          </a:xfrm>
          <a:prstGeom prst="rect">
            <a:avLst/>
          </a:prstGeom>
          <a:noFill/>
        </p:spPr>
        <p:txBody>
          <a:bodyPr wrap="square">
            <a:spAutoFit/>
          </a:bodyPr>
          <a:lstStyle/>
          <a:p>
            <a:r>
              <a:rPr lang="en-US" sz="3600"/>
              <a:t>Flexible, inclusive learning opportunities</a:t>
            </a:r>
            <a:endParaRPr lang="en-US" sz="3600" dirty="0"/>
          </a:p>
        </p:txBody>
      </p:sp>
    </p:spTree>
    <p:extLst>
      <p:ext uri="{BB962C8B-B14F-4D97-AF65-F5344CB8AC3E}">
        <p14:creationId xmlns:p14="http://schemas.microsoft.com/office/powerpoint/2010/main" val="105576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a:xfrm>
            <a:off x="3446321" y="6356351"/>
            <a:ext cx="5290207" cy="365125"/>
          </a:xfrm>
        </p:spPr>
        <p:txBody>
          <a:bodyPr/>
          <a:lstStyle/>
          <a:p>
            <a:r>
              <a:rPr lang="de-DE" dirty="0"/>
              <a:t>© maja.dragan@fh-joanneum.at , hagen.hochrinner@fh-joanneum.at</a:t>
            </a:r>
          </a:p>
        </p:txBody>
      </p:sp>
      <p:sp>
        <p:nvSpPr>
          <p:cNvPr id="6" name="Foliennummernplatzhalter 5"/>
          <p:cNvSpPr>
            <a:spLocks noGrp="1"/>
          </p:cNvSpPr>
          <p:nvPr>
            <p:ph type="sldNum" sz="quarter" idx="12"/>
          </p:nvPr>
        </p:nvSpPr>
        <p:spPr/>
        <p:txBody>
          <a:bodyPr/>
          <a:lstStyle/>
          <a:p>
            <a:fld id="{E68C68F6-CEB4-C040-B3A3-CADDD499EB7C}" type="slidenum">
              <a:rPr lang="de-DE" smtClean="0"/>
              <a:pPr/>
              <a:t>4</a:t>
            </a:fld>
            <a:endParaRPr lang="de-DE" dirty="0"/>
          </a:p>
        </p:txBody>
      </p:sp>
      <p:sp>
        <p:nvSpPr>
          <p:cNvPr id="2" name="Textfeld 1">
            <a:extLst>
              <a:ext uri="{FF2B5EF4-FFF2-40B4-BE49-F238E27FC236}">
                <a16:creationId xmlns:a16="http://schemas.microsoft.com/office/drawing/2014/main" id="{3F3AB777-FF90-4790-BCDF-3B0DE8E6D2CC}"/>
              </a:ext>
            </a:extLst>
          </p:cNvPr>
          <p:cNvSpPr txBox="1"/>
          <p:nvPr/>
        </p:nvSpPr>
        <p:spPr>
          <a:xfrm>
            <a:off x="1777366" y="2480023"/>
            <a:ext cx="1150956" cy="369332"/>
          </a:xfrm>
          <a:prstGeom prst="rect">
            <a:avLst/>
          </a:prstGeom>
          <a:noFill/>
        </p:spPr>
        <p:txBody>
          <a:bodyPr wrap="none" rtlCol="0">
            <a:spAutoFit/>
          </a:bodyPr>
          <a:lstStyle/>
          <a:p>
            <a:r>
              <a:rPr lang="de-DE" dirty="0" err="1"/>
              <a:t>Credential</a:t>
            </a:r>
            <a:endParaRPr lang="de-AT" dirty="0"/>
          </a:p>
        </p:txBody>
      </p:sp>
      <p:sp>
        <p:nvSpPr>
          <p:cNvPr id="9" name="Textfeld 8">
            <a:extLst>
              <a:ext uri="{FF2B5EF4-FFF2-40B4-BE49-F238E27FC236}">
                <a16:creationId xmlns:a16="http://schemas.microsoft.com/office/drawing/2014/main" id="{BE5ECFF6-E67F-4E4D-9345-DE4E498AE45B}"/>
              </a:ext>
            </a:extLst>
          </p:cNvPr>
          <p:cNvSpPr txBox="1"/>
          <p:nvPr/>
        </p:nvSpPr>
        <p:spPr>
          <a:xfrm>
            <a:off x="1767841" y="1964484"/>
            <a:ext cx="656270" cy="369332"/>
          </a:xfrm>
          <a:prstGeom prst="rect">
            <a:avLst/>
          </a:prstGeom>
          <a:noFill/>
        </p:spPr>
        <p:txBody>
          <a:bodyPr wrap="none" rtlCol="0">
            <a:spAutoFit/>
          </a:bodyPr>
          <a:lstStyle/>
          <a:p>
            <a:r>
              <a:rPr lang="de-DE" dirty="0"/>
              <a:t>Term</a:t>
            </a:r>
            <a:endParaRPr lang="de-AT" dirty="0"/>
          </a:p>
        </p:txBody>
      </p:sp>
      <p:sp>
        <p:nvSpPr>
          <p:cNvPr id="10" name="Textfeld 9">
            <a:extLst>
              <a:ext uri="{FF2B5EF4-FFF2-40B4-BE49-F238E27FC236}">
                <a16:creationId xmlns:a16="http://schemas.microsoft.com/office/drawing/2014/main" id="{36258BD9-5801-42AE-924D-4AC2F907AA78}"/>
              </a:ext>
            </a:extLst>
          </p:cNvPr>
          <p:cNvSpPr txBox="1"/>
          <p:nvPr/>
        </p:nvSpPr>
        <p:spPr>
          <a:xfrm>
            <a:off x="1777366" y="3491001"/>
            <a:ext cx="1741952" cy="369332"/>
          </a:xfrm>
          <a:prstGeom prst="rect">
            <a:avLst/>
          </a:prstGeom>
          <a:noFill/>
        </p:spPr>
        <p:txBody>
          <a:bodyPr wrap="none" rtlCol="0">
            <a:spAutoFit/>
          </a:bodyPr>
          <a:lstStyle/>
          <a:p>
            <a:r>
              <a:rPr lang="de-DE" dirty="0"/>
              <a:t>Micro-</a:t>
            </a:r>
            <a:r>
              <a:rPr lang="de-DE" dirty="0" err="1"/>
              <a:t>credential</a:t>
            </a:r>
            <a:endParaRPr lang="de-AT" dirty="0"/>
          </a:p>
        </p:txBody>
      </p:sp>
      <p:sp>
        <p:nvSpPr>
          <p:cNvPr id="12" name="Textfeld 11">
            <a:extLst>
              <a:ext uri="{FF2B5EF4-FFF2-40B4-BE49-F238E27FC236}">
                <a16:creationId xmlns:a16="http://schemas.microsoft.com/office/drawing/2014/main" id="{FED603E3-DD20-45AF-9A32-C8B054F489D9}"/>
              </a:ext>
            </a:extLst>
          </p:cNvPr>
          <p:cNvSpPr txBox="1"/>
          <p:nvPr/>
        </p:nvSpPr>
        <p:spPr>
          <a:xfrm>
            <a:off x="4580310" y="1961019"/>
            <a:ext cx="1112356" cy="369332"/>
          </a:xfrm>
          <a:prstGeom prst="rect">
            <a:avLst/>
          </a:prstGeom>
          <a:noFill/>
        </p:spPr>
        <p:txBody>
          <a:bodyPr wrap="none" rtlCol="0">
            <a:spAutoFit/>
          </a:bodyPr>
          <a:lstStyle/>
          <a:p>
            <a:r>
              <a:rPr lang="de-DE" dirty="0"/>
              <a:t>Definition</a:t>
            </a:r>
            <a:endParaRPr lang="de-AT" dirty="0"/>
          </a:p>
        </p:txBody>
      </p:sp>
      <p:sp>
        <p:nvSpPr>
          <p:cNvPr id="13" name="Textfeld 12">
            <a:extLst>
              <a:ext uri="{FF2B5EF4-FFF2-40B4-BE49-F238E27FC236}">
                <a16:creationId xmlns:a16="http://schemas.microsoft.com/office/drawing/2014/main" id="{87ACB217-F474-46EC-A791-9FB1BE9C1E03}"/>
              </a:ext>
            </a:extLst>
          </p:cNvPr>
          <p:cNvSpPr txBox="1"/>
          <p:nvPr/>
        </p:nvSpPr>
        <p:spPr>
          <a:xfrm>
            <a:off x="7451689" y="1962342"/>
            <a:ext cx="735201" cy="369332"/>
          </a:xfrm>
          <a:prstGeom prst="rect">
            <a:avLst/>
          </a:prstGeom>
          <a:noFill/>
        </p:spPr>
        <p:txBody>
          <a:bodyPr wrap="none" rtlCol="0">
            <a:spAutoFit/>
          </a:bodyPr>
          <a:lstStyle/>
          <a:p>
            <a:r>
              <a:rPr lang="de-DE" dirty="0"/>
              <a:t>Notes</a:t>
            </a:r>
            <a:endParaRPr lang="de-AT" dirty="0"/>
          </a:p>
        </p:txBody>
      </p:sp>
      <p:sp>
        <p:nvSpPr>
          <p:cNvPr id="17" name="Textfeld 16">
            <a:extLst>
              <a:ext uri="{FF2B5EF4-FFF2-40B4-BE49-F238E27FC236}">
                <a16:creationId xmlns:a16="http://schemas.microsoft.com/office/drawing/2014/main" id="{EABC1484-6239-46B9-AB12-BD51ECDDE6FF}"/>
              </a:ext>
            </a:extLst>
          </p:cNvPr>
          <p:cNvSpPr txBox="1"/>
          <p:nvPr/>
        </p:nvSpPr>
        <p:spPr>
          <a:xfrm>
            <a:off x="1781659" y="4350745"/>
            <a:ext cx="1432572" cy="369332"/>
          </a:xfrm>
          <a:prstGeom prst="rect">
            <a:avLst/>
          </a:prstGeom>
          <a:noFill/>
        </p:spPr>
        <p:txBody>
          <a:bodyPr wrap="none" rtlCol="0">
            <a:spAutoFit/>
          </a:bodyPr>
          <a:lstStyle/>
          <a:p>
            <a:r>
              <a:rPr lang="de-DE" dirty="0" err="1"/>
              <a:t>Qualification</a:t>
            </a:r>
            <a:endParaRPr lang="de-AT" dirty="0"/>
          </a:p>
        </p:txBody>
      </p:sp>
      <p:cxnSp>
        <p:nvCxnSpPr>
          <p:cNvPr id="30" name="Gerader Verbinder 29">
            <a:extLst>
              <a:ext uri="{FF2B5EF4-FFF2-40B4-BE49-F238E27FC236}">
                <a16:creationId xmlns:a16="http://schemas.microsoft.com/office/drawing/2014/main" id="{5D67E1ED-3B1D-4F97-8F5A-E6F76858C2F4}"/>
              </a:ext>
            </a:extLst>
          </p:cNvPr>
          <p:cNvCxnSpPr/>
          <p:nvPr/>
        </p:nvCxnSpPr>
        <p:spPr>
          <a:xfrm>
            <a:off x="1777366" y="2330351"/>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522D5A3-A97D-4469-BCD8-D9E224FE609D}"/>
              </a:ext>
            </a:extLst>
          </p:cNvPr>
          <p:cNvCxnSpPr/>
          <p:nvPr/>
        </p:nvCxnSpPr>
        <p:spPr>
          <a:xfrm>
            <a:off x="1767987" y="3340881"/>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7E1C2C7-4B13-411A-9193-06443B27A794}"/>
              </a:ext>
            </a:extLst>
          </p:cNvPr>
          <p:cNvCxnSpPr/>
          <p:nvPr/>
        </p:nvCxnSpPr>
        <p:spPr>
          <a:xfrm>
            <a:off x="1772673" y="4203701"/>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12CDE44-2D0B-4E52-9FC7-B4D57F2F3C06}"/>
              </a:ext>
            </a:extLst>
          </p:cNvPr>
          <p:cNvCxnSpPr/>
          <p:nvPr/>
        </p:nvCxnSpPr>
        <p:spPr>
          <a:xfrm>
            <a:off x="1770325" y="5643293"/>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87E33F29-C781-4EFB-890F-1AAAEF0C3D3E}"/>
              </a:ext>
            </a:extLst>
          </p:cNvPr>
          <p:cNvCxnSpPr>
            <a:cxnSpLocks/>
          </p:cNvCxnSpPr>
          <p:nvPr/>
        </p:nvCxnSpPr>
        <p:spPr>
          <a:xfrm flipV="1">
            <a:off x="3713871" y="1977419"/>
            <a:ext cx="0" cy="3956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50D295C7-217C-41E8-9271-7BC4B7088CBB}"/>
              </a:ext>
            </a:extLst>
          </p:cNvPr>
          <p:cNvCxnSpPr>
            <a:cxnSpLocks/>
          </p:cNvCxnSpPr>
          <p:nvPr/>
        </p:nvCxnSpPr>
        <p:spPr>
          <a:xfrm flipV="1">
            <a:off x="7172157" y="1982105"/>
            <a:ext cx="0" cy="3956236"/>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7324557" y="3472638"/>
            <a:ext cx="3079158" cy="600164"/>
          </a:xfrm>
          <a:prstGeom prst="rect">
            <a:avLst/>
          </a:prstGeom>
          <a:noFill/>
        </p:spPr>
        <p:txBody>
          <a:bodyPr wrap="square" rtlCol="0">
            <a:spAutoFit/>
          </a:bodyPr>
          <a:lstStyle/>
          <a:p>
            <a:r>
              <a:rPr lang="en-US" sz="1100" dirty="0"/>
              <a:t>In some languages (e.g. in Italian) there is a translation problem with the term micro-credential</a:t>
            </a:r>
            <a:endParaRPr lang="de-AT" sz="1100" dirty="0"/>
          </a:p>
        </p:txBody>
      </p:sp>
      <p:sp>
        <p:nvSpPr>
          <p:cNvPr id="25" name="Textfeld 24"/>
          <p:cNvSpPr txBox="1"/>
          <p:nvPr/>
        </p:nvSpPr>
        <p:spPr>
          <a:xfrm>
            <a:off x="3937954" y="3485110"/>
            <a:ext cx="3079158" cy="600164"/>
          </a:xfrm>
          <a:prstGeom prst="rect">
            <a:avLst/>
          </a:prstGeom>
          <a:noFill/>
        </p:spPr>
        <p:txBody>
          <a:bodyPr wrap="square" rtlCol="0">
            <a:spAutoFit/>
          </a:bodyPr>
          <a:lstStyle/>
          <a:p>
            <a:r>
              <a:rPr lang="en-US" sz="1100" dirty="0"/>
              <a:t>Sub-unit of a credential or credentials (could be micro, </a:t>
            </a:r>
            <a:r>
              <a:rPr lang="en-US" sz="1100" dirty="0" err="1"/>
              <a:t>meso</a:t>
            </a:r>
            <a:r>
              <a:rPr lang="en-US" sz="1100" dirty="0"/>
              <a:t>, mini, etc.) that could accumulate into a larger credentials or be part of a portfolio</a:t>
            </a:r>
            <a:endParaRPr lang="de-AT" sz="1100" dirty="0"/>
          </a:p>
        </p:txBody>
      </p:sp>
      <p:sp>
        <p:nvSpPr>
          <p:cNvPr id="28" name="Textfeld 27"/>
          <p:cNvSpPr txBox="1"/>
          <p:nvPr/>
        </p:nvSpPr>
        <p:spPr>
          <a:xfrm>
            <a:off x="3937954" y="4275536"/>
            <a:ext cx="3079158" cy="1277273"/>
          </a:xfrm>
          <a:prstGeom prst="rect">
            <a:avLst/>
          </a:prstGeom>
          <a:noFill/>
        </p:spPr>
        <p:txBody>
          <a:bodyPr wrap="square" rtlCol="0">
            <a:spAutoFit/>
          </a:bodyPr>
          <a:lstStyle/>
          <a:p>
            <a:r>
              <a:rPr lang="en-US" sz="1100" dirty="0"/>
              <a:t>´Qualification´ means a formal outcome of an assessment and validation process which is obtained when a competent authority or body determines that an individual has achieved learning outcomes to given standards. Qualifications from part of the European Qualification Framework. </a:t>
            </a:r>
            <a:endParaRPr lang="de-AT" sz="1100" dirty="0"/>
          </a:p>
        </p:txBody>
      </p:sp>
      <p:sp>
        <p:nvSpPr>
          <p:cNvPr id="29" name="Textfeld 28"/>
          <p:cNvSpPr txBox="1"/>
          <p:nvPr/>
        </p:nvSpPr>
        <p:spPr>
          <a:xfrm>
            <a:off x="7324557" y="2439684"/>
            <a:ext cx="3079158" cy="938719"/>
          </a:xfrm>
          <a:prstGeom prst="rect">
            <a:avLst/>
          </a:prstGeom>
          <a:noFill/>
        </p:spPr>
        <p:txBody>
          <a:bodyPr wrap="square" rtlCol="0">
            <a:spAutoFit/>
          </a:bodyPr>
          <a:lstStyle/>
          <a:p>
            <a:r>
              <a:rPr lang="en-US" sz="1100" dirty="0" err="1"/>
              <a:t>Credentialisation</a:t>
            </a:r>
            <a:r>
              <a:rPr lang="en-US" sz="1100" dirty="0"/>
              <a:t> is the acknowledgement of learner´s learning outcomes or achievements it should be seen as part of the process of recognition. (Definition partially formed and adopted from JRC)</a:t>
            </a:r>
            <a:endParaRPr lang="de-AT" sz="1100" dirty="0"/>
          </a:p>
        </p:txBody>
      </p:sp>
      <p:sp>
        <p:nvSpPr>
          <p:cNvPr id="34" name="Textfeld 33"/>
          <p:cNvSpPr txBox="1"/>
          <p:nvPr/>
        </p:nvSpPr>
        <p:spPr>
          <a:xfrm>
            <a:off x="3937954" y="2439684"/>
            <a:ext cx="3079158" cy="769441"/>
          </a:xfrm>
          <a:prstGeom prst="rect">
            <a:avLst/>
          </a:prstGeom>
          <a:noFill/>
        </p:spPr>
        <p:txBody>
          <a:bodyPr wrap="square" rtlCol="0">
            <a:spAutoFit/>
          </a:bodyPr>
          <a:lstStyle/>
          <a:p>
            <a:r>
              <a:rPr lang="en-US" sz="1100" dirty="0"/>
              <a:t>“An educational credential is a documented statement that acknowledges a person´s learning outcomes or achievements. A credential can be used for…”</a:t>
            </a:r>
            <a:endParaRPr lang="de-AT" sz="1100" dirty="0"/>
          </a:p>
        </p:txBody>
      </p:sp>
      <p:sp>
        <p:nvSpPr>
          <p:cNvPr id="22" name="Titel 1">
            <a:extLst>
              <a:ext uri="{FF2B5EF4-FFF2-40B4-BE49-F238E27FC236}">
                <a16:creationId xmlns:a16="http://schemas.microsoft.com/office/drawing/2014/main" id="{1AE59925-C4C1-478E-8192-2A6B92DF0713}"/>
              </a:ext>
            </a:extLst>
          </p:cNvPr>
          <p:cNvSpPr txBox="1">
            <a:spLocks/>
          </p:cNvSpPr>
          <p:nvPr/>
        </p:nvSpPr>
        <p:spPr>
          <a:xfrm>
            <a:off x="1060739" y="1246870"/>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rPr>
              <a:t>Definitions  </a:t>
            </a:r>
          </a:p>
        </p:txBody>
      </p:sp>
    </p:spTree>
    <p:extLst>
      <p:ext uri="{BB962C8B-B14F-4D97-AF65-F5344CB8AC3E}">
        <p14:creationId xmlns:p14="http://schemas.microsoft.com/office/powerpoint/2010/main" val="390943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2023-06-28</a:t>
            </a:r>
            <a:endParaRPr lang="de-DE" dirty="0"/>
          </a:p>
        </p:txBody>
      </p:sp>
      <p:sp>
        <p:nvSpPr>
          <p:cNvPr id="5" name="Fußzeilenplatzhalter 4"/>
          <p:cNvSpPr>
            <a:spLocks noGrp="1"/>
          </p:cNvSpPr>
          <p:nvPr>
            <p:ph type="ftr" sz="quarter" idx="11"/>
          </p:nvPr>
        </p:nvSpPr>
        <p:spPr>
          <a:xfrm>
            <a:off x="3446321" y="6356351"/>
            <a:ext cx="5290207" cy="365125"/>
          </a:xfrm>
        </p:spPr>
        <p:txBody>
          <a:bodyPr/>
          <a:lstStyle/>
          <a:p>
            <a:r>
              <a:rPr lang="de-DE" dirty="0"/>
              <a:t>© maja.dragan@fh-joanneum.at , hagen.hochrinner@fh-joanneum.at</a:t>
            </a:r>
          </a:p>
        </p:txBody>
      </p:sp>
      <p:sp>
        <p:nvSpPr>
          <p:cNvPr id="6" name="Foliennummernplatzhalter 5"/>
          <p:cNvSpPr>
            <a:spLocks noGrp="1"/>
          </p:cNvSpPr>
          <p:nvPr>
            <p:ph type="sldNum" sz="quarter" idx="12"/>
          </p:nvPr>
        </p:nvSpPr>
        <p:spPr/>
        <p:txBody>
          <a:bodyPr/>
          <a:lstStyle/>
          <a:p>
            <a:fld id="{E68C68F6-CEB4-C040-B3A3-CADDD499EB7C}" type="slidenum">
              <a:rPr lang="de-DE" smtClean="0"/>
              <a:pPr/>
              <a:t>5</a:t>
            </a:fld>
            <a:endParaRPr lang="de-DE" dirty="0"/>
          </a:p>
        </p:txBody>
      </p:sp>
      <p:sp>
        <p:nvSpPr>
          <p:cNvPr id="9" name="Textfeld 8">
            <a:extLst>
              <a:ext uri="{FF2B5EF4-FFF2-40B4-BE49-F238E27FC236}">
                <a16:creationId xmlns:a16="http://schemas.microsoft.com/office/drawing/2014/main" id="{BE5ECFF6-E67F-4E4D-9345-DE4E498AE45B}"/>
              </a:ext>
            </a:extLst>
          </p:cNvPr>
          <p:cNvSpPr txBox="1"/>
          <p:nvPr/>
        </p:nvSpPr>
        <p:spPr>
          <a:xfrm>
            <a:off x="1767841" y="1973716"/>
            <a:ext cx="656270" cy="369332"/>
          </a:xfrm>
          <a:prstGeom prst="rect">
            <a:avLst/>
          </a:prstGeom>
          <a:noFill/>
        </p:spPr>
        <p:txBody>
          <a:bodyPr wrap="none" rtlCol="0">
            <a:spAutoFit/>
          </a:bodyPr>
          <a:lstStyle/>
          <a:p>
            <a:r>
              <a:rPr lang="de-DE" dirty="0"/>
              <a:t>Term</a:t>
            </a:r>
            <a:endParaRPr lang="de-AT" dirty="0"/>
          </a:p>
        </p:txBody>
      </p:sp>
      <p:sp>
        <p:nvSpPr>
          <p:cNvPr id="12" name="Textfeld 11">
            <a:extLst>
              <a:ext uri="{FF2B5EF4-FFF2-40B4-BE49-F238E27FC236}">
                <a16:creationId xmlns:a16="http://schemas.microsoft.com/office/drawing/2014/main" id="{FED603E3-DD20-45AF-9A32-C8B054F489D9}"/>
              </a:ext>
            </a:extLst>
          </p:cNvPr>
          <p:cNvSpPr txBox="1"/>
          <p:nvPr/>
        </p:nvSpPr>
        <p:spPr>
          <a:xfrm>
            <a:off x="4580310" y="1970251"/>
            <a:ext cx="1112356" cy="369332"/>
          </a:xfrm>
          <a:prstGeom prst="rect">
            <a:avLst/>
          </a:prstGeom>
          <a:noFill/>
        </p:spPr>
        <p:txBody>
          <a:bodyPr wrap="none" rtlCol="0">
            <a:spAutoFit/>
          </a:bodyPr>
          <a:lstStyle/>
          <a:p>
            <a:r>
              <a:rPr lang="de-DE" dirty="0"/>
              <a:t>Definition</a:t>
            </a:r>
            <a:endParaRPr lang="de-AT" dirty="0"/>
          </a:p>
        </p:txBody>
      </p:sp>
      <p:sp>
        <p:nvSpPr>
          <p:cNvPr id="13" name="Textfeld 12">
            <a:extLst>
              <a:ext uri="{FF2B5EF4-FFF2-40B4-BE49-F238E27FC236}">
                <a16:creationId xmlns:a16="http://schemas.microsoft.com/office/drawing/2014/main" id="{87ACB217-F474-46EC-A791-9FB1BE9C1E03}"/>
              </a:ext>
            </a:extLst>
          </p:cNvPr>
          <p:cNvSpPr txBox="1"/>
          <p:nvPr/>
        </p:nvSpPr>
        <p:spPr>
          <a:xfrm>
            <a:off x="7451689" y="1971574"/>
            <a:ext cx="735201" cy="369332"/>
          </a:xfrm>
          <a:prstGeom prst="rect">
            <a:avLst/>
          </a:prstGeom>
          <a:noFill/>
        </p:spPr>
        <p:txBody>
          <a:bodyPr wrap="none" rtlCol="0">
            <a:spAutoFit/>
          </a:bodyPr>
          <a:lstStyle/>
          <a:p>
            <a:r>
              <a:rPr lang="de-DE" dirty="0"/>
              <a:t>Notes</a:t>
            </a:r>
            <a:endParaRPr lang="de-AT" dirty="0"/>
          </a:p>
        </p:txBody>
      </p:sp>
      <p:sp>
        <p:nvSpPr>
          <p:cNvPr id="19" name="Textfeld 18">
            <a:extLst>
              <a:ext uri="{FF2B5EF4-FFF2-40B4-BE49-F238E27FC236}">
                <a16:creationId xmlns:a16="http://schemas.microsoft.com/office/drawing/2014/main" id="{4001692E-96A3-4364-8594-19403C1890C2}"/>
              </a:ext>
            </a:extLst>
          </p:cNvPr>
          <p:cNvSpPr txBox="1"/>
          <p:nvPr/>
        </p:nvSpPr>
        <p:spPr>
          <a:xfrm>
            <a:off x="1781664" y="3712874"/>
            <a:ext cx="1295996" cy="369332"/>
          </a:xfrm>
          <a:prstGeom prst="rect">
            <a:avLst/>
          </a:prstGeom>
          <a:noFill/>
        </p:spPr>
        <p:txBody>
          <a:bodyPr wrap="none" rtlCol="0">
            <a:spAutoFit/>
          </a:bodyPr>
          <a:lstStyle/>
          <a:p>
            <a:r>
              <a:rPr lang="de-DE" dirty="0"/>
              <a:t>Recognition</a:t>
            </a:r>
            <a:endParaRPr lang="de-AT" dirty="0"/>
          </a:p>
        </p:txBody>
      </p:sp>
      <p:sp>
        <p:nvSpPr>
          <p:cNvPr id="21" name="Textfeld 20">
            <a:extLst>
              <a:ext uri="{FF2B5EF4-FFF2-40B4-BE49-F238E27FC236}">
                <a16:creationId xmlns:a16="http://schemas.microsoft.com/office/drawing/2014/main" id="{9CE7E2CE-B025-4517-BCB6-2A8F57E8938E}"/>
              </a:ext>
            </a:extLst>
          </p:cNvPr>
          <p:cNvSpPr txBox="1"/>
          <p:nvPr/>
        </p:nvSpPr>
        <p:spPr>
          <a:xfrm>
            <a:off x="1785961" y="4357542"/>
            <a:ext cx="1047082" cy="646331"/>
          </a:xfrm>
          <a:prstGeom prst="rect">
            <a:avLst/>
          </a:prstGeom>
          <a:noFill/>
        </p:spPr>
        <p:txBody>
          <a:bodyPr wrap="none" rtlCol="0">
            <a:spAutoFit/>
          </a:bodyPr>
          <a:lstStyle/>
          <a:p>
            <a:r>
              <a:rPr lang="de-DE" dirty="0"/>
              <a:t>Learning </a:t>
            </a:r>
          </a:p>
          <a:p>
            <a:r>
              <a:rPr lang="de-DE" dirty="0"/>
              <a:t>Passport</a:t>
            </a:r>
            <a:endParaRPr lang="de-AT" dirty="0"/>
          </a:p>
        </p:txBody>
      </p:sp>
      <p:sp>
        <p:nvSpPr>
          <p:cNvPr id="23" name="Textfeld 22">
            <a:extLst>
              <a:ext uri="{FF2B5EF4-FFF2-40B4-BE49-F238E27FC236}">
                <a16:creationId xmlns:a16="http://schemas.microsoft.com/office/drawing/2014/main" id="{37FDCE01-B4A1-4D3E-8241-96CA413034BD}"/>
              </a:ext>
            </a:extLst>
          </p:cNvPr>
          <p:cNvSpPr txBox="1"/>
          <p:nvPr/>
        </p:nvSpPr>
        <p:spPr>
          <a:xfrm>
            <a:off x="1783813" y="5373919"/>
            <a:ext cx="1521570" cy="646331"/>
          </a:xfrm>
          <a:prstGeom prst="rect">
            <a:avLst/>
          </a:prstGeom>
          <a:noFill/>
        </p:spPr>
        <p:txBody>
          <a:bodyPr wrap="none" rtlCol="0">
            <a:spAutoFit/>
          </a:bodyPr>
          <a:lstStyle/>
          <a:p>
            <a:r>
              <a:rPr lang="de-DE" dirty="0"/>
              <a:t>Credentials</a:t>
            </a:r>
          </a:p>
          <a:p>
            <a:r>
              <a:rPr lang="de-DE" dirty="0"/>
              <a:t>Clearinghouse</a:t>
            </a:r>
            <a:endParaRPr lang="de-AT" dirty="0"/>
          </a:p>
        </p:txBody>
      </p:sp>
      <p:sp>
        <p:nvSpPr>
          <p:cNvPr id="25" name="Textfeld 24">
            <a:extLst>
              <a:ext uri="{FF2B5EF4-FFF2-40B4-BE49-F238E27FC236}">
                <a16:creationId xmlns:a16="http://schemas.microsoft.com/office/drawing/2014/main" id="{8E06AC3C-D707-48E6-BFD7-4956AEF66D8C}"/>
              </a:ext>
            </a:extLst>
          </p:cNvPr>
          <p:cNvSpPr txBox="1"/>
          <p:nvPr/>
        </p:nvSpPr>
        <p:spPr>
          <a:xfrm>
            <a:off x="1781665" y="2492555"/>
            <a:ext cx="2015552" cy="369332"/>
          </a:xfrm>
          <a:prstGeom prst="rect">
            <a:avLst/>
          </a:prstGeom>
          <a:noFill/>
        </p:spPr>
        <p:txBody>
          <a:bodyPr wrap="none" rtlCol="0">
            <a:spAutoFit/>
          </a:bodyPr>
          <a:lstStyle/>
          <a:p>
            <a:r>
              <a:rPr lang="de-DE" dirty="0"/>
              <a:t>Micro-</a:t>
            </a:r>
            <a:r>
              <a:rPr lang="de-DE" dirty="0" err="1"/>
              <a:t>qualification</a:t>
            </a:r>
            <a:endParaRPr lang="de-AT" dirty="0"/>
          </a:p>
        </p:txBody>
      </p:sp>
      <p:cxnSp>
        <p:nvCxnSpPr>
          <p:cNvPr id="30" name="Gerader Verbinder 29">
            <a:extLst>
              <a:ext uri="{FF2B5EF4-FFF2-40B4-BE49-F238E27FC236}">
                <a16:creationId xmlns:a16="http://schemas.microsoft.com/office/drawing/2014/main" id="{C731815E-A862-4814-9153-EBF22DC29495}"/>
              </a:ext>
            </a:extLst>
          </p:cNvPr>
          <p:cNvCxnSpPr/>
          <p:nvPr/>
        </p:nvCxnSpPr>
        <p:spPr>
          <a:xfrm>
            <a:off x="1777366" y="2339583"/>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829DEA1-60FB-4803-B83D-9F9E2D917D37}"/>
              </a:ext>
            </a:extLst>
          </p:cNvPr>
          <p:cNvCxnSpPr/>
          <p:nvPr/>
        </p:nvCxnSpPr>
        <p:spPr>
          <a:xfrm>
            <a:off x="1767987" y="3638502"/>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AD12030B-CA9F-4E9C-BFD5-06E5FF9306EF}"/>
              </a:ext>
            </a:extLst>
          </p:cNvPr>
          <p:cNvCxnSpPr/>
          <p:nvPr/>
        </p:nvCxnSpPr>
        <p:spPr>
          <a:xfrm>
            <a:off x="1772673" y="4212933"/>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72C2F3CF-D178-40E9-BA7F-C53546F5347B}"/>
              </a:ext>
            </a:extLst>
          </p:cNvPr>
          <p:cNvCxnSpPr/>
          <p:nvPr/>
        </p:nvCxnSpPr>
        <p:spPr>
          <a:xfrm>
            <a:off x="1770325" y="5216424"/>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4BCC11F0-32EB-4D25-8830-CB81D146ED5E}"/>
              </a:ext>
            </a:extLst>
          </p:cNvPr>
          <p:cNvCxnSpPr>
            <a:cxnSpLocks/>
          </p:cNvCxnSpPr>
          <p:nvPr/>
        </p:nvCxnSpPr>
        <p:spPr>
          <a:xfrm flipV="1">
            <a:off x="3713871" y="1986651"/>
            <a:ext cx="0" cy="3956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485C2A55-E80C-477B-8CFD-5FDB25A33338}"/>
              </a:ext>
            </a:extLst>
          </p:cNvPr>
          <p:cNvCxnSpPr>
            <a:cxnSpLocks/>
          </p:cNvCxnSpPr>
          <p:nvPr/>
        </p:nvCxnSpPr>
        <p:spPr>
          <a:xfrm flipV="1">
            <a:off x="7172157" y="1991337"/>
            <a:ext cx="0" cy="395623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3991771" y="2497048"/>
            <a:ext cx="2900855" cy="938719"/>
          </a:xfrm>
          <a:prstGeom prst="rect">
            <a:avLst/>
          </a:prstGeom>
          <a:noFill/>
        </p:spPr>
        <p:txBody>
          <a:bodyPr wrap="square" rtlCol="0">
            <a:spAutoFit/>
          </a:bodyPr>
          <a:lstStyle/>
          <a:p>
            <a:r>
              <a:rPr lang="en-US" sz="1100" dirty="0"/>
              <a:t>A sub-unit of a qualification. While generally micro-qualifications are not mapped to EQF, some countries allow for this possibility (e.g. Malta) and non-EU countries copy the practice too (e.g. Singapore).</a:t>
            </a:r>
            <a:endParaRPr lang="de-AT" sz="1100" dirty="0"/>
          </a:p>
        </p:txBody>
      </p:sp>
      <p:sp>
        <p:nvSpPr>
          <p:cNvPr id="27" name="Textfeld 26"/>
          <p:cNvSpPr txBox="1"/>
          <p:nvPr/>
        </p:nvSpPr>
        <p:spPr>
          <a:xfrm>
            <a:off x="3991771" y="3692806"/>
            <a:ext cx="2900855" cy="430887"/>
          </a:xfrm>
          <a:prstGeom prst="rect">
            <a:avLst/>
          </a:prstGeom>
          <a:noFill/>
        </p:spPr>
        <p:txBody>
          <a:bodyPr wrap="square" rtlCol="0">
            <a:spAutoFit/>
          </a:bodyPr>
          <a:lstStyle/>
          <a:p>
            <a:r>
              <a:rPr lang="en-US" sz="1100" dirty="0"/>
              <a:t>Process of acknowledging and accepting a statement of any type of credential</a:t>
            </a:r>
            <a:endParaRPr lang="de-AT" sz="1100" dirty="0"/>
          </a:p>
        </p:txBody>
      </p:sp>
      <p:sp>
        <p:nvSpPr>
          <p:cNvPr id="36" name="Textfeld 35"/>
          <p:cNvSpPr txBox="1"/>
          <p:nvPr/>
        </p:nvSpPr>
        <p:spPr>
          <a:xfrm>
            <a:off x="3991770" y="5373919"/>
            <a:ext cx="2900855" cy="430887"/>
          </a:xfrm>
          <a:prstGeom prst="rect">
            <a:avLst/>
          </a:prstGeom>
          <a:noFill/>
        </p:spPr>
        <p:txBody>
          <a:bodyPr wrap="square" rtlCol="0">
            <a:spAutoFit/>
          </a:bodyPr>
          <a:lstStyle/>
          <a:p>
            <a:r>
              <a:rPr lang="en-US" sz="1100" dirty="0"/>
              <a:t>Repository of digitized, processed ´Learning Passport´ content</a:t>
            </a:r>
            <a:endParaRPr lang="de-AT" sz="1100" dirty="0"/>
          </a:p>
        </p:txBody>
      </p:sp>
      <p:sp>
        <p:nvSpPr>
          <p:cNvPr id="37" name="Textfeld 36"/>
          <p:cNvSpPr txBox="1"/>
          <p:nvPr/>
        </p:nvSpPr>
        <p:spPr>
          <a:xfrm>
            <a:off x="3991771" y="4348642"/>
            <a:ext cx="2900855" cy="769441"/>
          </a:xfrm>
          <a:prstGeom prst="rect">
            <a:avLst/>
          </a:prstGeom>
          <a:noFill/>
        </p:spPr>
        <p:txBody>
          <a:bodyPr wrap="square" rtlCol="0">
            <a:spAutoFit/>
          </a:bodyPr>
          <a:lstStyle/>
          <a:p>
            <a:r>
              <a:rPr lang="en-US" sz="1100" dirty="0"/>
              <a:t>“An official document that contains the description of the learning a person has done. For example, a Credit Supplement (diploma supplement for smaller achievements)” </a:t>
            </a:r>
            <a:endParaRPr lang="de-AT" sz="1100" dirty="0"/>
          </a:p>
        </p:txBody>
      </p:sp>
      <p:sp>
        <p:nvSpPr>
          <p:cNvPr id="38" name="Textfeld 37"/>
          <p:cNvSpPr txBox="1"/>
          <p:nvPr/>
        </p:nvSpPr>
        <p:spPr>
          <a:xfrm>
            <a:off x="7451689" y="2497048"/>
            <a:ext cx="2900855" cy="261610"/>
          </a:xfrm>
          <a:prstGeom prst="rect">
            <a:avLst/>
          </a:prstGeom>
          <a:noFill/>
        </p:spPr>
        <p:txBody>
          <a:bodyPr wrap="square" rtlCol="0">
            <a:spAutoFit/>
          </a:bodyPr>
          <a:lstStyle/>
          <a:p>
            <a:r>
              <a:rPr lang="en-US" sz="1100" dirty="0"/>
              <a:t>This term is also known as ´partial qualification´</a:t>
            </a:r>
            <a:endParaRPr lang="de-AT" sz="1100" dirty="0"/>
          </a:p>
        </p:txBody>
      </p:sp>
      <p:sp>
        <p:nvSpPr>
          <p:cNvPr id="39" name="Textfeld 38"/>
          <p:cNvSpPr txBox="1"/>
          <p:nvPr/>
        </p:nvSpPr>
        <p:spPr>
          <a:xfrm>
            <a:off x="7450056" y="4321242"/>
            <a:ext cx="2900855" cy="430887"/>
          </a:xfrm>
          <a:prstGeom prst="rect">
            <a:avLst/>
          </a:prstGeom>
          <a:noFill/>
        </p:spPr>
        <p:txBody>
          <a:bodyPr wrap="square" rtlCol="0">
            <a:spAutoFit/>
          </a:bodyPr>
          <a:lstStyle/>
          <a:p>
            <a:r>
              <a:rPr lang="en-US" sz="1100" dirty="0"/>
              <a:t>The term ´Learning Passport´ is also used by the OEPass project</a:t>
            </a:r>
            <a:endParaRPr lang="de-AT" sz="1100" dirty="0"/>
          </a:p>
        </p:txBody>
      </p:sp>
      <p:sp>
        <p:nvSpPr>
          <p:cNvPr id="24" name="Titel 1">
            <a:extLst>
              <a:ext uri="{FF2B5EF4-FFF2-40B4-BE49-F238E27FC236}">
                <a16:creationId xmlns:a16="http://schemas.microsoft.com/office/drawing/2014/main" id="{0C35DD6A-E66E-46FE-9E1C-44E80B458709}"/>
              </a:ext>
            </a:extLst>
          </p:cNvPr>
          <p:cNvSpPr txBox="1">
            <a:spLocks/>
          </p:cNvSpPr>
          <p:nvPr/>
        </p:nvSpPr>
        <p:spPr>
          <a:xfrm>
            <a:off x="1060739" y="1246870"/>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rPr>
              <a:t>Definitions  </a:t>
            </a:r>
          </a:p>
        </p:txBody>
      </p:sp>
    </p:spTree>
    <p:extLst>
      <p:ext uri="{BB962C8B-B14F-4D97-AF65-F5344CB8AC3E}">
        <p14:creationId xmlns:p14="http://schemas.microsoft.com/office/powerpoint/2010/main" val="73384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439451" y="2574280"/>
            <a:ext cx="3293676" cy="1255952"/>
          </a:xfrm>
        </p:spPr>
        <p:txBody>
          <a:bodyPr spcFirstLastPara="1" wrap="square" lIns="121900" tIns="60933" rIns="121900" bIns="60933" anchor="ctr" anchorCtr="0">
            <a:noAutofit/>
          </a:bodyPr>
          <a:lstStyle/>
          <a:p>
            <a:pPr algn="l"/>
            <a:r>
              <a:rPr lang="sl-SI" sz="3733" b="1" dirty="0" err="1">
                <a:solidFill>
                  <a:schemeClr val="tx2"/>
                </a:solidFill>
              </a:rPr>
              <a:t>Definition</a:t>
            </a:r>
            <a:r>
              <a:rPr lang="sl-SI" sz="3733" b="1" dirty="0">
                <a:solidFill>
                  <a:schemeClr val="tx2"/>
                </a:solidFill>
              </a:rPr>
              <a:t> </a:t>
            </a:r>
            <a:r>
              <a:rPr lang="sl-SI" sz="3733" b="1" dirty="0" err="1">
                <a:solidFill>
                  <a:schemeClr val="tx2"/>
                </a:solidFill>
              </a:rPr>
              <a:t>of</a:t>
            </a:r>
            <a:r>
              <a:rPr lang="sl-SI" sz="3733" b="1" dirty="0">
                <a:solidFill>
                  <a:schemeClr val="tx2"/>
                </a:solidFill>
              </a:rPr>
              <a:t> a </a:t>
            </a:r>
            <a:r>
              <a:rPr lang="sl-SI" sz="3733" b="1" dirty="0" err="1">
                <a:solidFill>
                  <a:schemeClr val="tx2"/>
                </a:solidFill>
              </a:rPr>
              <a:t>Micro-Credential</a:t>
            </a:r>
            <a:endParaRPr lang="sl-SI" sz="3733"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fontScale="40000" lnSpcReduction="20000"/>
          </a:bodyPr>
          <a:lstStyle/>
          <a:p>
            <a:pPr marL="194728" indent="0">
              <a:lnSpc>
                <a:spcPct val="134000"/>
              </a:lnSpc>
              <a:buNone/>
            </a:pPr>
            <a:r>
              <a:rPr lang="en-GB" sz="5333" b="1" dirty="0"/>
              <a:t>‘Micro-credential’ means the record of the learning outcomes that a learner has acquired following a small volume of learning. </a:t>
            </a:r>
            <a:endParaRPr lang="sl-SI" sz="5333" b="1" dirty="0"/>
          </a:p>
          <a:p>
            <a:pPr marL="194728" indent="0">
              <a:lnSpc>
                <a:spcPct val="134000"/>
              </a:lnSpc>
              <a:buNone/>
            </a:pPr>
            <a:r>
              <a:rPr lang="en-GB" sz="5333" dirty="0"/>
              <a:t>These learning outcomes have been assessed against transparent and clearly defined standards. </a:t>
            </a:r>
            <a:endParaRPr lang="sl-SI" sz="5333" dirty="0"/>
          </a:p>
          <a:p>
            <a:pPr marL="194728" indent="0">
              <a:lnSpc>
                <a:spcPct val="134000"/>
              </a:lnSpc>
              <a:buNone/>
            </a:pPr>
            <a:r>
              <a:rPr lang="en-GB" sz="5333" dirty="0"/>
              <a:t>Courses leading to micro-credentials are designed to provide the learner with specific knowledge, skills and competences that respond to societal, personal, cultural or labour market needs. </a:t>
            </a:r>
            <a:endParaRPr lang="sl-SI" sz="5333" dirty="0"/>
          </a:p>
          <a:p>
            <a:pPr marL="194728" indent="0">
              <a:lnSpc>
                <a:spcPct val="134000"/>
              </a:lnSpc>
              <a:buNone/>
            </a:pPr>
            <a:r>
              <a:rPr lang="en-GB" sz="5333" dirty="0"/>
              <a:t>Micro-credentials are owned by the learner, can be shared and are portable. </a:t>
            </a:r>
            <a:endParaRPr lang="sl-SI" sz="5333" dirty="0"/>
          </a:p>
          <a:p>
            <a:pPr marL="194728" indent="0">
              <a:lnSpc>
                <a:spcPct val="134000"/>
              </a:lnSpc>
              <a:buNone/>
            </a:pPr>
            <a:r>
              <a:rPr lang="en-GB" sz="5333" dirty="0"/>
              <a:t>They may be standalone or combined into larger credentials. They are underpinned by quality assurance following agreed standards in the relevant sector or area of activity.</a:t>
            </a:r>
            <a:endParaRPr lang="en-GB" sz="2400" dirty="0"/>
          </a:p>
        </p:txBody>
      </p:sp>
      <p:sp>
        <p:nvSpPr>
          <p:cNvPr id="2" name="Datumsplatzhalter 1">
            <a:extLst>
              <a:ext uri="{FF2B5EF4-FFF2-40B4-BE49-F238E27FC236}">
                <a16:creationId xmlns:a16="http://schemas.microsoft.com/office/drawing/2014/main" id="{26784E46-AB5B-5AC6-8650-CE445A320631}"/>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B6FB4EDB-CCEA-01BE-2771-CF8C7A033CED}"/>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0B810B42-52CB-7E43-C96C-8443F0D0DC0E}"/>
              </a:ext>
            </a:extLst>
          </p:cNvPr>
          <p:cNvSpPr>
            <a:spLocks noGrp="1"/>
          </p:cNvSpPr>
          <p:nvPr>
            <p:ph type="sldNum" sz="quarter" idx="12"/>
          </p:nvPr>
        </p:nvSpPr>
        <p:spPr/>
        <p:txBody>
          <a:bodyPr/>
          <a:lstStyle/>
          <a:p>
            <a:fld id="{1EA2449A-B800-40B3-84C5-7CBCB3879FF6}" type="slidenum">
              <a:rPr lang="en-US" altLang="en-US" smtClean="0"/>
              <a:pPr/>
              <a:t>6</a:t>
            </a:fld>
            <a:endParaRPr lang="en-US" altLang="en-US"/>
          </a:p>
        </p:txBody>
      </p:sp>
    </p:spTree>
    <p:extLst>
      <p:ext uri="{BB962C8B-B14F-4D97-AF65-F5344CB8AC3E}">
        <p14:creationId xmlns:p14="http://schemas.microsoft.com/office/powerpoint/2010/main" val="2972602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439451" y="2574280"/>
            <a:ext cx="3293676" cy="1255952"/>
          </a:xfrm>
        </p:spPr>
        <p:txBody>
          <a:bodyPr spcFirstLastPara="1" wrap="square" lIns="121900" tIns="60933" rIns="121900" bIns="60933" anchor="ctr" anchorCtr="0">
            <a:noAutofit/>
          </a:bodyPr>
          <a:lstStyle/>
          <a:p>
            <a:pPr algn="l"/>
            <a:r>
              <a:rPr lang="en-GB" sz="3733" b="1" dirty="0">
                <a:solidFill>
                  <a:schemeClr val="tx2"/>
                </a:solidFill>
              </a:rPr>
              <a:t>Key </a:t>
            </a:r>
            <a:br>
              <a:rPr lang="en-GB" sz="3733" b="1" dirty="0">
                <a:solidFill>
                  <a:schemeClr val="tx2"/>
                </a:solidFill>
              </a:rPr>
            </a:br>
            <a:r>
              <a:rPr lang="en-GB" sz="3733" b="1" dirty="0">
                <a:solidFill>
                  <a:schemeClr val="tx2"/>
                </a:solidFill>
              </a:rPr>
              <a:t>Features</a:t>
            </a:r>
            <a:br>
              <a:rPr lang="en-GB" sz="3733" b="1" dirty="0">
                <a:solidFill>
                  <a:schemeClr val="tx2"/>
                </a:solidFill>
              </a:rPr>
            </a:br>
            <a:r>
              <a:rPr lang="en-GB" sz="3733" b="1" dirty="0">
                <a:solidFill>
                  <a:schemeClr val="tx2"/>
                </a:solidFill>
              </a:rPr>
              <a:t>of Micro</a:t>
            </a:r>
            <a:br>
              <a:rPr lang="en-GB" sz="3733" b="1" dirty="0">
                <a:solidFill>
                  <a:schemeClr val="tx2"/>
                </a:solidFill>
              </a:rPr>
            </a:br>
            <a:r>
              <a:rPr lang="en-GB" sz="3733" b="1" dirty="0">
                <a:solidFill>
                  <a:schemeClr val="tx2"/>
                </a:solidFill>
              </a:rPr>
              <a:t>Credentials</a:t>
            </a:r>
            <a:endParaRPr lang="sl-SI" sz="3733"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pic>
        <p:nvPicPr>
          <p:cNvPr id="11" name="Slika 2">
            <a:extLst>
              <a:ext uri="{FF2B5EF4-FFF2-40B4-BE49-F238E27FC236}">
                <a16:creationId xmlns:a16="http://schemas.microsoft.com/office/drawing/2014/main" id="{0133421D-14FC-45A5-9ABF-4A1DCC642CD8}"/>
              </a:ext>
            </a:extLst>
          </p:cNvPr>
          <p:cNvPicPr>
            <a:picLocks noChangeAspect="1"/>
          </p:cNvPicPr>
          <p:nvPr/>
        </p:nvPicPr>
        <p:blipFill>
          <a:blip r:embed="rId5"/>
          <a:stretch>
            <a:fillRect/>
          </a:stretch>
        </p:blipFill>
        <p:spPr>
          <a:xfrm>
            <a:off x="4781039" y="1179883"/>
            <a:ext cx="6476664" cy="4498235"/>
          </a:xfrm>
          <a:prstGeom prst="rect">
            <a:avLst/>
          </a:prstGeom>
        </p:spPr>
      </p:pic>
      <p:sp>
        <p:nvSpPr>
          <p:cNvPr id="2" name="Datumsplatzhalter 1">
            <a:extLst>
              <a:ext uri="{FF2B5EF4-FFF2-40B4-BE49-F238E27FC236}">
                <a16:creationId xmlns:a16="http://schemas.microsoft.com/office/drawing/2014/main" id="{450E4C0C-1881-04B1-A8BC-DE74F14E4E49}"/>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B54633E2-DF05-988A-3C60-D79562077E19}"/>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9FC1210C-571D-E080-2B88-A3A77FFA9529}"/>
              </a:ext>
            </a:extLst>
          </p:cNvPr>
          <p:cNvSpPr>
            <a:spLocks noGrp="1"/>
          </p:cNvSpPr>
          <p:nvPr>
            <p:ph type="sldNum" sz="quarter" idx="12"/>
          </p:nvPr>
        </p:nvSpPr>
        <p:spPr/>
        <p:txBody>
          <a:bodyPr/>
          <a:lstStyle/>
          <a:p>
            <a:fld id="{1EA2449A-B800-40B3-84C5-7CBCB3879FF6}" type="slidenum">
              <a:rPr lang="en-US" altLang="en-US" smtClean="0"/>
              <a:pPr/>
              <a:t>7</a:t>
            </a:fld>
            <a:endParaRPr lang="en-US" altLang="en-US"/>
          </a:p>
        </p:txBody>
      </p:sp>
    </p:spTree>
    <p:extLst>
      <p:ext uri="{BB962C8B-B14F-4D97-AF65-F5344CB8AC3E}">
        <p14:creationId xmlns:p14="http://schemas.microsoft.com/office/powerpoint/2010/main" val="1019555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92990" y="2574280"/>
            <a:ext cx="4323631" cy="1255952"/>
          </a:xfrm>
        </p:spPr>
        <p:txBody>
          <a:bodyPr spcFirstLastPara="1" wrap="square" lIns="121900" tIns="60933" rIns="121900" bIns="60933" anchor="ctr" anchorCtr="0">
            <a:noAutofit/>
          </a:bodyPr>
          <a:lstStyle/>
          <a:p>
            <a:pPr algn="l"/>
            <a:r>
              <a:rPr lang="sl-SI" sz="3200" b="1" dirty="0" err="1">
                <a:solidFill>
                  <a:schemeClr val="tx2"/>
                </a:solidFill>
              </a:rPr>
              <a:t>Focus</a:t>
            </a:r>
            <a:r>
              <a:rPr lang="sl-SI" sz="3200" b="1" dirty="0">
                <a:solidFill>
                  <a:schemeClr val="tx2"/>
                </a:solidFill>
              </a:rPr>
              <a:t> </a:t>
            </a:r>
            <a:r>
              <a:rPr lang="sl-SI" sz="3200" b="1" dirty="0" err="1">
                <a:solidFill>
                  <a:schemeClr val="tx2"/>
                </a:solidFill>
              </a:rPr>
              <a:t>of</a:t>
            </a:r>
            <a:r>
              <a:rPr lang="sl-SI" sz="3200" b="1" dirty="0">
                <a:solidFill>
                  <a:schemeClr val="tx2"/>
                </a:solidFill>
              </a:rPr>
              <a:t> </a:t>
            </a:r>
            <a:r>
              <a:rPr lang="sl-SI" sz="3200" b="1" dirty="0" err="1">
                <a:solidFill>
                  <a:schemeClr val="tx2"/>
                </a:solidFill>
              </a:rPr>
              <a:t>Recommendation</a:t>
            </a:r>
            <a:endParaRPr lang="sl-SI" sz="3200"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fontScale="92500" lnSpcReduction="10000"/>
          </a:bodyPr>
          <a:lstStyle/>
          <a:p>
            <a:pPr marL="194728" indent="0">
              <a:lnSpc>
                <a:spcPct val="134000"/>
              </a:lnSpc>
              <a:buNone/>
            </a:pPr>
            <a:r>
              <a:rPr lang="sl-SI" sz="3200" dirty="0"/>
              <a:t>M</a:t>
            </a:r>
            <a:r>
              <a:rPr lang="en-GB" sz="3200" dirty="0"/>
              <a:t>ember States should </a:t>
            </a:r>
            <a:r>
              <a:rPr lang="en-GB" sz="3200" b="1" dirty="0"/>
              <a:t>facilitate the ongoing and emerging development of</a:t>
            </a:r>
            <a:r>
              <a:rPr lang="en-GB" sz="3200" dirty="0"/>
              <a:t> </a:t>
            </a:r>
            <a:r>
              <a:rPr lang="en-GB" sz="3200" dirty="0" err="1"/>
              <a:t>microcredentials</a:t>
            </a:r>
            <a:r>
              <a:rPr lang="en-GB" sz="3200" dirty="0"/>
              <a:t> within formal learning settings, including by: </a:t>
            </a:r>
            <a:endParaRPr lang="sl-SI" sz="3200" dirty="0"/>
          </a:p>
          <a:p>
            <a:pPr marL="194728" indent="0">
              <a:lnSpc>
                <a:spcPct val="134000"/>
              </a:lnSpc>
              <a:buNone/>
            </a:pPr>
            <a:endParaRPr lang="sl-SI" sz="3200" dirty="0"/>
          </a:p>
          <a:p>
            <a:pPr marL="194728" indent="0" algn="ctr">
              <a:lnSpc>
                <a:spcPct val="134000"/>
              </a:lnSpc>
              <a:buNone/>
            </a:pPr>
            <a:r>
              <a:rPr lang="en-GB" sz="3200" b="1" dirty="0"/>
              <a:t>supporting the exploration by higher education institutions of the role of </a:t>
            </a:r>
            <a:r>
              <a:rPr lang="en-GB" sz="3200" b="1" dirty="0" err="1"/>
              <a:t>microcredentials</a:t>
            </a:r>
            <a:r>
              <a:rPr lang="en-GB" sz="3200" b="1" dirty="0"/>
              <a:t> to offer learning opportunities to diverse learners</a:t>
            </a:r>
            <a:endParaRPr lang="en-GB" sz="2400" b="1" dirty="0"/>
          </a:p>
        </p:txBody>
      </p:sp>
      <p:sp>
        <p:nvSpPr>
          <p:cNvPr id="2" name="Datumsplatzhalter 1">
            <a:extLst>
              <a:ext uri="{FF2B5EF4-FFF2-40B4-BE49-F238E27FC236}">
                <a16:creationId xmlns:a16="http://schemas.microsoft.com/office/drawing/2014/main" id="{2922924A-7AF0-8FEE-08BC-1DA32CACEC29}"/>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E60F65D7-78FD-851A-EB7F-2F4889FF941F}"/>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9DD38990-E962-6DD9-E6B8-ABEF7BB1BBC7}"/>
              </a:ext>
            </a:extLst>
          </p:cNvPr>
          <p:cNvSpPr>
            <a:spLocks noGrp="1"/>
          </p:cNvSpPr>
          <p:nvPr>
            <p:ph type="sldNum" sz="quarter" idx="12"/>
          </p:nvPr>
        </p:nvSpPr>
        <p:spPr/>
        <p:txBody>
          <a:bodyPr/>
          <a:lstStyle/>
          <a:p>
            <a:fld id="{1EA2449A-B800-40B3-84C5-7CBCB3879FF6}" type="slidenum">
              <a:rPr lang="en-US" altLang="en-US" smtClean="0"/>
              <a:pPr/>
              <a:t>8</a:t>
            </a:fld>
            <a:endParaRPr lang="en-US" altLang="en-US"/>
          </a:p>
        </p:txBody>
      </p:sp>
    </p:spTree>
    <p:extLst>
      <p:ext uri="{BB962C8B-B14F-4D97-AF65-F5344CB8AC3E}">
        <p14:creationId xmlns:p14="http://schemas.microsoft.com/office/powerpoint/2010/main" val="2369879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descr="Slika, ki vsebuje besede riba, letenje, ploskev&#10;&#10;Opis, ustvarjen z zelo visoko stopnjo zanesljivosti.">
            <a:extLst>
              <a:ext uri="{FF2B5EF4-FFF2-40B4-BE49-F238E27FC236}">
                <a16:creationId xmlns:a16="http://schemas.microsoft.com/office/drawing/2014/main" id="{9769B814-D9DF-49AE-980E-0504D2B77E9C}"/>
              </a:ext>
            </a:extLst>
          </p:cNvPr>
          <p:cNvPicPr>
            <a:picLocks noChangeAspect="1"/>
          </p:cNvPicPr>
          <p:nvPr/>
        </p:nvPicPr>
        <p:blipFill>
          <a:blip r:embed="rId3"/>
          <a:stretch>
            <a:fillRect/>
          </a:stretch>
        </p:blipFill>
        <p:spPr>
          <a:xfrm>
            <a:off x="-2418" y="-1210"/>
            <a:ext cx="3964617" cy="6866467"/>
          </a:xfrm>
          <a:prstGeom prst="rect">
            <a:avLst/>
          </a:prstGeom>
        </p:spPr>
      </p:pic>
      <p:sp>
        <p:nvSpPr>
          <p:cNvPr id="3" name="Title 2">
            <a:extLst>
              <a:ext uri="{FF2B5EF4-FFF2-40B4-BE49-F238E27FC236}">
                <a16:creationId xmlns:a16="http://schemas.microsoft.com/office/drawing/2014/main" id="{5414C1B4-F374-46C2-9D50-BF193381FACE}"/>
              </a:ext>
            </a:extLst>
          </p:cNvPr>
          <p:cNvSpPr>
            <a:spLocks noGrp="1"/>
          </p:cNvSpPr>
          <p:nvPr>
            <p:ph type="title"/>
          </p:nvPr>
        </p:nvSpPr>
        <p:spPr>
          <a:xfrm>
            <a:off x="92990" y="2574280"/>
            <a:ext cx="4323631" cy="1255952"/>
          </a:xfrm>
        </p:spPr>
        <p:txBody>
          <a:bodyPr spcFirstLastPara="1" wrap="square" lIns="121900" tIns="60933" rIns="121900" bIns="60933" anchor="ctr" anchorCtr="0">
            <a:noAutofit/>
          </a:bodyPr>
          <a:lstStyle/>
          <a:p>
            <a:pPr algn="l"/>
            <a:r>
              <a:rPr lang="sl-SI" sz="3200" b="1" dirty="0" err="1">
                <a:solidFill>
                  <a:schemeClr val="tx2"/>
                </a:solidFill>
              </a:rPr>
              <a:t>Focus</a:t>
            </a:r>
            <a:r>
              <a:rPr lang="sl-SI" sz="3200" b="1" dirty="0">
                <a:solidFill>
                  <a:schemeClr val="tx2"/>
                </a:solidFill>
              </a:rPr>
              <a:t> </a:t>
            </a:r>
            <a:r>
              <a:rPr lang="sl-SI" sz="3200" b="1" dirty="0" err="1">
                <a:solidFill>
                  <a:schemeClr val="tx2"/>
                </a:solidFill>
              </a:rPr>
              <a:t>of</a:t>
            </a:r>
            <a:r>
              <a:rPr lang="sl-SI" sz="3200" b="1" dirty="0">
                <a:solidFill>
                  <a:schemeClr val="tx2"/>
                </a:solidFill>
              </a:rPr>
              <a:t> </a:t>
            </a:r>
            <a:r>
              <a:rPr lang="sl-SI" sz="3200" b="1" dirty="0" err="1">
                <a:solidFill>
                  <a:schemeClr val="tx2"/>
                </a:solidFill>
              </a:rPr>
              <a:t>Recommendation</a:t>
            </a:r>
            <a:endParaRPr lang="sl-SI" sz="3200" dirty="0">
              <a:solidFill>
                <a:schemeClr val="tx2"/>
              </a:solidFill>
            </a:endParaRPr>
          </a:p>
        </p:txBody>
      </p:sp>
      <p:pic>
        <p:nvPicPr>
          <p:cNvPr id="10" name="Slika 10" descr="Slika, ki vsebuje besede risba&#10;&#10;Opis, ustvarjen z zelo visoko stopnjo zanesljivosti.">
            <a:extLst>
              <a:ext uri="{FF2B5EF4-FFF2-40B4-BE49-F238E27FC236}">
                <a16:creationId xmlns:a16="http://schemas.microsoft.com/office/drawing/2014/main" id="{ADE861E4-20E8-4028-BB9E-25B92129E977}"/>
              </a:ext>
            </a:extLst>
          </p:cNvPr>
          <p:cNvPicPr>
            <a:picLocks noChangeAspect="1"/>
          </p:cNvPicPr>
          <p:nvPr/>
        </p:nvPicPr>
        <p:blipFill>
          <a:blip r:embed="rId4"/>
          <a:stretch>
            <a:fillRect/>
          </a:stretch>
        </p:blipFill>
        <p:spPr>
          <a:xfrm>
            <a:off x="10860606" y="248951"/>
            <a:ext cx="803124" cy="729765"/>
          </a:xfrm>
          <a:prstGeom prst="rect">
            <a:avLst/>
          </a:prstGeom>
        </p:spPr>
      </p:pic>
      <p:cxnSp>
        <p:nvCxnSpPr>
          <p:cNvPr id="5" name="Raven puščični povezovalnik 4">
            <a:extLst>
              <a:ext uri="{FF2B5EF4-FFF2-40B4-BE49-F238E27FC236}">
                <a16:creationId xmlns:a16="http://schemas.microsoft.com/office/drawing/2014/main" id="{27A6ABAB-6AEA-418E-9B14-194D527FD607}"/>
              </a:ext>
            </a:extLst>
          </p:cNvPr>
          <p:cNvCxnSpPr/>
          <p:nvPr/>
        </p:nvCxnSpPr>
        <p:spPr>
          <a:xfrm flipH="1">
            <a:off x="4010435" y="-1209"/>
            <a:ext cx="5563" cy="5261692"/>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cxnSp>
        <p:nvCxnSpPr>
          <p:cNvPr id="9" name="Raven puščični povezovalnik 8">
            <a:extLst>
              <a:ext uri="{FF2B5EF4-FFF2-40B4-BE49-F238E27FC236}">
                <a16:creationId xmlns:a16="http://schemas.microsoft.com/office/drawing/2014/main" id="{0C914863-7EAF-4CF7-8F80-B13470EEF719}"/>
              </a:ext>
            </a:extLst>
          </p:cNvPr>
          <p:cNvCxnSpPr>
            <a:cxnSpLocks/>
          </p:cNvCxnSpPr>
          <p:nvPr/>
        </p:nvCxnSpPr>
        <p:spPr>
          <a:xfrm>
            <a:off x="4021225" y="5871851"/>
            <a:ext cx="5561" cy="1001168"/>
          </a:xfrm>
          <a:prstGeom prst="straightConnector1">
            <a:avLst/>
          </a:prstGeom>
          <a:ln w="28575">
            <a:solidFill>
              <a:srgbClr val="1B75BB"/>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0E1E9C3-1CE2-4329-904F-027EA5EB3A4F}"/>
              </a:ext>
            </a:extLst>
          </p:cNvPr>
          <p:cNvSpPr>
            <a:spLocks noGrp="1"/>
          </p:cNvSpPr>
          <p:nvPr>
            <p:ph idx="1"/>
          </p:nvPr>
        </p:nvSpPr>
        <p:spPr>
          <a:xfrm>
            <a:off x="4174996" y="978716"/>
            <a:ext cx="7741371" cy="5630333"/>
          </a:xfrm>
        </p:spPr>
        <p:txBody>
          <a:bodyPr>
            <a:normAutofit/>
          </a:bodyPr>
          <a:lstStyle/>
          <a:p>
            <a:pPr marL="194728" indent="0">
              <a:lnSpc>
                <a:spcPct val="134000"/>
              </a:lnSpc>
              <a:buNone/>
            </a:pPr>
            <a:r>
              <a:rPr lang="sl-SI" sz="2667" dirty="0"/>
              <a:t>Me</a:t>
            </a:r>
            <a:r>
              <a:rPr lang="en-GB" sz="2667" dirty="0" err="1"/>
              <a:t>mber</a:t>
            </a:r>
            <a:r>
              <a:rPr lang="en-GB" sz="2667" dirty="0"/>
              <a:t> States are encouraged to </a:t>
            </a:r>
            <a:r>
              <a:rPr lang="en-GB" sz="2667" b="1" dirty="0"/>
              <a:t>support the quality and transparency </a:t>
            </a:r>
            <a:r>
              <a:rPr lang="en-GB" sz="2667" dirty="0"/>
              <a:t>of </a:t>
            </a:r>
            <a:r>
              <a:rPr lang="en-GB" sz="2667" dirty="0" err="1"/>
              <a:t>microcredentials</a:t>
            </a:r>
            <a:r>
              <a:rPr lang="en-GB" sz="2667" dirty="0"/>
              <a:t>, including by:</a:t>
            </a:r>
            <a:endParaRPr lang="sl-SI" sz="2133" dirty="0"/>
          </a:p>
          <a:p>
            <a:pPr marL="194728" indent="0" algn="ctr">
              <a:lnSpc>
                <a:spcPct val="134000"/>
              </a:lnSpc>
              <a:buNone/>
            </a:pPr>
            <a:r>
              <a:rPr lang="en-GB" sz="4267" dirty="0"/>
              <a:t>applying, adapting and developing quality assurance mechanisms</a:t>
            </a:r>
            <a:endParaRPr lang="en-GB" sz="2400" b="1" dirty="0"/>
          </a:p>
        </p:txBody>
      </p:sp>
      <p:sp>
        <p:nvSpPr>
          <p:cNvPr id="2" name="Datumsplatzhalter 1">
            <a:extLst>
              <a:ext uri="{FF2B5EF4-FFF2-40B4-BE49-F238E27FC236}">
                <a16:creationId xmlns:a16="http://schemas.microsoft.com/office/drawing/2014/main" id="{2E8BC4B8-0F5D-544A-7C80-DDE0EDCEDFEE}"/>
              </a:ext>
            </a:extLst>
          </p:cNvPr>
          <p:cNvSpPr>
            <a:spLocks noGrp="1"/>
          </p:cNvSpPr>
          <p:nvPr>
            <p:ph type="dt" sz="half" idx="10"/>
          </p:nvPr>
        </p:nvSpPr>
        <p:spPr/>
        <p:txBody>
          <a:bodyPr/>
          <a:lstStyle/>
          <a:p>
            <a:pPr>
              <a:defRPr/>
            </a:pPr>
            <a:r>
              <a:rPr lang="de-DE"/>
              <a:t>2023-06-28</a:t>
            </a:r>
            <a:endParaRPr lang="en-US"/>
          </a:p>
        </p:txBody>
      </p:sp>
      <p:sp>
        <p:nvSpPr>
          <p:cNvPr id="4" name="Fußzeilenplatzhalter 3">
            <a:extLst>
              <a:ext uri="{FF2B5EF4-FFF2-40B4-BE49-F238E27FC236}">
                <a16:creationId xmlns:a16="http://schemas.microsoft.com/office/drawing/2014/main" id="{645C8710-BE57-AF13-6011-F2F9AD8629C8}"/>
              </a:ext>
            </a:extLst>
          </p:cNvPr>
          <p:cNvSpPr>
            <a:spLocks noGrp="1"/>
          </p:cNvSpPr>
          <p:nvPr>
            <p:ph type="ftr" sz="quarter" idx="11"/>
          </p:nvPr>
        </p:nvSpPr>
        <p:spPr/>
        <p:txBody>
          <a:bodyPr/>
          <a:lstStyle/>
          <a:p>
            <a:pPr>
              <a:defRPr/>
            </a:pPr>
            <a:r>
              <a:rPr lang="en-US"/>
              <a:t>© maja.dragan@fh-joanneum.at , hagen.hochrinner@fh-joanneum.at</a:t>
            </a:r>
          </a:p>
        </p:txBody>
      </p:sp>
      <p:sp>
        <p:nvSpPr>
          <p:cNvPr id="6" name="Foliennummernplatzhalter 5">
            <a:extLst>
              <a:ext uri="{FF2B5EF4-FFF2-40B4-BE49-F238E27FC236}">
                <a16:creationId xmlns:a16="http://schemas.microsoft.com/office/drawing/2014/main" id="{B313D15F-7BEA-386D-67CA-4735AD142F8C}"/>
              </a:ext>
            </a:extLst>
          </p:cNvPr>
          <p:cNvSpPr>
            <a:spLocks noGrp="1"/>
          </p:cNvSpPr>
          <p:nvPr>
            <p:ph type="sldNum" sz="quarter" idx="12"/>
          </p:nvPr>
        </p:nvSpPr>
        <p:spPr/>
        <p:txBody>
          <a:bodyPr/>
          <a:lstStyle/>
          <a:p>
            <a:fld id="{1EA2449A-B800-40B3-84C5-7CBCB3879FF6}" type="slidenum">
              <a:rPr lang="en-US" altLang="en-US" smtClean="0"/>
              <a:pPr/>
              <a:t>9</a:t>
            </a:fld>
            <a:endParaRPr lang="en-US" altLang="en-US"/>
          </a:p>
        </p:txBody>
      </p:sp>
    </p:spTree>
    <p:extLst>
      <p:ext uri="{BB962C8B-B14F-4D97-AF65-F5344CB8AC3E}">
        <p14:creationId xmlns:p14="http://schemas.microsoft.com/office/powerpoint/2010/main" val="3494387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ApprenticeshipQ">
      <a:dk1>
        <a:srgbClr val="000000"/>
      </a:dk1>
      <a:lt1>
        <a:srgbClr val="FFFDFF"/>
      </a:lt1>
      <a:dk2>
        <a:srgbClr val="000000"/>
      </a:dk2>
      <a:lt2>
        <a:srgbClr val="FFFFFF"/>
      </a:lt2>
      <a:accent1>
        <a:srgbClr val="F2C517"/>
      </a:accent1>
      <a:accent2>
        <a:srgbClr val="046960"/>
      </a:accent2>
      <a:accent3>
        <a:srgbClr val="F2C517"/>
      </a:accent3>
      <a:accent4>
        <a:srgbClr val="F2C517"/>
      </a:accent4>
      <a:accent5>
        <a:srgbClr val="F2C517"/>
      </a:accent5>
      <a:accent6>
        <a:srgbClr val="F2C517"/>
      </a:accent6>
      <a:hlink>
        <a:srgbClr val="0432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1951</Words>
  <Application>Microsoft Office PowerPoint</Application>
  <PresentationFormat>Breitbild</PresentationFormat>
  <Paragraphs>251</Paragraphs>
  <Slides>26</Slides>
  <Notes>11</Notes>
  <HiddenSlides>1</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26</vt:i4>
      </vt:variant>
    </vt:vector>
  </HeadingPairs>
  <TitlesOfParts>
    <vt:vector size="32" baseType="lpstr">
      <vt:lpstr>Arial</vt:lpstr>
      <vt:lpstr>Calibri</vt:lpstr>
      <vt:lpstr>Calibri Light</vt:lpstr>
      <vt:lpstr>Noto Sans Symbols</vt:lpstr>
      <vt:lpstr>Office</vt:lpstr>
      <vt:lpstr>Officeova tema</vt:lpstr>
      <vt:lpstr>PowerPoint-Präsentation</vt:lpstr>
      <vt:lpstr>PowerPoint-Präsentation</vt:lpstr>
      <vt:lpstr>PowerPoint-Präsentation</vt:lpstr>
      <vt:lpstr>PowerPoint-Präsentation</vt:lpstr>
      <vt:lpstr>PowerPoint-Präsentation</vt:lpstr>
      <vt:lpstr>Definition of a Micro-Credential</vt:lpstr>
      <vt:lpstr>Key  Features of Micro Credentials</vt:lpstr>
      <vt:lpstr>Focus of Recommendation</vt:lpstr>
      <vt:lpstr>Focus of Recommendation</vt:lpstr>
      <vt:lpstr>Focus of Recommendation</vt:lpstr>
      <vt:lpstr>Focus of Recommendation</vt:lpstr>
      <vt:lpstr>PowerPoint-Präsentation</vt:lpstr>
      <vt:lpstr>5 Exchange  Methods</vt:lpstr>
      <vt:lpstr>5 Exchange  Methods</vt:lpstr>
      <vt:lpstr>5 Exchange  Methods</vt:lpstr>
      <vt:lpstr>5 Exchange  Methods</vt:lpstr>
      <vt:lpstr>5 Exchange  Methods</vt:lpstr>
      <vt:lpstr>PowerPoint-Präsentation</vt:lpstr>
      <vt:lpstr>PowerPoint-Präsentation</vt:lpstr>
      <vt:lpstr>PowerPoint-Präsentation</vt:lpstr>
      <vt:lpstr>PowerPoint-Präsentation</vt:lpstr>
      <vt:lpstr>PowerPoint-Präsentation</vt:lpstr>
      <vt:lpstr>PowerPoint-Präsentation</vt:lpstr>
      <vt:lpstr>List of critical information items to be provided by micro-credentials operating within the framework of a European approach:</vt:lpstr>
      <vt:lpstr>Many Different Definitions of Micro-Credentials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Dragan Maja</dc:creator>
  <cp:lastModifiedBy>Dragan Maja</cp:lastModifiedBy>
  <cp:revision>4</cp:revision>
  <dcterms:created xsi:type="dcterms:W3CDTF">2023-06-01T07:07:13Z</dcterms:created>
  <dcterms:modified xsi:type="dcterms:W3CDTF">2023-06-26T12:07:41Z</dcterms:modified>
</cp:coreProperties>
</file>