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</p:sldMasterIdLst>
  <p:notesMasterIdLst>
    <p:notesMasterId r:id="rId22"/>
  </p:notesMasterIdLst>
  <p:sldIdLst>
    <p:sldId id="256" r:id="rId5"/>
    <p:sldId id="347" r:id="rId6"/>
    <p:sldId id="348" r:id="rId7"/>
    <p:sldId id="355" r:id="rId8"/>
    <p:sldId id="349" r:id="rId9"/>
    <p:sldId id="341" r:id="rId10"/>
    <p:sldId id="356" r:id="rId11"/>
    <p:sldId id="357" r:id="rId12"/>
    <p:sldId id="342" r:id="rId13"/>
    <p:sldId id="358" r:id="rId14"/>
    <p:sldId id="359" r:id="rId15"/>
    <p:sldId id="361" r:id="rId16"/>
    <p:sldId id="360" r:id="rId17"/>
    <p:sldId id="365" r:id="rId18"/>
    <p:sldId id="364" r:id="rId19"/>
    <p:sldId id="354" r:id="rId20"/>
    <p:sldId id="34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255"/>
    <a:srgbClr val="265068"/>
    <a:srgbClr val="2A5872"/>
    <a:srgbClr val="316079"/>
    <a:srgbClr val="3A667E"/>
    <a:srgbClr val="40708B"/>
    <a:srgbClr val="497B95"/>
    <a:srgbClr val="477993"/>
    <a:srgbClr val="2D627E"/>
    <a:srgbClr val="4A9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FAF85-4BF0-497E-BB04-644D65FB29C5}" v="1" dt="2023-02-01T15:52:44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38" autoAdjust="0"/>
    <p:restoredTop sz="95388" autoAdjust="0"/>
  </p:normalViewPr>
  <p:slideViewPr>
    <p:cSldViewPr snapToGrid="0">
      <p:cViewPr varScale="1">
        <p:scale>
          <a:sx n="111" d="100"/>
          <a:sy n="111" d="100"/>
        </p:scale>
        <p:origin x="316" y="84"/>
      </p:cViewPr>
      <p:guideLst/>
    </p:cSldViewPr>
  </p:slideViewPr>
  <p:outlineViewPr>
    <p:cViewPr>
      <p:scale>
        <a:sx n="33" d="100"/>
        <a:sy n="33" d="100"/>
      </p:scale>
      <p:origin x="0" y="-43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7E6A6-B7D6-4702-98CF-97FB81CA800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DE"/>
        </a:p>
      </dgm:t>
    </dgm:pt>
    <dgm:pt modelId="{BBB5778B-D9D0-4359-8155-4CC1F4A8232E}">
      <dgm:prSet phldrT="[Text]"/>
      <dgm:spPr/>
      <dgm:t>
        <a:bodyPr/>
        <a:lstStyle/>
        <a:p>
          <a:r>
            <a:rPr lang="de-DE" dirty="0"/>
            <a:t>Models </a:t>
          </a:r>
          <a:r>
            <a:rPr lang="de-DE" dirty="0" err="1"/>
            <a:t>of</a:t>
          </a:r>
          <a:r>
            <a:rPr lang="de-DE" dirty="0"/>
            <a:t> MCs</a:t>
          </a:r>
          <a:endParaRPr lang="en-DE" dirty="0"/>
        </a:p>
      </dgm:t>
    </dgm:pt>
    <dgm:pt modelId="{8644B277-5031-4AC4-A62C-CC9776EA15FF}" type="parTrans" cxnId="{5C1C1644-A9FE-443B-8C7A-D56FCD0D9030}">
      <dgm:prSet/>
      <dgm:spPr/>
      <dgm:t>
        <a:bodyPr/>
        <a:lstStyle/>
        <a:p>
          <a:endParaRPr lang="en-DE"/>
        </a:p>
      </dgm:t>
    </dgm:pt>
    <dgm:pt modelId="{4CED7BF7-7F05-4665-9016-7DF887ED95A9}" type="sibTrans" cxnId="{5C1C1644-A9FE-443B-8C7A-D56FCD0D9030}">
      <dgm:prSet/>
      <dgm:spPr/>
      <dgm:t>
        <a:bodyPr/>
        <a:lstStyle/>
        <a:p>
          <a:endParaRPr lang="en-DE"/>
        </a:p>
      </dgm:t>
    </dgm:pt>
    <dgm:pt modelId="{603CA104-3989-4FAD-AD7B-6600D74CA1EA}">
      <dgm:prSet phldrT="[Text]"/>
      <dgm:spPr/>
      <dgm:t>
        <a:bodyPr/>
        <a:lstStyle/>
        <a:p>
          <a:r>
            <a:rPr lang="de-DE" dirty="0"/>
            <a:t>Independent </a:t>
          </a:r>
          <a:r>
            <a:rPr lang="de-DE" dirty="0" err="1"/>
            <a:t>model</a:t>
          </a:r>
          <a:endParaRPr lang="en-DE" dirty="0"/>
        </a:p>
      </dgm:t>
    </dgm:pt>
    <dgm:pt modelId="{705FE4B7-56E9-485D-8C9D-38DC371B0B7E}" type="parTrans" cxnId="{C1927DE1-D762-4DE6-9264-34408C44296F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DE"/>
        </a:p>
      </dgm:t>
    </dgm:pt>
    <dgm:pt modelId="{F241A864-CE65-4409-9CF9-D99480A4D9C6}" type="sibTrans" cxnId="{C1927DE1-D762-4DE6-9264-34408C44296F}">
      <dgm:prSet/>
      <dgm:spPr/>
      <dgm:t>
        <a:bodyPr/>
        <a:lstStyle/>
        <a:p>
          <a:endParaRPr lang="en-DE"/>
        </a:p>
      </dgm:t>
    </dgm:pt>
    <dgm:pt modelId="{B708D208-7E3C-471F-98FB-DC11DF79D9FF}">
      <dgm:prSet phldrT="[Text]"/>
      <dgm:spPr/>
      <dgm:t>
        <a:bodyPr/>
        <a:lstStyle/>
        <a:p>
          <a:r>
            <a:rPr lang="de-DE" dirty="0"/>
            <a:t>Embedded </a:t>
          </a:r>
          <a:r>
            <a:rPr lang="de-DE" dirty="0" err="1"/>
            <a:t>model</a:t>
          </a:r>
          <a:endParaRPr lang="en-DE" dirty="0"/>
        </a:p>
      </dgm:t>
    </dgm:pt>
    <dgm:pt modelId="{6349D3EB-4F22-4012-A785-5F479895CF73}" type="parTrans" cxnId="{6CCF8A1A-9032-4989-9FAF-D7C451942606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DE"/>
        </a:p>
      </dgm:t>
    </dgm:pt>
    <dgm:pt modelId="{61CFB5B3-1590-43BB-A103-A31F5A0D8F9A}" type="sibTrans" cxnId="{6CCF8A1A-9032-4989-9FAF-D7C451942606}">
      <dgm:prSet/>
      <dgm:spPr/>
      <dgm:t>
        <a:bodyPr/>
        <a:lstStyle/>
        <a:p>
          <a:endParaRPr lang="en-DE"/>
        </a:p>
      </dgm:t>
    </dgm:pt>
    <dgm:pt modelId="{00F62E6D-3E83-4E03-800B-041EE519CE05}">
      <dgm:prSet phldrT="[Text]"/>
      <dgm:spPr/>
      <dgm:t>
        <a:bodyPr/>
        <a:lstStyle/>
        <a:p>
          <a:r>
            <a:rPr lang="de-DE" dirty="0"/>
            <a:t>Recognition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prior</a:t>
          </a:r>
          <a:r>
            <a:rPr lang="de-DE" dirty="0"/>
            <a:t> </a:t>
          </a:r>
          <a:r>
            <a:rPr lang="de-DE" dirty="0" err="1"/>
            <a:t>learning</a:t>
          </a:r>
          <a:r>
            <a:rPr lang="de-DE" dirty="0"/>
            <a:t> </a:t>
          </a:r>
          <a:r>
            <a:rPr lang="de-DE" dirty="0" err="1"/>
            <a:t>model</a:t>
          </a:r>
          <a:endParaRPr lang="en-DE" dirty="0"/>
        </a:p>
      </dgm:t>
    </dgm:pt>
    <dgm:pt modelId="{30E7A9E3-63B7-4E88-9DA8-38E4AF091371}" type="parTrans" cxnId="{73BD2897-5BDF-49AF-AEA7-A00C2D1BD738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DE"/>
        </a:p>
      </dgm:t>
    </dgm:pt>
    <dgm:pt modelId="{1438C709-F8CB-450D-814F-992DE99BC869}" type="sibTrans" cxnId="{73BD2897-5BDF-49AF-AEA7-A00C2D1BD738}">
      <dgm:prSet/>
      <dgm:spPr/>
      <dgm:t>
        <a:bodyPr/>
        <a:lstStyle/>
        <a:p>
          <a:endParaRPr lang="en-DE"/>
        </a:p>
      </dgm:t>
    </dgm:pt>
    <dgm:pt modelId="{723E5FB9-4994-4908-94D1-B3CD3B5DBBF4}">
      <dgm:prSet phldrT="[Text]"/>
      <dgm:spPr/>
      <dgm:t>
        <a:bodyPr/>
        <a:lstStyle/>
        <a:p>
          <a:r>
            <a:rPr lang="de-DE" dirty="0"/>
            <a:t>Integrated </a:t>
          </a:r>
          <a:r>
            <a:rPr lang="de-DE" dirty="0" err="1"/>
            <a:t>model</a:t>
          </a:r>
          <a:endParaRPr lang="en-DE" dirty="0"/>
        </a:p>
      </dgm:t>
    </dgm:pt>
    <dgm:pt modelId="{297D945F-1BCB-48CC-A635-CD8A2EAD1A0C}" type="parTrans" cxnId="{FD10B0C6-FD40-4689-B64E-3D87F70DBE34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DE"/>
        </a:p>
      </dgm:t>
    </dgm:pt>
    <dgm:pt modelId="{1B790215-686B-4D0D-B904-60699EC725A5}" type="sibTrans" cxnId="{FD10B0C6-FD40-4689-B64E-3D87F70DBE34}">
      <dgm:prSet/>
      <dgm:spPr/>
      <dgm:t>
        <a:bodyPr/>
        <a:lstStyle/>
        <a:p>
          <a:endParaRPr lang="en-DE"/>
        </a:p>
      </dgm:t>
    </dgm:pt>
    <dgm:pt modelId="{18B4B73F-6C13-4BC9-9D47-AA4127E1F3A1}">
      <dgm:prSet phldrT="[Text]"/>
      <dgm:spPr/>
      <dgm:t>
        <a:bodyPr/>
        <a:lstStyle/>
        <a:p>
          <a:r>
            <a:rPr lang="de-DE"/>
            <a:t>Modular model</a:t>
          </a:r>
          <a:endParaRPr lang="en-DE" dirty="0"/>
        </a:p>
      </dgm:t>
    </dgm:pt>
    <dgm:pt modelId="{4ED7EF43-B245-4C00-8DB1-7B801BBFF35E}" type="parTrans" cxnId="{C3915A4C-5DE6-420F-A11A-487716AB0D88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DE"/>
        </a:p>
      </dgm:t>
    </dgm:pt>
    <dgm:pt modelId="{9D9EE92B-3DC3-428A-B3EF-9C28C3AC7886}" type="sibTrans" cxnId="{C3915A4C-5DE6-420F-A11A-487716AB0D88}">
      <dgm:prSet/>
      <dgm:spPr/>
      <dgm:t>
        <a:bodyPr/>
        <a:lstStyle/>
        <a:p>
          <a:endParaRPr lang="en-DE"/>
        </a:p>
      </dgm:t>
    </dgm:pt>
    <dgm:pt modelId="{B89D155D-F81C-4DB3-BC8E-46AACD5790BE}" type="pres">
      <dgm:prSet presAssocID="{4827E6A6-B7D6-4702-98CF-97FB81CA80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0BE59E7-02FF-4B33-83F7-9E08ED79175D}" type="pres">
      <dgm:prSet presAssocID="{BBB5778B-D9D0-4359-8155-4CC1F4A8232E}" presName="root1" presStyleCnt="0"/>
      <dgm:spPr/>
    </dgm:pt>
    <dgm:pt modelId="{D40FB949-1C97-4C7E-BD71-9A2DF132BBF5}" type="pres">
      <dgm:prSet presAssocID="{BBB5778B-D9D0-4359-8155-4CC1F4A8232E}" presName="LevelOneTextNode" presStyleLbl="node0" presStyleIdx="0" presStyleCnt="1">
        <dgm:presLayoutVars>
          <dgm:chPref val="3"/>
        </dgm:presLayoutVars>
      </dgm:prSet>
      <dgm:spPr/>
    </dgm:pt>
    <dgm:pt modelId="{4BBC8378-A4FE-448E-964E-7ED833777F0E}" type="pres">
      <dgm:prSet presAssocID="{BBB5778B-D9D0-4359-8155-4CC1F4A8232E}" presName="level2hierChild" presStyleCnt="0"/>
      <dgm:spPr/>
    </dgm:pt>
    <dgm:pt modelId="{40626311-011A-4DC5-946B-8DEA5187D189}" type="pres">
      <dgm:prSet presAssocID="{705FE4B7-56E9-485D-8C9D-38DC371B0B7E}" presName="conn2-1" presStyleLbl="parChTrans1D2" presStyleIdx="0" presStyleCnt="2"/>
      <dgm:spPr/>
    </dgm:pt>
    <dgm:pt modelId="{DE0DF9FD-CA5F-4FA7-A2B7-8A9D8323BC54}" type="pres">
      <dgm:prSet presAssocID="{705FE4B7-56E9-485D-8C9D-38DC371B0B7E}" presName="connTx" presStyleLbl="parChTrans1D2" presStyleIdx="0" presStyleCnt="2"/>
      <dgm:spPr/>
    </dgm:pt>
    <dgm:pt modelId="{57ECC0B7-1653-4C01-9342-ADD01B23D1B7}" type="pres">
      <dgm:prSet presAssocID="{603CA104-3989-4FAD-AD7B-6600D74CA1EA}" presName="root2" presStyleCnt="0"/>
      <dgm:spPr/>
    </dgm:pt>
    <dgm:pt modelId="{3B0D23E2-74F3-47DA-AF6A-03E2B3CB208C}" type="pres">
      <dgm:prSet presAssocID="{603CA104-3989-4FAD-AD7B-6600D74CA1EA}" presName="LevelTwoTextNode" presStyleLbl="node2" presStyleIdx="0" presStyleCnt="2">
        <dgm:presLayoutVars>
          <dgm:chPref val="3"/>
        </dgm:presLayoutVars>
      </dgm:prSet>
      <dgm:spPr/>
    </dgm:pt>
    <dgm:pt modelId="{28145C26-254B-4349-8257-D86DAA87A925}" type="pres">
      <dgm:prSet presAssocID="{603CA104-3989-4FAD-AD7B-6600D74CA1EA}" presName="level3hierChild" presStyleCnt="0"/>
      <dgm:spPr/>
    </dgm:pt>
    <dgm:pt modelId="{14AF6972-0D9F-43F1-BDFA-15B7ADF24CF4}" type="pres">
      <dgm:prSet presAssocID="{6349D3EB-4F22-4012-A785-5F479895CF73}" presName="conn2-1" presStyleLbl="parChTrans1D3" presStyleIdx="0" presStyleCnt="3"/>
      <dgm:spPr/>
    </dgm:pt>
    <dgm:pt modelId="{73357F5D-E57D-4832-9C76-71AE3957B467}" type="pres">
      <dgm:prSet presAssocID="{6349D3EB-4F22-4012-A785-5F479895CF73}" presName="connTx" presStyleLbl="parChTrans1D3" presStyleIdx="0" presStyleCnt="3"/>
      <dgm:spPr/>
    </dgm:pt>
    <dgm:pt modelId="{3C0408A1-81C0-42A2-9FDD-717452FE0749}" type="pres">
      <dgm:prSet presAssocID="{B708D208-7E3C-471F-98FB-DC11DF79D9FF}" presName="root2" presStyleCnt="0"/>
      <dgm:spPr/>
    </dgm:pt>
    <dgm:pt modelId="{BB6451D3-8F28-4A54-BA3F-64068B666562}" type="pres">
      <dgm:prSet presAssocID="{B708D208-7E3C-471F-98FB-DC11DF79D9FF}" presName="LevelTwoTextNode" presStyleLbl="node3" presStyleIdx="0" presStyleCnt="3">
        <dgm:presLayoutVars>
          <dgm:chPref val="3"/>
        </dgm:presLayoutVars>
      </dgm:prSet>
      <dgm:spPr/>
    </dgm:pt>
    <dgm:pt modelId="{08BF2ADB-971B-4DDE-AFF2-4FFD5CE73BCB}" type="pres">
      <dgm:prSet presAssocID="{B708D208-7E3C-471F-98FB-DC11DF79D9FF}" presName="level3hierChild" presStyleCnt="0"/>
      <dgm:spPr/>
    </dgm:pt>
    <dgm:pt modelId="{30BE2DBC-BA59-440C-A608-25F8B4189214}" type="pres">
      <dgm:prSet presAssocID="{30E7A9E3-63B7-4E88-9DA8-38E4AF091371}" presName="conn2-1" presStyleLbl="parChTrans1D3" presStyleIdx="1" presStyleCnt="3"/>
      <dgm:spPr/>
    </dgm:pt>
    <dgm:pt modelId="{D75004C8-3F84-4556-A0A2-951A92A736A2}" type="pres">
      <dgm:prSet presAssocID="{30E7A9E3-63B7-4E88-9DA8-38E4AF091371}" presName="connTx" presStyleLbl="parChTrans1D3" presStyleIdx="1" presStyleCnt="3"/>
      <dgm:spPr/>
    </dgm:pt>
    <dgm:pt modelId="{8BFC932B-DDE6-42D7-9C64-B8CB9C1482F0}" type="pres">
      <dgm:prSet presAssocID="{00F62E6D-3E83-4E03-800B-041EE519CE05}" presName="root2" presStyleCnt="0"/>
      <dgm:spPr/>
    </dgm:pt>
    <dgm:pt modelId="{31547229-94BF-4152-9D54-9EA1C9EAABF7}" type="pres">
      <dgm:prSet presAssocID="{00F62E6D-3E83-4E03-800B-041EE519CE05}" presName="LevelTwoTextNode" presStyleLbl="node3" presStyleIdx="1" presStyleCnt="3">
        <dgm:presLayoutVars>
          <dgm:chPref val="3"/>
        </dgm:presLayoutVars>
      </dgm:prSet>
      <dgm:spPr/>
    </dgm:pt>
    <dgm:pt modelId="{5B4528B7-6FF3-405B-A9BA-BAD6EAB80720}" type="pres">
      <dgm:prSet presAssocID="{00F62E6D-3E83-4E03-800B-041EE519CE05}" presName="level3hierChild" presStyleCnt="0"/>
      <dgm:spPr/>
    </dgm:pt>
    <dgm:pt modelId="{EB0CF36E-A920-4762-BABB-B3471A928E7D}" type="pres">
      <dgm:prSet presAssocID="{4ED7EF43-B245-4C00-8DB1-7B801BBFF35E}" presName="conn2-1" presStyleLbl="parChTrans1D3" presStyleIdx="2" presStyleCnt="3"/>
      <dgm:spPr/>
    </dgm:pt>
    <dgm:pt modelId="{F0450D9C-EB71-4B17-B835-0D790971C0A2}" type="pres">
      <dgm:prSet presAssocID="{4ED7EF43-B245-4C00-8DB1-7B801BBFF35E}" presName="connTx" presStyleLbl="parChTrans1D3" presStyleIdx="2" presStyleCnt="3"/>
      <dgm:spPr/>
    </dgm:pt>
    <dgm:pt modelId="{2E7AD1EC-DB3B-4300-8121-787BDA420857}" type="pres">
      <dgm:prSet presAssocID="{18B4B73F-6C13-4BC9-9D47-AA4127E1F3A1}" presName="root2" presStyleCnt="0"/>
      <dgm:spPr/>
    </dgm:pt>
    <dgm:pt modelId="{029FE978-D479-40B1-830E-8E6F577491FC}" type="pres">
      <dgm:prSet presAssocID="{18B4B73F-6C13-4BC9-9D47-AA4127E1F3A1}" presName="LevelTwoTextNode" presStyleLbl="node3" presStyleIdx="2" presStyleCnt="3">
        <dgm:presLayoutVars>
          <dgm:chPref val="3"/>
        </dgm:presLayoutVars>
      </dgm:prSet>
      <dgm:spPr/>
    </dgm:pt>
    <dgm:pt modelId="{76DAEBF7-4C1B-485C-BCF0-52865B7A464C}" type="pres">
      <dgm:prSet presAssocID="{18B4B73F-6C13-4BC9-9D47-AA4127E1F3A1}" presName="level3hierChild" presStyleCnt="0"/>
      <dgm:spPr/>
    </dgm:pt>
    <dgm:pt modelId="{48749037-54D9-45F2-9A37-98AE289761F6}" type="pres">
      <dgm:prSet presAssocID="{297D945F-1BCB-48CC-A635-CD8A2EAD1A0C}" presName="conn2-1" presStyleLbl="parChTrans1D2" presStyleIdx="1" presStyleCnt="2"/>
      <dgm:spPr/>
    </dgm:pt>
    <dgm:pt modelId="{FB407BA6-82A9-4C3D-A4BB-3712F0994C64}" type="pres">
      <dgm:prSet presAssocID="{297D945F-1BCB-48CC-A635-CD8A2EAD1A0C}" presName="connTx" presStyleLbl="parChTrans1D2" presStyleIdx="1" presStyleCnt="2"/>
      <dgm:spPr/>
    </dgm:pt>
    <dgm:pt modelId="{2E91BAD7-7C8A-460C-8225-8AB1D98B1FD6}" type="pres">
      <dgm:prSet presAssocID="{723E5FB9-4994-4908-94D1-B3CD3B5DBBF4}" presName="root2" presStyleCnt="0"/>
      <dgm:spPr/>
    </dgm:pt>
    <dgm:pt modelId="{97A413E7-B249-4377-A888-123A0D9255DF}" type="pres">
      <dgm:prSet presAssocID="{723E5FB9-4994-4908-94D1-B3CD3B5DBBF4}" presName="LevelTwoTextNode" presStyleLbl="node2" presStyleIdx="1" presStyleCnt="2">
        <dgm:presLayoutVars>
          <dgm:chPref val="3"/>
        </dgm:presLayoutVars>
      </dgm:prSet>
      <dgm:spPr/>
    </dgm:pt>
    <dgm:pt modelId="{81B60F22-7BA3-45F7-BCFC-18FEAC65BFE4}" type="pres">
      <dgm:prSet presAssocID="{723E5FB9-4994-4908-94D1-B3CD3B5DBBF4}" presName="level3hierChild" presStyleCnt="0"/>
      <dgm:spPr/>
    </dgm:pt>
  </dgm:ptLst>
  <dgm:cxnLst>
    <dgm:cxn modelId="{6CCF8A1A-9032-4989-9FAF-D7C451942606}" srcId="{603CA104-3989-4FAD-AD7B-6600D74CA1EA}" destId="{B708D208-7E3C-471F-98FB-DC11DF79D9FF}" srcOrd="0" destOrd="0" parTransId="{6349D3EB-4F22-4012-A785-5F479895CF73}" sibTransId="{61CFB5B3-1590-43BB-A103-A31F5A0D8F9A}"/>
    <dgm:cxn modelId="{B6D53724-0827-47B8-9E4E-621A90F2BB3E}" type="presOf" srcId="{297D945F-1BCB-48CC-A635-CD8A2EAD1A0C}" destId="{FB407BA6-82A9-4C3D-A4BB-3712F0994C64}" srcOrd="1" destOrd="0" presId="urn:microsoft.com/office/officeart/2005/8/layout/hierarchy2"/>
    <dgm:cxn modelId="{3AB56234-EA5A-438A-A76B-08B804B01426}" type="presOf" srcId="{4ED7EF43-B245-4C00-8DB1-7B801BBFF35E}" destId="{EB0CF36E-A920-4762-BABB-B3471A928E7D}" srcOrd="0" destOrd="0" presId="urn:microsoft.com/office/officeart/2005/8/layout/hierarchy2"/>
    <dgm:cxn modelId="{AEA2E440-8AA3-4A5F-A1C5-8083CE4A0714}" type="presOf" srcId="{705FE4B7-56E9-485D-8C9D-38DC371B0B7E}" destId="{40626311-011A-4DC5-946B-8DEA5187D189}" srcOrd="0" destOrd="0" presId="urn:microsoft.com/office/officeart/2005/8/layout/hierarchy2"/>
    <dgm:cxn modelId="{5C1C1644-A9FE-443B-8C7A-D56FCD0D9030}" srcId="{4827E6A6-B7D6-4702-98CF-97FB81CA8003}" destId="{BBB5778B-D9D0-4359-8155-4CC1F4A8232E}" srcOrd="0" destOrd="0" parTransId="{8644B277-5031-4AC4-A62C-CC9776EA15FF}" sibTransId="{4CED7BF7-7F05-4665-9016-7DF887ED95A9}"/>
    <dgm:cxn modelId="{685E3E67-0EC7-41FA-B47E-D74232C11D92}" type="presOf" srcId="{4827E6A6-B7D6-4702-98CF-97FB81CA8003}" destId="{B89D155D-F81C-4DB3-BC8E-46AACD5790BE}" srcOrd="0" destOrd="0" presId="urn:microsoft.com/office/officeart/2005/8/layout/hierarchy2"/>
    <dgm:cxn modelId="{C3915A4C-5DE6-420F-A11A-487716AB0D88}" srcId="{603CA104-3989-4FAD-AD7B-6600D74CA1EA}" destId="{18B4B73F-6C13-4BC9-9D47-AA4127E1F3A1}" srcOrd="2" destOrd="0" parTransId="{4ED7EF43-B245-4C00-8DB1-7B801BBFF35E}" sibTransId="{9D9EE92B-3DC3-428A-B3EF-9C28C3AC7886}"/>
    <dgm:cxn modelId="{ABAF814C-ACB9-4268-97FE-59FFD4B12667}" type="presOf" srcId="{30E7A9E3-63B7-4E88-9DA8-38E4AF091371}" destId="{D75004C8-3F84-4556-A0A2-951A92A736A2}" srcOrd="1" destOrd="0" presId="urn:microsoft.com/office/officeart/2005/8/layout/hierarchy2"/>
    <dgm:cxn modelId="{705FBD6D-11FA-4C59-858B-5A5F867374E1}" type="presOf" srcId="{6349D3EB-4F22-4012-A785-5F479895CF73}" destId="{14AF6972-0D9F-43F1-BDFA-15B7ADF24CF4}" srcOrd="0" destOrd="0" presId="urn:microsoft.com/office/officeart/2005/8/layout/hierarchy2"/>
    <dgm:cxn modelId="{BBBB5D52-49D3-4FFF-AB06-0A6C363D9AAE}" type="presOf" srcId="{297D945F-1BCB-48CC-A635-CD8A2EAD1A0C}" destId="{48749037-54D9-45F2-9A37-98AE289761F6}" srcOrd="0" destOrd="0" presId="urn:microsoft.com/office/officeart/2005/8/layout/hierarchy2"/>
    <dgm:cxn modelId="{B068647E-FC94-48CD-9225-D3F96045B518}" type="presOf" srcId="{18B4B73F-6C13-4BC9-9D47-AA4127E1F3A1}" destId="{029FE978-D479-40B1-830E-8E6F577491FC}" srcOrd="0" destOrd="0" presId="urn:microsoft.com/office/officeart/2005/8/layout/hierarchy2"/>
    <dgm:cxn modelId="{73BD2897-5BDF-49AF-AEA7-A00C2D1BD738}" srcId="{603CA104-3989-4FAD-AD7B-6600D74CA1EA}" destId="{00F62E6D-3E83-4E03-800B-041EE519CE05}" srcOrd="1" destOrd="0" parTransId="{30E7A9E3-63B7-4E88-9DA8-38E4AF091371}" sibTransId="{1438C709-F8CB-450D-814F-992DE99BC869}"/>
    <dgm:cxn modelId="{CAD4289A-5AD0-418D-9F38-5B041513F4E2}" type="presOf" srcId="{705FE4B7-56E9-485D-8C9D-38DC371B0B7E}" destId="{DE0DF9FD-CA5F-4FA7-A2B7-8A9D8323BC54}" srcOrd="1" destOrd="0" presId="urn:microsoft.com/office/officeart/2005/8/layout/hierarchy2"/>
    <dgm:cxn modelId="{AB97A09D-BE7B-4D14-BA4F-D0A2C53D1535}" type="presOf" srcId="{B708D208-7E3C-471F-98FB-DC11DF79D9FF}" destId="{BB6451D3-8F28-4A54-BA3F-64068B666562}" srcOrd="0" destOrd="0" presId="urn:microsoft.com/office/officeart/2005/8/layout/hierarchy2"/>
    <dgm:cxn modelId="{DD2F04A1-00D6-43EA-BE08-9C0A8CF4A27D}" type="presOf" srcId="{603CA104-3989-4FAD-AD7B-6600D74CA1EA}" destId="{3B0D23E2-74F3-47DA-AF6A-03E2B3CB208C}" srcOrd="0" destOrd="0" presId="urn:microsoft.com/office/officeart/2005/8/layout/hierarchy2"/>
    <dgm:cxn modelId="{834E30AA-EE59-4E66-9A81-6D6B10783772}" type="presOf" srcId="{00F62E6D-3E83-4E03-800B-041EE519CE05}" destId="{31547229-94BF-4152-9D54-9EA1C9EAABF7}" srcOrd="0" destOrd="0" presId="urn:microsoft.com/office/officeart/2005/8/layout/hierarchy2"/>
    <dgm:cxn modelId="{B44ECBBC-D471-4349-B6BA-DA9C15A33575}" type="presOf" srcId="{4ED7EF43-B245-4C00-8DB1-7B801BBFF35E}" destId="{F0450D9C-EB71-4B17-B835-0D790971C0A2}" srcOrd="1" destOrd="0" presId="urn:microsoft.com/office/officeart/2005/8/layout/hierarchy2"/>
    <dgm:cxn modelId="{FD10B0C6-FD40-4689-B64E-3D87F70DBE34}" srcId="{BBB5778B-D9D0-4359-8155-4CC1F4A8232E}" destId="{723E5FB9-4994-4908-94D1-B3CD3B5DBBF4}" srcOrd="1" destOrd="0" parTransId="{297D945F-1BCB-48CC-A635-CD8A2EAD1A0C}" sibTransId="{1B790215-686B-4D0D-B904-60699EC725A5}"/>
    <dgm:cxn modelId="{D5574FD5-4AE2-4C3F-A410-89B12B7E6690}" type="presOf" srcId="{6349D3EB-4F22-4012-A785-5F479895CF73}" destId="{73357F5D-E57D-4832-9C76-71AE3957B467}" srcOrd="1" destOrd="0" presId="urn:microsoft.com/office/officeart/2005/8/layout/hierarchy2"/>
    <dgm:cxn modelId="{C14DBBDD-62CB-4AC7-A6A3-FD8BC3586A1C}" type="presOf" srcId="{723E5FB9-4994-4908-94D1-B3CD3B5DBBF4}" destId="{97A413E7-B249-4377-A888-123A0D9255DF}" srcOrd="0" destOrd="0" presId="urn:microsoft.com/office/officeart/2005/8/layout/hierarchy2"/>
    <dgm:cxn modelId="{C1927DE1-D762-4DE6-9264-34408C44296F}" srcId="{BBB5778B-D9D0-4359-8155-4CC1F4A8232E}" destId="{603CA104-3989-4FAD-AD7B-6600D74CA1EA}" srcOrd="0" destOrd="0" parTransId="{705FE4B7-56E9-485D-8C9D-38DC371B0B7E}" sibTransId="{F241A864-CE65-4409-9CF9-D99480A4D9C6}"/>
    <dgm:cxn modelId="{10BD06E5-3C95-4DCF-A1DD-486B39CEB8F5}" type="presOf" srcId="{30E7A9E3-63B7-4E88-9DA8-38E4AF091371}" destId="{30BE2DBC-BA59-440C-A608-25F8B4189214}" srcOrd="0" destOrd="0" presId="urn:microsoft.com/office/officeart/2005/8/layout/hierarchy2"/>
    <dgm:cxn modelId="{311543E7-189E-4B42-8544-77929CB9457E}" type="presOf" srcId="{BBB5778B-D9D0-4359-8155-4CC1F4A8232E}" destId="{D40FB949-1C97-4C7E-BD71-9A2DF132BBF5}" srcOrd="0" destOrd="0" presId="urn:microsoft.com/office/officeart/2005/8/layout/hierarchy2"/>
    <dgm:cxn modelId="{FE2027A1-524B-4432-AF9A-F22403AA0977}" type="presParOf" srcId="{B89D155D-F81C-4DB3-BC8E-46AACD5790BE}" destId="{D0BE59E7-02FF-4B33-83F7-9E08ED79175D}" srcOrd="0" destOrd="0" presId="urn:microsoft.com/office/officeart/2005/8/layout/hierarchy2"/>
    <dgm:cxn modelId="{1AD6C9DB-9DC1-4F6C-86B0-B3C1B7A18FD9}" type="presParOf" srcId="{D0BE59E7-02FF-4B33-83F7-9E08ED79175D}" destId="{D40FB949-1C97-4C7E-BD71-9A2DF132BBF5}" srcOrd="0" destOrd="0" presId="urn:microsoft.com/office/officeart/2005/8/layout/hierarchy2"/>
    <dgm:cxn modelId="{EEBAF43A-7BBC-48D7-95A2-C51B4018F398}" type="presParOf" srcId="{D0BE59E7-02FF-4B33-83F7-9E08ED79175D}" destId="{4BBC8378-A4FE-448E-964E-7ED833777F0E}" srcOrd="1" destOrd="0" presId="urn:microsoft.com/office/officeart/2005/8/layout/hierarchy2"/>
    <dgm:cxn modelId="{252EFF36-8EB5-49E5-ABDB-7F2D3735B750}" type="presParOf" srcId="{4BBC8378-A4FE-448E-964E-7ED833777F0E}" destId="{40626311-011A-4DC5-946B-8DEA5187D189}" srcOrd="0" destOrd="0" presId="urn:microsoft.com/office/officeart/2005/8/layout/hierarchy2"/>
    <dgm:cxn modelId="{0C841ADE-3F2F-4C4F-B00B-EC437BCE2890}" type="presParOf" srcId="{40626311-011A-4DC5-946B-8DEA5187D189}" destId="{DE0DF9FD-CA5F-4FA7-A2B7-8A9D8323BC54}" srcOrd="0" destOrd="0" presId="urn:microsoft.com/office/officeart/2005/8/layout/hierarchy2"/>
    <dgm:cxn modelId="{AF9FD5D2-B868-41F4-AAFE-47EC8355D5D0}" type="presParOf" srcId="{4BBC8378-A4FE-448E-964E-7ED833777F0E}" destId="{57ECC0B7-1653-4C01-9342-ADD01B23D1B7}" srcOrd="1" destOrd="0" presId="urn:microsoft.com/office/officeart/2005/8/layout/hierarchy2"/>
    <dgm:cxn modelId="{24482001-EB19-4375-9030-0FD83060CE46}" type="presParOf" srcId="{57ECC0B7-1653-4C01-9342-ADD01B23D1B7}" destId="{3B0D23E2-74F3-47DA-AF6A-03E2B3CB208C}" srcOrd="0" destOrd="0" presId="urn:microsoft.com/office/officeart/2005/8/layout/hierarchy2"/>
    <dgm:cxn modelId="{411612C4-8606-4E21-9C41-5A8DE579AC73}" type="presParOf" srcId="{57ECC0B7-1653-4C01-9342-ADD01B23D1B7}" destId="{28145C26-254B-4349-8257-D86DAA87A925}" srcOrd="1" destOrd="0" presId="urn:microsoft.com/office/officeart/2005/8/layout/hierarchy2"/>
    <dgm:cxn modelId="{45858B50-696E-4278-A3E6-3835FC0E810B}" type="presParOf" srcId="{28145C26-254B-4349-8257-D86DAA87A925}" destId="{14AF6972-0D9F-43F1-BDFA-15B7ADF24CF4}" srcOrd="0" destOrd="0" presId="urn:microsoft.com/office/officeart/2005/8/layout/hierarchy2"/>
    <dgm:cxn modelId="{F591F43D-A9C5-4894-B6E2-2B4110E2707C}" type="presParOf" srcId="{14AF6972-0D9F-43F1-BDFA-15B7ADF24CF4}" destId="{73357F5D-E57D-4832-9C76-71AE3957B467}" srcOrd="0" destOrd="0" presId="urn:microsoft.com/office/officeart/2005/8/layout/hierarchy2"/>
    <dgm:cxn modelId="{16C1E30F-2B10-4310-908B-525CA464909D}" type="presParOf" srcId="{28145C26-254B-4349-8257-D86DAA87A925}" destId="{3C0408A1-81C0-42A2-9FDD-717452FE0749}" srcOrd="1" destOrd="0" presId="urn:microsoft.com/office/officeart/2005/8/layout/hierarchy2"/>
    <dgm:cxn modelId="{F9081766-418A-4B1B-9C4B-D76671035D70}" type="presParOf" srcId="{3C0408A1-81C0-42A2-9FDD-717452FE0749}" destId="{BB6451D3-8F28-4A54-BA3F-64068B666562}" srcOrd="0" destOrd="0" presId="urn:microsoft.com/office/officeart/2005/8/layout/hierarchy2"/>
    <dgm:cxn modelId="{460F0830-C92F-40DD-8EF8-2CC01148AF75}" type="presParOf" srcId="{3C0408A1-81C0-42A2-9FDD-717452FE0749}" destId="{08BF2ADB-971B-4DDE-AFF2-4FFD5CE73BCB}" srcOrd="1" destOrd="0" presId="urn:microsoft.com/office/officeart/2005/8/layout/hierarchy2"/>
    <dgm:cxn modelId="{17913287-5BFB-4705-9917-C1DCF72A0D88}" type="presParOf" srcId="{28145C26-254B-4349-8257-D86DAA87A925}" destId="{30BE2DBC-BA59-440C-A608-25F8B4189214}" srcOrd="2" destOrd="0" presId="urn:microsoft.com/office/officeart/2005/8/layout/hierarchy2"/>
    <dgm:cxn modelId="{3D14180F-E124-4116-8EC9-2FA8D48F148C}" type="presParOf" srcId="{30BE2DBC-BA59-440C-A608-25F8B4189214}" destId="{D75004C8-3F84-4556-A0A2-951A92A736A2}" srcOrd="0" destOrd="0" presId="urn:microsoft.com/office/officeart/2005/8/layout/hierarchy2"/>
    <dgm:cxn modelId="{B5AF7728-2B60-44D7-BDD9-A3ACCE412FEF}" type="presParOf" srcId="{28145C26-254B-4349-8257-D86DAA87A925}" destId="{8BFC932B-DDE6-42D7-9C64-B8CB9C1482F0}" srcOrd="3" destOrd="0" presId="urn:microsoft.com/office/officeart/2005/8/layout/hierarchy2"/>
    <dgm:cxn modelId="{31D945C7-7EE1-4EDE-BF20-0957B0EB32E9}" type="presParOf" srcId="{8BFC932B-DDE6-42D7-9C64-B8CB9C1482F0}" destId="{31547229-94BF-4152-9D54-9EA1C9EAABF7}" srcOrd="0" destOrd="0" presId="urn:microsoft.com/office/officeart/2005/8/layout/hierarchy2"/>
    <dgm:cxn modelId="{D10EFA4B-7699-4E91-A5F2-1611699FA6A1}" type="presParOf" srcId="{8BFC932B-DDE6-42D7-9C64-B8CB9C1482F0}" destId="{5B4528B7-6FF3-405B-A9BA-BAD6EAB80720}" srcOrd="1" destOrd="0" presId="urn:microsoft.com/office/officeart/2005/8/layout/hierarchy2"/>
    <dgm:cxn modelId="{9D60FF28-88D4-4D7A-9621-58AAB53AA90D}" type="presParOf" srcId="{28145C26-254B-4349-8257-D86DAA87A925}" destId="{EB0CF36E-A920-4762-BABB-B3471A928E7D}" srcOrd="4" destOrd="0" presId="urn:microsoft.com/office/officeart/2005/8/layout/hierarchy2"/>
    <dgm:cxn modelId="{C1511230-EBEF-466F-9911-F3A797A19541}" type="presParOf" srcId="{EB0CF36E-A920-4762-BABB-B3471A928E7D}" destId="{F0450D9C-EB71-4B17-B835-0D790971C0A2}" srcOrd="0" destOrd="0" presId="urn:microsoft.com/office/officeart/2005/8/layout/hierarchy2"/>
    <dgm:cxn modelId="{CD41AF07-3EDE-4577-84E4-F8163C923E06}" type="presParOf" srcId="{28145C26-254B-4349-8257-D86DAA87A925}" destId="{2E7AD1EC-DB3B-4300-8121-787BDA420857}" srcOrd="5" destOrd="0" presId="urn:microsoft.com/office/officeart/2005/8/layout/hierarchy2"/>
    <dgm:cxn modelId="{BAA54AAB-3220-4FCA-BB04-A0CDC7065EC8}" type="presParOf" srcId="{2E7AD1EC-DB3B-4300-8121-787BDA420857}" destId="{029FE978-D479-40B1-830E-8E6F577491FC}" srcOrd="0" destOrd="0" presId="urn:microsoft.com/office/officeart/2005/8/layout/hierarchy2"/>
    <dgm:cxn modelId="{CE632EF0-B90F-4486-96EB-C0E3C5E7D22B}" type="presParOf" srcId="{2E7AD1EC-DB3B-4300-8121-787BDA420857}" destId="{76DAEBF7-4C1B-485C-BCF0-52865B7A464C}" srcOrd="1" destOrd="0" presId="urn:microsoft.com/office/officeart/2005/8/layout/hierarchy2"/>
    <dgm:cxn modelId="{28AA671B-7427-4760-A82D-23012FA70493}" type="presParOf" srcId="{4BBC8378-A4FE-448E-964E-7ED833777F0E}" destId="{48749037-54D9-45F2-9A37-98AE289761F6}" srcOrd="2" destOrd="0" presId="urn:microsoft.com/office/officeart/2005/8/layout/hierarchy2"/>
    <dgm:cxn modelId="{FA8E9C27-1711-462E-844D-57802F3261E0}" type="presParOf" srcId="{48749037-54D9-45F2-9A37-98AE289761F6}" destId="{FB407BA6-82A9-4C3D-A4BB-3712F0994C64}" srcOrd="0" destOrd="0" presId="urn:microsoft.com/office/officeart/2005/8/layout/hierarchy2"/>
    <dgm:cxn modelId="{1A44FFB2-D606-451D-9601-1D7BE799E697}" type="presParOf" srcId="{4BBC8378-A4FE-448E-964E-7ED833777F0E}" destId="{2E91BAD7-7C8A-460C-8225-8AB1D98B1FD6}" srcOrd="3" destOrd="0" presId="urn:microsoft.com/office/officeart/2005/8/layout/hierarchy2"/>
    <dgm:cxn modelId="{8779CA03-05B0-4E4E-B53C-E15ED497668C}" type="presParOf" srcId="{2E91BAD7-7C8A-460C-8225-8AB1D98B1FD6}" destId="{97A413E7-B249-4377-A888-123A0D9255DF}" srcOrd="0" destOrd="0" presId="urn:microsoft.com/office/officeart/2005/8/layout/hierarchy2"/>
    <dgm:cxn modelId="{12280983-981C-42BD-8C8B-4593FE20F287}" type="presParOf" srcId="{2E91BAD7-7C8A-460C-8225-8AB1D98B1FD6}" destId="{81B60F22-7BA3-45F7-BCFC-18FEAC65BF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FB949-1C97-4C7E-BD71-9A2DF132BBF5}">
      <dsp:nvSpPr>
        <dsp:cNvPr id="0" name=""/>
        <dsp:cNvSpPr/>
      </dsp:nvSpPr>
      <dsp:spPr>
        <a:xfrm>
          <a:off x="802" y="2589671"/>
          <a:ext cx="1750069" cy="875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Models </a:t>
          </a:r>
          <a:r>
            <a:rPr lang="de-DE" sz="1900" kern="1200" dirty="0" err="1"/>
            <a:t>of</a:t>
          </a:r>
          <a:r>
            <a:rPr lang="de-DE" sz="1900" kern="1200" dirty="0"/>
            <a:t> MCs</a:t>
          </a:r>
          <a:endParaRPr lang="en-DE" sz="1900" kern="1200" dirty="0"/>
        </a:p>
      </dsp:txBody>
      <dsp:txXfrm>
        <a:off x="26431" y="2615300"/>
        <a:ext cx="1698811" cy="823776"/>
      </dsp:txXfrm>
    </dsp:sp>
    <dsp:sp modelId="{40626311-011A-4DC5-946B-8DEA5187D189}">
      <dsp:nvSpPr>
        <dsp:cNvPr id="0" name=""/>
        <dsp:cNvSpPr/>
      </dsp:nvSpPr>
      <dsp:spPr>
        <a:xfrm rot="19457599">
          <a:off x="1669842" y="2760015"/>
          <a:ext cx="862086" cy="31201"/>
        </a:xfrm>
        <a:custGeom>
          <a:avLst/>
          <a:gdLst/>
          <a:ahLst/>
          <a:cxnLst/>
          <a:rect l="0" t="0" r="0" b="0"/>
          <a:pathLst>
            <a:path>
              <a:moveTo>
                <a:pt x="0" y="15600"/>
              </a:moveTo>
              <a:lnTo>
                <a:pt x="862086" y="15600"/>
              </a:lnTo>
            </a:path>
          </a:pathLst>
        </a:custGeom>
        <a:noFill/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500" kern="1200"/>
        </a:p>
      </dsp:txBody>
      <dsp:txXfrm>
        <a:off x="2079333" y="2754063"/>
        <a:ext cx="43104" cy="43104"/>
      </dsp:txXfrm>
    </dsp:sp>
    <dsp:sp modelId="{3B0D23E2-74F3-47DA-AF6A-03E2B3CB208C}">
      <dsp:nvSpPr>
        <dsp:cNvPr id="0" name=""/>
        <dsp:cNvSpPr/>
      </dsp:nvSpPr>
      <dsp:spPr>
        <a:xfrm>
          <a:off x="2450899" y="2086526"/>
          <a:ext cx="1750069" cy="875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Independent </a:t>
          </a:r>
          <a:r>
            <a:rPr lang="de-DE" sz="1900" kern="1200" dirty="0" err="1"/>
            <a:t>model</a:t>
          </a:r>
          <a:endParaRPr lang="en-DE" sz="1900" kern="1200" dirty="0"/>
        </a:p>
      </dsp:txBody>
      <dsp:txXfrm>
        <a:off x="2476528" y="2112155"/>
        <a:ext cx="1698811" cy="823776"/>
      </dsp:txXfrm>
    </dsp:sp>
    <dsp:sp modelId="{14AF6972-0D9F-43F1-BDFA-15B7ADF24CF4}">
      <dsp:nvSpPr>
        <dsp:cNvPr id="0" name=""/>
        <dsp:cNvSpPr/>
      </dsp:nvSpPr>
      <dsp:spPr>
        <a:xfrm rot="18289469">
          <a:off x="3938068" y="2005298"/>
          <a:ext cx="1225829" cy="31201"/>
        </a:xfrm>
        <a:custGeom>
          <a:avLst/>
          <a:gdLst/>
          <a:ahLst/>
          <a:cxnLst/>
          <a:rect l="0" t="0" r="0" b="0"/>
          <a:pathLst>
            <a:path>
              <a:moveTo>
                <a:pt x="0" y="15600"/>
              </a:moveTo>
              <a:lnTo>
                <a:pt x="1225829" y="15600"/>
              </a:lnTo>
            </a:path>
          </a:pathLst>
        </a:custGeom>
        <a:noFill/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500" kern="1200"/>
        </a:p>
      </dsp:txBody>
      <dsp:txXfrm>
        <a:off x="4520337" y="1990252"/>
        <a:ext cx="61291" cy="61291"/>
      </dsp:txXfrm>
    </dsp:sp>
    <dsp:sp modelId="{BB6451D3-8F28-4A54-BA3F-64068B666562}">
      <dsp:nvSpPr>
        <dsp:cNvPr id="0" name=""/>
        <dsp:cNvSpPr/>
      </dsp:nvSpPr>
      <dsp:spPr>
        <a:xfrm>
          <a:off x="4900996" y="1080236"/>
          <a:ext cx="1750069" cy="875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Embedded </a:t>
          </a:r>
          <a:r>
            <a:rPr lang="de-DE" sz="1900" kern="1200" dirty="0" err="1"/>
            <a:t>model</a:t>
          </a:r>
          <a:endParaRPr lang="en-DE" sz="1900" kern="1200" dirty="0"/>
        </a:p>
      </dsp:txBody>
      <dsp:txXfrm>
        <a:off x="4926625" y="1105865"/>
        <a:ext cx="1698811" cy="823776"/>
      </dsp:txXfrm>
    </dsp:sp>
    <dsp:sp modelId="{30BE2DBC-BA59-440C-A608-25F8B4189214}">
      <dsp:nvSpPr>
        <dsp:cNvPr id="0" name=""/>
        <dsp:cNvSpPr/>
      </dsp:nvSpPr>
      <dsp:spPr>
        <a:xfrm>
          <a:off x="4200969" y="2508442"/>
          <a:ext cx="700027" cy="31201"/>
        </a:xfrm>
        <a:custGeom>
          <a:avLst/>
          <a:gdLst/>
          <a:ahLst/>
          <a:cxnLst/>
          <a:rect l="0" t="0" r="0" b="0"/>
          <a:pathLst>
            <a:path>
              <a:moveTo>
                <a:pt x="0" y="15600"/>
              </a:moveTo>
              <a:lnTo>
                <a:pt x="700027" y="15600"/>
              </a:lnTo>
            </a:path>
          </a:pathLst>
        </a:custGeom>
        <a:noFill/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500" kern="1200"/>
        </a:p>
      </dsp:txBody>
      <dsp:txXfrm>
        <a:off x="4533482" y="2506542"/>
        <a:ext cx="35001" cy="35001"/>
      </dsp:txXfrm>
    </dsp:sp>
    <dsp:sp modelId="{31547229-94BF-4152-9D54-9EA1C9EAABF7}">
      <dsp:nvSpPr>
        <dsp:cNvPr id="0" name=""/>
        <dsp:cNvSpPr/>
      </dsp:nvSpPr>
      <dsp:spPr>
        <a:xfrm>
          <a:off x="4900996" y="2086526"/>
          <a:ext cx="1750069" cy="875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Recognition </a:t>
          </a:r>
          <a:r>
            <a:rPr lang="de-DE" sz="1900" kern="1200" dirty="0" err="1"/>
            <a:t>of</a:t>
          </a:r>
          <a:r>
            <a:rPr lang="de-DE" sz="1900" kern="1200" dirty="0"/>
            <a:t> </a:t>
          </a:r>
          <a:r>
            <a:rPr lang="de-DE" sz="1900" kern="1200" dirty="0" err="1"/>
            <a:t>prior</a:t>
          </a:r>
          <a:r>
            <a:rPr lang="de-DE" sz="1900" kern="1200" dirty="0"/>
            <a:t> </a:t>
          </a:r>
          <a:r>
            <a:rPr lang="de-DE" sz="1900" kern="1200" dirty="0" err="1"/>
            <a:t>learning</a:t>
          </a:r>
          <a:r>
            <a:rPr lang="de-DE" sz="1900" kern="1200" dirty="0"/>
            <a:t> </a:t>
          </a:r>
          <a:r>
            <a:rPr lang="de-DE" sz="1900" kern="1200" dirty="0" err="1"/>
            <a:t>model</a:t>
          </a:r>
          <a:endParaRPr lang="en-DE" sz="1900" kern="1200" dirty="0"/>
        </a:p>
      </dsp:txBody>
      <dsp:txXfrm>
        <a:off x="4926625" y="2112155"/>
        <a:ext cx="1698811" cy="823776"/>
      </dsp:txXfrm>
    </dsp:sp>
    <dsp:sp modelId="{EB0CF36E-A920-4762-BABB-B3471A928E7D}">
      <dsp:nvSpPr>
        <dsp:cNvPr id="0" name=""/>
        <dsp:cNvSpPr/>
      </dsp:nvSpPr>
      <dsp:spPr>
        <a:xfrm rot="3310531">
          <a:off x="3938068" y="3011587"/>
          <a:ext cx="1225829" cy="31201"/>
        </a:xfrm>
        <a:custGeom>
          <a:avLst/>
          <a:gdLst/>
          <a:ahLst/>
          <a:cxnLst/>
          <a:rect l="0" t="0" r="0" b="0"/>
          <a:pathLst>
            <a:path>
              <a:moveTo>
                <a:pt x="0" y="15600"/>
              </a:moveTo>
              <a:lnTo>
                <a:pt x="1225829" y="15600"/>
              </a:lnTo>
            </a:path>
          </a:pathLst>
        </a:custGeom>
        <a:noFill/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500" kern="1200"/>
        </a:p>
      </dsp:txBody>
      <dsp:txXfrm>
        <a:off x="4520337" y="2996542"/>
        <a:ext cx="61291" cy="61291"/>
      </dsp:txXfrm>
    </dsp:sp>
    <dsp:sp modelId="{029FE978-D479-40B1-830E-8E6F577491FC}">
      <dsp:nvSpPr>
        <dsp:cNvPr id="0" name=""/>
        <dsp:cNvSpPr/>
      </dsp:nvSpPr>
      <dsp:spPr>
        <a:xfrm>
          <a:off x="4900996" y="3092815"/>
          <a:ext cx="1750069" cy="875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Modular model</a:t>
          </a:r>
          <a:endParaRPr lang="en-DE" sz="1900" kern="1200" dirty="0"/>
        </a:p>
      </dsp:txBody>
      <dsp:txXfrm>
        <a:off x="4926625" y="3118444"/>
        <a:ext cx="1698811" cy="823776"/>
      </dsp:txXfrm>
    </dsp:sp>
    <dsp:sp modelId="{48749037-54D9-45F2-9A37-98AE289761F6}">
      <dsp:nvSpPr>
        <dsp:cNvPr id="0" name=""/>
        <dsp:cNvSpPr/>
      </dsp:nvSpPr>
      <dsp:spPr>
        <a:xfrm rot="2142401">
          <a:off x="1669842" y="3263160"/>
          <a:ext cx="862086" cy="31201"/>
        </a:xfrm>
        <a:custGeom>
          <a:avLst/>
          <a:gdLst/>
          <a:ahLst/>
          <a:cxnLst/>
          <a:rect l="0" t="0" r="0" b="0"/>
          <a:pathLst>
            <a:path>
              <a:moveTo>
                <a:pt x="0" y="15600"/>
              </a:moveTo>
              <a:lnTo>
                <a:pt x="862086" y="15600"/>
              </a:lnTo>
            </a:path>
          </a:pathLst>
        </a:custGeom>
        <a:noFill/>
        <a:ln w="285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500" kern="1200"/>
        </a:p>
      </dsp:txBody>
      <dsp:txXfrm>
        <a:off x="2079333" y="3257208"/>
        <a:ext cx="43104" cy="43104"/>
      </dsp:txXfrm>
    </dsp:sp>
    <dsp:sp modelId="{97A413E7-B249-4377-A888-123A0D9255DF}">
      <dsp:nvSpPr>
        <dsp:cNvPr id="0" name=""/>
        <dsp:cNvSpPr/>
      </dsp:nvSpPr>
      <dsp:spPr>
        <a:xfrm>
          <a:off x="2450899" y="3092815"/>
          <a:ext cx="1750069" cy="875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Integrated </a:t>
          </a:r>
          <a:r>
            <a:rPr lang="de-DE" sz="1900" kern="1200" dirty="0" err="1"/>
            <a:t>model</a:t>
          </a:r>
          <a:endParaRPr lang="en-DE" sz="1900" kern="1200" dirty="0"/>
        </a:p>
      </dsp:txBody>
      <dsp:txXfrm>
        <a:off x="2476528" y="3118444"/>
        <a:ext cx="1698811" cy="823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B5181-5E59-412A-A5B2-FEC1F201CCE8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46EF2-333B-4906-B381-0A67BC055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7/7/2023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206740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7/7/2023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61292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7/7/2023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5040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91215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212509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7/7/2023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5712828"/>
            <a:ext cx="6297612" cy="365125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445388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7/7/2023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56445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7/7/2023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62346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7/7/2023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517974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7/7/2023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952713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ć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38200" y="439947"/>
            <a:ext cx="10515600" cy="55266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B933-89DB-4521-8A03-812A5028B13C}" type="datetime1">
              <a:rPr lang="ca-ES" smtClean="0"/>
              <a:t>7/7/2023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5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7/7/2023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69455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7/7/2023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69778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7/7/2023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238421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7/7/2023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89847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7/7/2023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22676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7/7/2023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4979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7/7/2023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15657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7/7/2023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81881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3A667E"/>
            </a:gs>
            <a:gs pos="80000">
              <a:srgbClr val="1F4255"/>
            </a:gs>
            <a:gs pos="0">
              <a:srgbClr val="265068"/>
            </a:gs>
            <a:gs pos="21000">
              <a:srgbClr val="2A5872"/>
            </a:gs>
            <a:gs pos="99000">
              <a:srgbClr val="1F425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AB623E-731B-7D15-7EB9-BA938D7522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93AD">
              <a:alpha val="40784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99506" y="240915"/>
            <a:ext cx="12192000" cy="6866467"/>
            <a:chOff x="0" y="-8467"/>
            <a:chExt cx="12192000" cy="6866467"/>
          </a:xfrm>
          <a:noFill/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10371666" y="503562"/>
              <a:ext cx="0" cy="5719313"/>
            </a:xfrm>
            <a:prstGeom prst="line">
              <a:avLst/>
            </a:prstGeom>
            <a:grpFill/>
            <a:ln w="9525"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9483-A2C9-4C20-BB60-DEEFB393F2B1}" type="datetime1">
              <a:rPr lang="ca-ES" smtClean="0"/>
              <a:t>7/7/2023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3DDD7A7-7C3B-F2B7-F21D-5614B6B74FD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815" y="6254519"/>
            <a:ext cx="1485455" cy="5083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6DF643-B66A-4566-B8B7-912BAEEF129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4621" y="6257026"/>
            <a:ext cx="1485456" cy="5083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588B27-954E-1828-A904-68E5AEE6BF7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568" y="6257026"/>
            <a:ext cx="1491819" cy="5105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4A77A9-4063-5F26-E0BF-F96209A95AA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10417"/>
          <a:stretch/>
        </p:blipFill>
        <p:spPr>
          <a:xfrm>
            <a:off x="7501332" y="6270093"/>
            <a:ext cx="1352587" cy="5003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689136E-8FF2-5CAF-4C47-BC979DA9722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0773" y="6248675"/>
            <a:ext cx="1491819" cy="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3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8" y="77897"/>
            <a:ext cx="3267171" cy="88622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5BA604D-957E-93F8-E496-E166AEDB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27" y="-629966"/>
            <a:ext cx="6456364" cy="2595460"/>
          </a:xfrm>
        </p:spPr>
        <p:txBody>
          <a:bodyPr>
            <a:normAutofit/>
          </a:bodyPr>
          <a:lstStyle/>
          <a:p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acronym: MICROGUIDE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full title: DEVELOPING GUIDELINES FOR THE IMPLEMENTATION OF MICRO-CREDENTIALS IN HIGHER EDUCATION 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No. 2021-1-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RS01-KA220-HED-000027585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 Scheme: Erasmus+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259623" y="2883059"/>
            <a:ext cx="7308697" cy="151391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Training on the linking MCs to NQF practice in Project Partner HE</a:t>
            </a:r>
          </a:p>
          <a:p>
            <a:pPr algn="ctr">
              <a:lnSpc>
                <a:spcPct val="75000"/>
              </a:lnSpc>
              <a:spcBef>
                <a:spcPts val="0"/>
              </a:spcBef>
            </a:pPr>
            <a:br>
              <a:rPr lang="en-GB" sz="5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5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DE" sz="5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en-US" sz="5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en-DE" sz="5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US" sz="5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DE" sz="5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en-US" sz="5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GB" sz="5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28 – 30. June 2023</a:t>
            </a:r>
            <a:endParaRPr lang="en-US" sz="5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1766" y="4251416"/>
            <a:ext cx="3848466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Adisa Ejubovic</a:t>
            </a:r>
            <a:r>
              <a:rPr lang="en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Institution: Accreditation Council for Entrepreneurial and Engaged Universities</a:t>
            </a:r>
          </a:p>
        </p:txBody>
      </p:sp>
    </p:spTree>
    <p:extLst>
      <p:ext uri="{BB962C8B-B14F-4D97-AF65-F5344CB8AC3E}">
        <p14:creationId xmlns:p14="http://schemas.microsoft.com/office/powerpoint/2010/main" val="373681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21" y="240326"/>
            <a:ext cx="8596668" cy="1320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342900" lvl="0" indent="-342900">
              <a:spcBef>
                <a:spcPts val="1000"/>
              </a:spcBef>
              <a:buClr>
                <a:srgbClr val="F4CE2C"/>
              </a:buClr>
              <a:buSzPct val="80000"/>
              <a:buFont typeface="Wingdings 3" charset="2"/>
              <a:buChar char=""/>
            </a:pPr>
            <a:r>
              <a:rPr lang="en-GB" sz="2400" kern="1200" noProof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Models of MCs</a:t>
            </a:r>
            <a:br>
              <a:rPr lang="en-GB" sz="40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GB" sz="2200" dirty="0">
                <a:solidFill>
                  <a:prstClr val="white"/>
                </a:solidFill>
                <a:ea typeface="+mn-ea"/>
                <a:cs typeface="+mn-cs"/>
              </a:rPr>
            </a:br>
            <a:endParaRPr lang="en-GB" sz="4000" kern="120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42EA227-1BFC-45BD-8F3A-2DAFD552F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642" y="764931"/>
            <a:ext cx="5284175" cy="54424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600" noProof="0" dirty="0">
                <a:solidFill>
                  <a:schemeClr val="bg1"/>
                </a:solidFill>
              </a:rPr>
              <a:t>Independent model: stand-alone MCs; </a:t>
            </a:r>
            <a:r>
              <a:rPr lang="en-US" sz="1600" dirty="0">
                <a:solidFill>
                  <a:schemeClr val="bg1"/>
                </a:solidFill>
              </a:rPr>
              <a:t>can be earned through online courses, workshops, or other forms of training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Integrated model: MCs with </a:t>
            </a:r>
            <a:r>
              <a:rPr lang="en-US" sz="1600" dirty="0" err="1">
                <a:solidFill>
                  <a:schemeClr val="bg1"/>
                </a:solidFill>
              </a:rPr>
              <a:t>stackability</a:t>
            </a:r>
            <a:r>
              <a:rPr lang="en-US" sz="1600" dirty="0">
                <a:solidFill>
                  <a:schemeClr val="bg1"/>
                </a:solidFill>
              </a:rPr>
              <a:t> options (including into other formal qualification)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Embedded: deliberate incorporation of MCs into a qualification program, substituting local content and assessments with their own course material and evaluation methods.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RPL: HEIs have the option to consider micro-credentials retrospectively. For example, Kiron-and Kiron’s 32 partner universities (Kiron, 2019)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Modular: learners can undertake MCs in the form of modules, which can function as stand-alone qualifications. Upon successful completion of the multiple micro-credentials, learners receive another qualification.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81F246-E849-4E95-8F43-729B73CB9E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004028"/>
              </p:ext>
            </p:extLst>
          </p:nvPr>
        </p:nvGraphicFramePr>
        <p:xfrm>
          <a:off x="5468817" y="870439"/>
          <a:ext cx="6651869" cy="50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7246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42EA227-1BFC-45BD-8F3A-2DAFD552F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00104"/>
            <a:ext cx="9873435" cy="41347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bg1"/>
                </a:solidFill>
              </a:rPr>
              <a:t>Recognition and crediting: there is a lack of consistent guidelines for evaluating competencies gained in micro-learning programs, presenting a challenge to recognizing the value of MCs, which are generally considered as non-formal education programs.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bg1"/>
                </a:solidFill>
              </a:rPr>
              <a:t>There has been a lack of a common understanding of quality, reinforcing the possible lack of transparency within the education market and making it difficult to evaluate respective </a:t>
            </a:r>
            <a:r>
              <a:rPr lang="en-US" sz="1700" dirty="0" err="1">
                <a:solidFill>
                  <a:schemeClr val="bg1"/>
                </a:solidFill>
              </a:rPr>
              <a:t>programmes</a:t>
            </a:r>
            <a:r>
              <a:rPr lang="en-US" sz="1700" dirty="0">
                <a:solidFill>
                  <a:schemeClr val="bg1"/>
                </a:solidFill>
              </a:rPr>
              <a:t> – both for the course offerings and learners.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bg1"/>
                </a:solidFill>
              </a:rPr>
              <a:t>Ensuring the validity of MCs and fostering its linkage to DQR is complicated as they vary in terms of course providers.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bg1"/>
                </a:solidFill>
              </a:rPr>
              <a:t>MCs vary in terms of learning outcomes, duration, costs, modes of assessment, whether they can lead to further qualifications or not (stackable), and whether they are credit-bearing or not. Therefore, linking MCs to DQR would depend on these factors.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700" dirty="0">
                <a:solidFill>
                  <a:schemeClr val="bg1"/>
                </a:solidFill>
              </a:rPr>
              <a:t>Qualifications acquired in non-formal and informal learning processes do not fully reflect a DQR level, they are elements of a level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DD49F4D-057B-42CE-9AC3-F42EC7DD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1823"/>
            <a:ext cx="8596668" cy="797169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Weaknesses or challenges of linking MCs to DQR</a:t>
            </a:r>
            <a:br>
              <a:rPr lang="en-GB" sz="220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DE" sz="2200" dirty="0"/>
          </a:p>
        </p:txBody>
      </p:sp>
    </p:spTree>
    <p:extLst>
      <p:ext uri="{BB962C8B-B14F-4D97-AF65-F5344CB8AC3E}">
        <p14:creationId xmlns:p14="http://schemas.microsoft.com/office/powerpoint/2010/main" val="234283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42EA227-1BFC-45BD-8F3A-2DAFD552F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873435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bg1"/>
                </a:solidFill>
              </a:rPr>
              <a:t>ECTS should be used for MCs offered by HEIs to support compatibility and </a:t>
            </a:r>
            <a:r>
              <a:rPr lang="en-US" sz="1700" dirty="0" err="1">
                <a:solidFill>
                  <a:schemeClr val="bg1"/>
                </a:solidFill>
              </a:rPr>
              <a:t>stackability</a:t>
            </a:r>
            <a:r>
              <a:rPr lang="en-US" sz="1700" dirty="0">
                <a:solidFill>
                  <a:schemeClr val="bg1"/>
                </a:solidFill>
              </a:rPr>
              <a:t> of MCs.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bg1"/>
                </a:solidFill>
              </a:rPr>
              <a:t>The design of micro-credentials follows agreed standards, for instance the European Common Micro-Credential Framework.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bg1"/>
                </a:solidFill>
              </a:rPr>
              <a:t>MCs need to be subject to regular quality assurance reviews by appropriate regulatory bodies to ensure they continue to meet intended needs.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DD49F4D-057B-42CE-9AC3-F42EC7DD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1823"/>
            <a:ext cx="8596668" cy="797169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Prerequisites for linking MCs to the DQR </a:t>
            </a:r>
            <a:br>
              <a:rPr lang="en-GB" sz="220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DE" sz="2200" dirty="0"/>
          </a:p>
        </p:txBody>
      </p:sp>
    </p:spTree>
    <p:extLst>
      <p:ext uri="{BB962C8B-B14F-4D97-AF65-F5344CB8AC3E}">
        <p14:creationId xmlns:p14="http://schemas.microsoft.com/office/powerpoint/2010/main" val="265423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42EA227-1BFC-45BD-8F3A-2DAFD552F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77" y="1090246"/>
            <a:ext cx="11078308" cy="50643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bg1"/>
                </a:solidFill>
              </a:rPr>
              <a:t>Non-university MC providers need to partner with HEIs in ensuring correct allocation of ECTS, as well as verifying learning outcomes, and micro-credential workload. E.g. Northeastern University and IBM have a partnership that allows IBM-micro-credential holders to receive graduate credit from the university (Leaser et al., 2020).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7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bg1"/>
                </a:solidFill>
              </a:rPr>
              <a:t>The linking of MCs solely or jointly provided by HEIs to DQR must be done with caution since a single micro-credential may not equate to the </a:t>
            </a:r>
            <a:r>
              <a:rPr lang="en-US" sz="1700" dirty="0" err="1">
                <a:solidFill>
                  <a:schemeClr val="bg1"/>
                </a:solidFill>
              </a:rPr>
              <a:t>rigour</a:t>
            </a:r>
            <a:r>
              <a:rPr lang="en-US" sz="1700" dirty="0">
                <a:solidFill>
                  <a:schemeClr val="bg1"/>
                </a:solidFill>
              </a:rPr>
              <a:t>, learning outcomes, and complexity of the recommended DQR levels (level 6 to 8). Therefore, the alignment to DQR level 6 to 8 could serve as reference points for the </a:t>
            </a:r>
            <a:r>
              <a:rPr lang="en-US" sz="1700" dirty="0" err="1">
                <a:solidFill>
                  <a:schemeClr val="bg1"/>
                </a:solidFill>
              </a:rPr>
              <a:t>stackability</a:t>
            </a:r>
            <a:r>
              <a:rPr lang="en-US" sz="1700" dirty="0">
                <a:solidFill>
                  <a:schemeClr val="bg1"/>
                </a:solidFill>
              </a:rPr>
              <a:t> of MCs into existing qualification </a:t>
            </a:r>
            <a:r>
              <a:rPr lang="en-US" sz="1700" dirty="0" err="1">
                <a:solidFill>
                  <a:schemeClr val="bg1"/>
                </a:solidFill>
              </a:rPr>
              <a:t>programmes</a:t>
            </a:r>
            <a:r>
              <a:rPr lang="en-US" sz="1700" dirty="0">
                <a:solidFill>
                  <a:schemeClr val="bg1"/>
                </a:solidFill>
              </a:rPr>
              <a:t>, rather than an indication of equivalence to a specific level in the DQR.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7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DD49F4D-057B-42CE-9AC3-F42EC7DD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4964"/>
            <a:ext cx="8596668" cy="797169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 for linking MCs to DQR (pessimistic viewpoint) </a:t>
            </a:r>
            <a:br>
              <a:rPr lang="en-GB" sz="240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20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DE" sz="2200" dirty="0"/>
          </a:p>
        </p:txBody>
      </p:sp>
    </p:spTree>
    <p:extLst>
      <p:ext uri="{BB962C8B-B14F-4D97-AF65-F5344CB8AC3E}">
        <p14:creationId xmlns:p14="http://schemas.microsoft.com/office/powerpoint/2010/main" val="343324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42EA227-1BFC-45BD-8F3A-2DAFD552F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77" y="1090246"/>
            <a:ext cx="11078308" cy="506436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tx1"/>
                </a:solidFill>
              </a:rPr>
              <a:t>A coalition of all HEIs in Germany in designing a repository of partnership expectations could potentially provide necessary guidelines to other  non-formal MC providers who might be interested in collaborating with a HEI.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7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tx1"/>
                </a:solidFill>
              </a:rPr>
              <a:t>There is need for HEIs to have discussion at the national level discussion regarding the recognition of competencies acquired through university-offered micro-credentials and crediting of competencies via non-university </a:t>
            </a:r>
            <a:r>
              <a:rPr lang="en-US" sz="1700" dirty="0" err="1">
                <a:solidFill>
                  <a:schemeClr val="tx1"/>
                </a:solidFill>
              </a:rPr>
              <a:t>organisations</a:t>
            </a:r>
            <a:r>
              <a:rPr lang="en-US" sz="1700" dirty="0">
                <a:solidFill>
                  <a:schemeClr val="tx1"/>
                </a:solidFill>
              </a:rPr>
              <a:t> since HEIs may have different legal frameworks and examination criteria (HRK, 2020).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7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tx1"/>
                </a:solidFill>
              </a:rPr>
              <a:t>Following the European CMF, MCs provided by HEIs could be linked to DQR by integrating the MCs into existing qualification programs between level 6 and 8 (</a:t>
            </a:r>
            <a:r>
              <a:rPr lang="en-US" sz="1700" dirty="0" err="1">
                <a:solidFill>
                  <a:schemeClr val="tx1"/>
                </a:solidFill>
              </a:rPr>
              <a:t>Antonaci</a:t>
            </a:r>
            <a:r>
              <a:rPr lang="en-US" sz="1700" dirty="0">
                <a:solidFill>
                  <a:schemeClr val="tx1"/>
                </a:solidFill>
              </a:rPr>
              <a:t>, 2021), since MCs provided by HEIs (universities, colleges and technical universities) have greater potential for improving clarity, transparency, and </a:t>
            </a:r>
            <a:r>
              <a:rPr lang="en-US" sz="1700" dirty="0" err="1">
                <a:solidFill>
                  <a:schemeClr val="tx1"/>
                </a:solidFill>
              </a:rPr>
              <a:t>stackability</a:t>
            </a:r>
            <a:r>
              <a:rPr lang="en-US" sz="1700" dirty="0">
                <a:solidFill>
                  <a:schemeClr val="tx1"/>
                </a:solidFill>
              </a:rPr>
              <a:t> by building on existing EHEA tools (ECTS, ISCED field, and other supplementary information).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tx1"/>
                </a:solidFill>
              </a:rPr>
              <a:t>Establishment of competent bodies to: 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	*	develop Germany-wide comprehensible criteria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	*	define quality criteria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	*	accrediting informally and non-formally acquired MCs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tx1"/>
                </a:solidFill>
              </a:rPr>
              <a:t>Non-university MCs who meet stipulated criteria request for MCs accreditation and propose assignment to a specific DQR level, subject to the approval of the monitoring body </a:t>
            </a: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7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7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DD49F4D-057B-42CE-9AC3-F42EC7DD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4964"/>
            <a:ext cx="8596668" cy="797169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 for linking MCs to DQR (optimistic viewpoint)</a:t>
            </a:r>
            <a:r>
              <a:rPr lang="en-GB" sz="240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40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20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DE" sz="2200" dirty="0"/>
          </a:p>
        </p:txBody>
      </p:sp>
    </p:spTree>
    <p:extLst>
      <p:ext uri="{BB962C8B-B14F-4D97-AF65-F5344CB8AC3E}">
        <p14:creationId xmlns:p14="http://schemas.microsoft.com/office/powerpoint/2010/main" val="3201366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42EA227-1BFC-45BD-8F3A-2DAFD552F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77" y="1090246"/>
            <a:ext cx="11078308" cy="50643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7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bg1"/>
                </a:solidFill>
              </a:rPr>
              <a:t>Stacking micro-credentials into existing formal qualifications seem to be the most viable way of linking micro-credentials to DQR. Therefore, the design of micro-credentials needs to align with formal qualification outcomes and strategic purpose.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bg1"/>
                </a:solidFill>
              </a:rPr>
              <a:t>MCs earned in non-formal and informal learning could be linked to the DQR through the recognition of prior learning. The process of linking of micro-credentials issued by non-formal and informal learning </a:t>
            </a:r>
            <a:r>
              <a:rPr lang="en-US" sz="1700" dirty="0" err="1">
                <a:solidFill>
                  <a:schemeClr val="bg1"/>
                </a:solidFill>
              </a:rPr>
              <a:t>organisations</a:t>
            </a:r>
            <a:r>
              <a:rPr lang="en-US" sz="1700" dirty="0">
                <a:solidFill>
                  <a:schemeClr val="bg1"/>
                </a:solidFill>
              </a:rPr>
              <a:t> to the DQR, could be decided by the concerned HEIs.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7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bg1"/>
                </a:solidFill>
              </a:rPr>
              <a:t>The concept of external examinations according to § 45 BBIG and professional advancement training, could be used in identifying, certifying, as well as linking non-formally acquired MCs to the DQR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DD49F4D-057B-42CE-9AC3-F42EC7DD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4964"/>
            <a:ext cx="8596668" cy="797169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 for linking MCs to DQR (most likely) </a:t>
            </a:r>
            <a:br>
              <a:rPr lang="en-GB" sz="240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20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DE" sz="2200" dirty="0"/>
          </a:p>
        </p:txBody>
      </p:sp>
    </p:spTree>
    <p:extLst>
      <p:ext uri="{BB962C8B-B14F-4D97-AF65-F5344CB8AC3E}">
        <p14:creationId xmlns:p14="http://schemas.microsoft.com/office/powerpoint/2010/main" val="395672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640081"/>
            <a:ext cx="11175668" cy="7373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buClr>
                <a:srgbClr val="F4CE2C"/>
              </a:buClr>
            </a:pPr>
            <a:br>
              <a:rPr lang="en-GB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Limitations of the study and need for further research</a:t>
            </a:r>
            <a:b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4000" kern="120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0ACCA0B-944F-4B45-9FC6-BBC5EAD5A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1769008"/>
            <a:ext cx="8596668" cy="3880773"/>
          </a:xfrm>
        </p:spPr>
        <p:txBody>
          <a:bodyPr>
            <a:normAutofit/>
          </a:bodyPr>
          <a:lstStyle/>
          <a:p>
            <a:r>
              <a:rPr lang="de-DE" noProof="0" dirty="0" err="1">
                <a:solidFill>
                  <a:schemeClr val="bg1"/>
                </a:solidFill>
              </a:rPr>
              <a:t>Methodological</a:t>
            </a:r>
            <a:r>
              <a:rPr lang="de-DE" noProof="0" dirty="0">
                <a:solidFill>
                  <a:schemeClr val="bg1"/>
                </a:solidFill>
              </a:rPr>
              <a:t> </a:t>
            </a:r>
            <a:r>
              <a:rPr lang="de-DE" noProof="0" dirty="0" err="1">
                <a:solidFill>
                  <a:schemeClr val="bg1"/>
                </a:solidFill>
              </a:rPr>
              <a:t>limitation</a:t>
            </a:r>
            <a:endParaRPr lang="de-DE" noProof="0" dirty="0">
              <a:solidFill>
                <a:schemeClr val="bg1"/>
              </a:solidFill>
            </a:endParaRPr>
          </a:p>
          <a:p>
            <a:r>
              <a:rPr lang="de-DE" noProof="0" dirty="0">
                <a:solidFill>
                  <a:schemeClr val="bg1"/>
                </a:solidFill>
              </a:rPr>
              <a:t>E</a:t>
            </a:r>
            <a:r>
              <a:rPr lang="en-US" dirty="0" err="1">
                <a:solidFill>
                  <a:schemeClr val="bg1"/>
                </a:solidFill>
              </a:rPr>
              <a:t>mpirically</a:t>
            </a:r>
            <a:r>
              <a:rPr lang="en-US" dirty="0">
                <a:solidFill>
                  <a:schemeClr val="bg1"/>
                </a:solidFill>
              </a:rPr>
              <a:t> investigate the perception of higher education institutions in Germany on the possibility of partnership with non-university providers of micro-credentials.</a:t>
            </a:r>
          </a:p>
          <a:p>
            <a:r>
              <a:rPr lang="en-US" dirty="0">
                <a:solidFill>
                  <a:schemeClr val="bg1"/>
                </a:solidFill>
              </a:rPr>
              <a:t>Examine possible means of enhancing acceptance of micro-credentials by HEIs in Germany. </a:t>
            </a:r>
            <a:endParaRPr lang="en-GB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4717DF-F6C6-C3D2-DE5B-45EFEE1231E0}"/>
              </a:ext>
            </a:extLst>
          </p:cNvPr>
          <p:cNvSpPr txBox="1"/>
          <p:nvPr/>
        </p:nvSpPr>
        <p:spPr>
          <a:xfrm>
            <a:off x="1447392" y="2061598"/>
            <a:ext cx="923364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198E0"/>
                </a:solidFill>
              </a:rPr>
              <a:t>Thank you for your attention</a:t>
            </a:r>
            <a:endParaRPr lang="sr-Latn-RS" sz="3200" dirty="0">
              <a:solidFill>
                <a:srgbClr val="C198E0"/>
              </a:solidFill>
            </a:endParaRPr>
          </a:p>
          <a:p>
            <a:pPr algn="ctr"/>
            <a:r>
              <a:rPr lang="de-DE" sz="3200" dirty="0">
                <a:solidFill>
                  <a:schemeClr val="accent3"/>
                </a:solidFill>
              </a:rPr>
              <a:t>Vielen Dank für Ihre Aufmerksamkeit</a:t>
            </a:r>
            <a:endParaRPr lang="sr-Latn-RS" sz="3200" dirty="0">
              <a:solidFill>
                <a:schemeClr val="accent3"/>
              </a:solidFill>
            </a:endParaRPr>
          </a:p>
          <a:p>
            <a:pPr algn="ctr"/>
            <a:r>
              <a:rPr lang="ca-ES" sz="3200" dirty="0">
                <a:solidFill>
                  <a:srgbClr val="FFC000"/>
                </a:solidFill>
              </a:rPr>
              <a:t>Gracias por su atención</a:t>
            </a:r>
          </a:p>
          <a:p>
            <a:pPr algn="ctr"/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6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640080"/>
            <a:ext cx="11210544" cy="749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796" y="1775238"/>
            <a:ext cx="942502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	Task information</a:t>
            </a:r>
          </a:p>
          <a:p>
            <a:pPr marL="0" indent="0">
              <a:buNone/>
            </a:pPr>
            <a:r>
              <a:rPr lang="en-GB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Scope of the study</a:t>
            </a:r>
          </a:p>
          <a:p>
            <a:pPr marL="0" indent="0">
              <a:buNone/>
            </a:pPr>
            <a:r>
              <a:rPr lang="en-GB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	Methodology</a:t>
            </a:r>
          </a:p>
          <a:p>
            <a:pPr marL="0" indent="0">
              <a:buNone/>
            </a:pPr>
            <a:r>
              <a:rPr lang="en-GB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	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of German NQF and European QF</a:t>
            </a:r>
          </a:p>
          <a:p>
            <a:pPr marL="0" indent="0">
              <a:buNone/>
            </a:pPr>
            <a:r>
              <a:rPr lang="en-GB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	Key findings</a:t>
            </a:r>
          </a:p>
          <a:p>
            <a:pPr lvl="1"/>
            <a:r>
              <a:rPr lang="en-GB" noProof="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Landscape of micro-credentials (MCs) in Germany</a:t>
            </a:r>
          </a:p>
          <a:p>
            <a:pPr lvl="1"/>
            <a:r>
              <a:rPr lang="en-GB" noProof="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Models of MCs</a:t>
            </a:r>
          </a:p>
          <a:p>
            <a:pPr lvl="1"/>
            <a:r>
              <a:rPr lang="en-GB" noProof="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Weaknesses or challenges of linking MCs to DQR</a:t>
            </a:r>
          </a:p>
          <a:p>
            <a:pPr lvl="1"/>
            <a:r>
              <a:rPr lang="en-GB" noProof="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Prerequisites for linking MCs to DQR</a:t>
            </a:r>
          </a:p>
          <a:p>
            <a:pPr lvl="1"/>
            <a:r>
              <a:rPr lang="en-GB" noProof="0" dirty="0">
                <a:solidFill>
                  <a:srgbClr val="F4CE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 for linking MCs to DQR  </a:t>
            </a:r>
          </a:p>
          <a:p>
            <a:pPr marL="0" lvl="0" indent="0">
              <a:buClr>
                <a:srgbClr val="F4CE2C"/>
              </a:buClr>
              <a:buNone/>
            </a:pPr>
            <a:r>
              <a:rPr lang="en-GB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	Limitations of the study and need for further research</a:t>
            </a:r>
          </a:p>
          <a:p>
            <a:pPr marL="457200" lvl="1" indent="0">
              <a:buNone/>
            </a:pPr>
            <a:endParaRPr lang="en-GB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noProof="0" dirty="0">
              <a:solidFill>
                <a:srgbClr val="F4CE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GB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4E064-78A7-3B6B-68A8-3E4935D9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929385"/>
            <a:ext cx="683339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C0BF81E-BCD6-4C3F-AAD2-3DA02DA55E41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0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640080"/>
            <a:ext cx="11210544" cy="749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Task information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8" y="1773936"/>
            <a:ext cx="9925460" cy="38770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noProof="0" dirty="0">
                <a:solidFill>
                  <a:schemeClr val="bg1"/>
                </a:solidFill>
              </a:rPr>
              <a:t>Task:				Analyse the linking of micro-credentials to the National Qualification 								Framework in Germany, making a proposal for the best model of linking</a:t>
            </a:r>
          </a:p>
          <a:p>
            <a:pPr marL="0" indent="0">
              <a:lnSpc>
                <a:spcPct val="150000"/>
              </a:lnSpc>
              <a:buNone/>
            </a:pPr>
            <a:endParaRPr lang="en-GB" noProof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Task description:	Identify the qualities and weaknesses of linking micro-credentials to Germany’s 					NQF and measures of improvement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lvl="3"/>
            <a:endParaRPr lang="en-GB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4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640080"/>
            <a:ext cx="11210544" cy="749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Scope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8" y="1773936"/>
            <a:ext cx="9925460" cy="38770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noProof="0" dirty="0">
                <a:solidFill>
                  <a:schemeClr val="bg1"/>
                </a:solidFill>
              </a:rPr>
              <a:t>It </a:t>
            </a:r>
            <a:r>
              <a:rPr lang="en-GB" dirty="0">
                <a:solidFill>
                  <a:schemeClr val="bg1"/>
                </a:solidFill>
              </a:rPr>
              <a:t>was</a:t>
            </a:r>
            <a:r>
              <a:rPr lang="en-GB" noProof="0" dirty="0">
                <a:solidFill>
                  <a:schemeClr val="bg1"/>
                </a:solidFill>
              </a:rPr>
              <a:t> not feasible to analyse all existing micro-credentials given </a:t>
            </a:r>
            <a:r>
              <a:rPr lang="en-GB" dirty="0">
                <a:solidFill>
                  <a:schemeClr val="bg1"/>
                </a:solidFill>
              </a:rPr>
              <a:t>their diversity, so what?</a:t>
            </a:r>
            <a:endParaRPr lang="en-GB" noProof="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GB" noProof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This study conducted analysed all relevant and available data providing information about linking MCs to qualification frameworks, particularly, the German N</a:t>
            </a:r>
            <a:r>
              <a:rPr lang="en-DE" dirty="0">
                <a:solidFill>
                  <a:schemeClr val="bg1"/>
                </a:solidFill>
              </a:rPr>
              <a:t>Q</a:t>
            </a:r>
            <a:r>
              <a:rPr lang="en-GB" dirty="0">
                <a:solidFill>
                  <a:schemeClr val="bg1"/>
                </a:solidFill>
              </a:rPr>
              <a:t>F.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lvl="3"/>
            <a:endParaRPr lang="en-GB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5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643467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40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Methodology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BB276A-338A-49E2-BA6E-E3CA5EDA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1773936"/>
            <a:ext cx="9422225" cy="3877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1.	Desk research</a:t>
            </a:r>
            <a:endParaRPr lang="en-GB" noProof="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GB" noProof="0" dirty="0">
                <a:solidFill>
                  <a:srgbClr val="F4CE2C"/>
                </a:solidFill>
              </a:rPr>
              <a:t>Books, reports, articles, websites, and databases.</a:t>
            </a:r>
          </a:p>
          <a:p>
            <a:pPr lvl="1"/>
            <a:endParaRPr lang="en-GB" noProof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noProof="0" dirty="0">
                <a:solidFill>
                  <a:schemeClr val="bg1"/>
                </a:solidFill>
              </a:rPr>
              <a:t>2.	Literature review</a:t>
            </a:r>
          </a:p>
          <a:p>
            <a:pPr marL="457200" lvl="1" indent="0">
              <a:buNone/>
            </a:pPr>
            <a:r>
              <a:rPr lang="en-GB" noProof="0" dirty="0">
                <a:solidFill>
                  <a:srgbClr val="F4CE2C"/>
                </a:solidFill>
              </a:rPr>
              <a:t>Academic and scholarly literature </a:t>
            </a:r>
          </a:p>
          <a:p>
            <a:pPr lvl="3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9348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German</a:t>
            </a:r>
            <a:r>
              <a:rPr lang="en-GB" sz="32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40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National Qualification Framework</a:t>
            </a:r>
            <a:endParaRPr lang="en-GB" sz="3200" kern="120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093C6-FFE5-4034-9B4C-903024DD7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796" y="1775238"/>
            <a:ext cx="9425028" cy="3880773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Officially launched in May 2013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aims to</a:t>
            </a:r>
            <a:r>
              <a:rPr lang="en-GB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 transparency, comparability and recognition of German qualifications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facilitate mobility of learners and workers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 lifelong learning (</a:t>
            </a:r>
            <a:r>
              <a:rPr lang="en-GB" noProof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Cedefop</a:t>
            </a:r>
            <a:r>
              <a:rPr lang="en-GB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2021)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Structured on eight (8) levels just like the EQF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far, it mainly represents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formally acquired qualifications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general, vocational and higher education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leaving out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non-formal &amp; informal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Emphasis on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competence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indicating development of an ability to apply knowledge and </a:t>
            </a:r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 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reasonably within an academic field or occupational activity (BMBF, 2019</a:t>
            </a:r>
            <a:r>
              <a:rPr lang="en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level is divided into (I) Professional and (II) Personal competence    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important principle of DQR is that each qualification level should always be accessible via various education pathways, e.g. allocation of bachelor and master craftsman qualification to level 6</a:t>
            </a:r>
          </a:p>
          <a:p>
            <a:pPr marL="0" indent="0">
              <a:buNone/>
            </a:pPr>
            <a:endParaRPr lang="en-GB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noProof="0" dirty="0">
              <a:solidFill>
                <a:srgbClr val="F4CE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GB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1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German</a:t>
            </a:r>
            <a:r>
              <a:rPr lang="en-GB" sz="32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National Qualification Framework (graphical example)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2F4642-9116-429D-8815-19B5AF6F1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38" y="1403411"/>
            <a:ext cx="7546827" cy="4402316"/>
          </a:xfrm>
        </p:spPr>
      </p:pic>
    </p:spTree>
    <p:extLst>
      <p:ext uri="{BB962C8B-B14F-4D97-AF65-F5344CB8AC3E}">
        <p14:creationId xmlns:p14="http://schemas.microsoft.com/office/powerpoint/2010/main" val="96590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71964"/>
            <a:ext cx="4094599" cy="23810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Correspondence between the DQR and EQF</a:t>
            </a:r>
            <a:endParaRPr lang="en-GB" sz="3200" kern="120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2F4642-9116-429D-8815-19B5AF6F1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39" y="41832"/>
            <a:ext cx="4011477" cy="6172701"/>
          </a:xfrm>
        </p:spPr>
      </p:pic>
    </p:spTree>
    <p:extLst>
      <p:ext uri="{BB962C8B-B14F-4D97-AF65-F5344CB8AC3E}">
        <p14:creationId xmlns:p14="http://schemas.microsoft.com/office/powerpoint/2010/main" val="228581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649224"/>
            <a:ext cx="6353646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Key findings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42EA227-1BFC-45BD-8F3A-2DAFD552F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514" y="1772753"/>
            <a:ext cx="9756368" cy="3256448"/>
          </a:xfrm>
        </p:spPr>
        <p:txBody>
          <a:bodyPr>
            <a:normAutofit/>
          </a:bodyPr>
          <a:lstStyle/>
          <a:p>
            <a:r>
              <a:rPr lang="en-GB" sz="2400" noProof="0" dirty="0">
                <a:solidFill>
                  <a:srgbClr val="FFFF00"/>
                </a:solidFill>
              </a:rPr>
              <a:t>Landscape of MCs in Germany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 noProof="0" dirty="0">
                <a:solidFill>
                  <a:schemeClr val="bg1"/>
                </a:solidFill>
              </a:rPr>
              <a:t>MCs are offered by both formal as well as non-formal and informal education providers (training providers, industry organisations).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Only about one in five universities offer MCs for the year 2022.  (DAAD, 2022)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Based on the DAAD survey across 160 German HEIs, 20% are using MCs, 23% are considering potential implementation, and 37% have not considered its use.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Considering the emerging shortage of skilled workers, it makes sense to 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590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5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CE2C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3525B640899D4CAD045FF8ECE6CEE7" ma:contentTypeVersion="16" ma:contentTypeDescription="Create a new document." ma:contentTypeScope="" ma:versionID="97065734e95c0fe53f95453534e70e6c">
  <xsd:schema xmlns:xsd="http://www.w3.org/2001/XMLSchema" xmlns:xs="http://www.w3.org/2001/XMLSchema" xmlns:p="http://schemas.microsoft.com/office/2006/metadata/properties" xmlns:ns2="0163e4da-ad7f-4982-acb8-013e2a79aa1b" xmlns:ns3="7df259b5-d1dc-41da-bba6-f2fbd95a005b" targetNamespace="http://schemas.microsoft.com/office/2006/metadata/properties" ma:root="true" ma:fieldsID="a75c49c1c97c037895c05c8b6fa717a4" ns2:_="" ns3:_="">
    <xsd:import namespace="0163e4da-ad7f-4982-acb8-013e2a79aa1b"/>
    <xsd:import namespace="7df259b5-d1dc-41da-bba6-f2fbd95a00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63e4da-ad7f-4982-acb8-013e2a79aa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2b408e-820a-469d-ba60-de24c1fbd8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259b5-d1dc-41da-bba6-f2fbd95a005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76a32c-742e-406e-92d6-b4508cc2148d}" ma:internalName="TaxCatchAll" ma:showField="CatchAllData" ma:web="7df259b5-d1dc-41da-bba6-f2fbd95a00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63e4da-ad7f-4982-acb8-013e2a79aa1b">
      <Terms xmlns="http://schemas.microsoft.com/office/infopath/2007/PartnerControls"/>
    </lcf76f155ced4ddcb4097134ff3c332f>
    <TaxCatchAll xmlns="7df259b5-d1dc-41da-bba6-f2fbd95a005b" xsi:nil="true"/>
  </documentManagement>
</p:properties>
</file>

<file path=customXml/itemProps1.xml><?xml version="1.0" encoding="utf-8"?>
<ds:datastoreItem xmlns:ds="http://schemas.openxmlformats.org/officeDocument/2006/customXml" ds:itemID="{65C24757-3290-4457-8B81-E05CA96DB7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2151F1-C9E5-447C-9726-2B5115A067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63e4da-ad7f-4982-acb8-013e2a79aa1b"/>
    <ds:schemaRef ds:uri="7df259b5-d1dc-41da-bba6-f2fbd95a00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BF83E8-AD86-45E6-B07B-0AE97D5F30B7}">
  <ds:schemaRefs>
    <ds:schemaRef ds:uri="http://schemas.microsoft.com/office/2006/metadata/properties"/>
    <ds:schemaRef ds:uri="http://schemas.microsoft.com/office/infopath/2007/PartnerControls"/>
    <ds:schemaRef ds:uri="0163e4da-ad7f-4982-acb8-013e2a79aa1b"/>
    <ds:schemaRef ds:uri="7df259b5-d1dc-41da-bba6-f2fbd95a00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1478</Words>
  <Application>Microsoft Office PowerPoint</Application>
  <PresentationFormat>Widescreen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Wingdings</vt:lpstr>
      <vt:lpstr>Wingdings 3</vt:lpstr>
      <vt:lpstr>Facet</vt:lpstr>
      <vt:lpstr>Project acronym: MICROGUIDE Project full title: DEVELOPING GUIDELINES FOR THE IMPLEMENTATION OF MICRO-CREDENTIALS IN HIGHER EDUCATION  Project No. 2021-1-ProjectRS01-KA220-HED-000027585 Funding Scheme: Erasmus+</vt:lpstr>
      <vt:lpstr>Agenda</vt:lpstr>
      <vt:lpstr>Task information</vt:lpstr>
      <vt:lpstr>Scope</vt:lpstr>
      <vt:lpstr>Methodology</vt:lpstr>
      <vt:lpstr>German National Qualification Framework</vt:lpstr>
      <vt:lpstr>German National Qualification Framework (graphical example)</vt:lpstr>
      <vt:lpstr>Correspondence between the DQR and EQF</vt:lpstr>
      <vt:lpstr>Key findings</vt:lpstr>
      <vt:lpstr>Models of MCs  </vt:lpstr>
      <vt:lpstr>Weaknesses or challenges of linking MCs to DQR </vt:lpstr>
      <vt:lpstr>Prerequisites for linking MCs to the DQR  </vt:lpstr>
      <vt:lpstr>Recommendations for linking MCs to DQR (pessimistic viewpoint)   </vt:lpstr>
      <vt:lpstr>Recommendations for linking MCs to DQR (optimistic viewpoint)   </vt:lpstr>
      <vt:lpstr>Recommendations for linking MCs to DQR (most likely)   </vt:lpstr>
      <vt:lpstr> Limitations of the study and need for further research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Strelnicova Anastasia</dc:creator>
  <cp:lastModifiedBy>Sinisa Djurasevic</cp:lastModifiedBy>
  <cp:revision>153</cp:revision>
  <dcterms:created xsi:type="dcterms:W3CDTF">2021-04-14T08:15:31Z</dcterms:created>
  <dcterms:modified xsi:type="dcterms:W3CDTF">2023-07-07T08:09:48Z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0x010100613525B640899D4CAD045FF8ECE6CEE7</vt:lpwstr>
  </property>
  <property fmtid="{D5CDD505-2E9C-101B-9397-08002B2CF9AE}" pid="3" name="MediaServiceImageTags">
    <vt:lpwstr/>
  </property>
</Properties>
</file>