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14"/>
  </p:notesMasterIdLst>
  <p:sldIdLst>
    <p:sldId id="256" r:id="rId2"/>
    <p:sldId id="347" r:id="rId3"/>
    <p:sldId id="364" r:id="rId4"/>
    <p:sldId id="362" r:id="rId5"/>
    <p:sldId id="363" r:id="rId6"/>
    <p:sldId id="368" r:id="rId7"/>
    <p:sldId id="371" r:id="rId8"/>
    <p:sldId id="372" r:id="rId9"/>
    <p:sldId id="386" r:id="rId10"/>
    <p:sldId id="387" r:id="rId11"/>
    <p:sldId id="388" r:id="rId12"/>
    <p:sldId id="3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55"/>
    <a:srgbClr val="265068"/>
    <a:srgbClr val="2A5872"/>
    <a:srgbClr val="316079"/>
    <a:srgbClr val="3A667E"/>
    <a:srgbClr val="40708B"/>
    <a:srgbClr val="497B95"/>
    <a:srgbClr val="477993"/>
    <a:srgbClr val="2D627E"/>
    <a:srgbClr val="4A9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8" autoAdjust="0"/>
    <p:restoredTop sz="95388" autoAdjust="0"/>
  </p:normalViewPr>
  <p:slideViewPr>
    <p:cSldViewPr snapToGrid="0">
      <p:cViewPr varScale="1">
        <p:scale>
          <a:sx n="111" d="100"/>
          <a:sy n="111" d="100"/>
        </p:scale>
        <p:origin x="316" y="56"/>
      </p:cViewPr>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6/28/2023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20674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53612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24453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309623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251797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5952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28/6/2023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36945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28/6/2023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4697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B9483-A2C9-4C20-BB60-DEEFB393F2B1}" type="datetime1">
              <a:rPr lang="ca-ES" smtClean="0"/>
              <a:t>28/6/2023</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423842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B9483-A2C9-4C20-BB60-DEEFB393F2B1}" type="datetime1">
              <a:rPr lang="ca-ES" smtClean="0"/>
              <a:t>28/6/2023</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78984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B9483-A2C9-4C20-BB60-DEEFB393F2B1}" type="datetime1">
              <a:rPr lang="ca-ES" smtClean="0"/>
              <a:t>28/6/2023</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22267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B9483-A2C9-4C20-BB60-DEEFB393F2B1}" type="datetime1">
              <a:rPr lang="ca-ES" smtClean="0"/>
              <a:t>28/6/2023</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98497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B9483-A2C9-4C20-BB60-DEEFB393F2B1}" type="datetime1">
              <a:rPr lang="ca-ES" smtClean="0"/>
              <a:t>28/6/2023</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615657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
        <p:nvSpPr>
          <p:cNvPr id="5" name="Date Placeholder 4"/>
          <p:cNvSpPr>
            <a:spLocks noGrp="1"/>
          </p:cNvSpPr>
          <p:nvPr>
            <p:ph type="dt" sz="half" idx="10"/>
          </p:nvPr>
        </p:nvSpPr>
        <p:spPr/>
        <p:txBody>
          <a:bodyPr/>
          <a:lstStyle/>
          <a:p>
            <a:fld id="{B6DB9483-A2C9-4C20-BB60-DEEFB393F2B1}" type="datetime1">
              <a:rPr lang="ca-ES" smtClean="0"/>
              <a:t>28/6/2023</a:t>
            </a:fld>
            <a:endParaRPr lang="ca-ES"/>
          </a:p>
        </p:txBody>
      </p:sp>
    </p:spTree>
    <p:extLst>
      <p:ext uri="{BB962C8B-B14F-4D97-AF65-F5344CB8AC3E}">
        <p14:creationId xmlns:p14="http://schemas.microsoft.com/office/powerpoint/2010/main" val="261818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B9483-A2C9-4C20-BB60-DEEFB393F2B1}" type="datetime1">
              <a:rPr lang="ca-ES" smtClean="0"/>
              <a:t>28/6/2023</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cstate="print">
            <a:extLst>
              <a:ext uri="{28A0092B-C50C-407E-A947-70E740481C1C}">
                <a14:useLocalDpi xmlns:a14="http://schemas.microsoft.com/office/drawing/2010/main"/>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cstate="print">
            <a:extLst>
              <a:ext uri="{28A0092B-C50C-407E-A947-70E740481C1C}">
                <a14:useLocalDpi xmlns:a14="http://schemas.microsoft.com/office/drawing/2010/main"/>
              </a:ext>
            </a:extLst>
          </a:blip>
          <a:srcRect/>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o.bg.ac.rs/" TargetMode="External"/><Relationship Id="rId2" Type="http://schemas.openxmlformats.org/officeDocument/2006/relationships/hyperlink" Target="mailto:sine@bio.bg.ac.r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439271" y="2321859"/>
            <a:ext cx="11170023" cy="2075114"/>
          </a:xfrm>
        </p:spPr>
        <p:txBody>
          <a:bodyPr>
            <a:normAutofit/>
          </a:bodyPr>
          <a:lstStyle/>
          <a:p>
            <a:pPr algn="ctr">
              <a:lnSpc>
                <a:spcPct val="75000"/>
              </a:lnSpc>
              <a:spcBef>
                <a:spcPts val="0"/>
              </a:spcBef>
            </a:pPr>
            <a:r>
              <a:rPr lang="en-GB" sz="4000" dirty="0">
                <a:solidFill>
                  <a:schemeClr val="bg1"/>
                </a:solidFill>
                <a:latin typeface="Calibri Light" panose="020F0302020204030204" pitchFamily="34" charset="0"/>
                <a:cs typeface="Calibri Light" panose="020F0302020204030204" pitchFamily="34" charset="0"/>
              </a:rPr>
              <a:t> </a:t>
            </a:r>
            <a:r>
              <a:rPr lang="en-US" sz="5000" dirty="0">
                <a:solidFill>
                  <a:schemeClr val="bg2"/>
                </a:solidFill>
                <a:latin typeface="Calibri Light" panose="020F0302020204030204" pitchFamily="34" charset="0"/>
                <a:cs typeface="Calibri Light" panose="020F0302020204030204" pitchFamily="34" charset="0"/>
              </a:rPr>
              <a:t>Analysis of </a:t>
            </a:r>
            <a:r>
              <a:rPr lang="sr-Latn-RS" sz="5000" dirty="0">
                <a:solidFill>
                  <a:schemeClr val="bg2"/>
                </a:solidFill>
                <a:latin typeface="Calibri Light" panose="020F0302020204030204" pitchFamily="34" charset="0"/>
                <a:cs typeface="Calibri Light" panose="020F0302020204030204" pitchFamily="34" charset="0"/>
              </a:rPr>
              <a:t>l</a:t>
            </a:r>
            <a:r>
              <a:rPr lang="en-US" sz="5000" dirty="0">
                <a:solidFill>
                  <a:schemeClr val="bg2"/>
                </a:solidFill>
                <a:latin typeface="Calibri Light" panose="020F0302020204030204" pitchFamily="34" charset="0"/>
                <a:cs typeface="Calibri Light" panose="020F0302020204030204" pitchFamily="34" charset="0"/>
              </a:rPr>
              <a:t>inking micro-credentials to National Qualification Framework in Serbia</a:t>
            </a:r>
            <a:br>
              <a:rPr lang="en-GB" sz="4000" dirty="0">
                <a:solidFill>
                  <a:schemeClr val="bg2"/>
                </a:solidFill>
                <a:latin typeface="Calibri Light" panose="020F0302020204030204" pitchFamily="34" charset="0"/>
                <a:cs typeface="Calibri Light" panose="020F0302020204030204" pitchFamily="34" charset="0"/>
              </a:rPr>
            </a:br>
            <a:r>
              <a:rPr lang="en-GB" sz="4000" dirty="0">
                <a:solidFill>
                  <a:schemeClr val="bg2"/>
                </a:solidFill>
                <a:latin typeface="Calibri Light" panose="020F0302020204030204" pitchFamily="34" charset="0"/>
                <a:cs typeface="Calibri Light" panose="020F0302020204030204" pitchFamily="34" charset="0"/>
              </a:rPr>
              <a:t> </a:t>
            </a:r>
            <a:r>
              <a:rPr lang="sr-Latn-RS" sz="3200" dirty="0" err="1">
                <a:solidFill>
                  <a:schemeClr val="bg2"/>
                </a:solidFill>
                <a:latin typeface="Calibri Light" panose="020F0302020204030204" pitchFamily="34" charset="0"/>
                <a:cs typeface="Calibri Light" panose="020F0302020204030204" pitchFamily="34" charset="0"/>
              </a:rPr>
              <a:t>Lleida</a:t>
            </a:r>
            <a:r>
              <a:rPr lang="en-GB" sz="3200" dirty="0">
                <a:solidFill>
                  <a:schemeClr val="bg2"/>
                </a:solidFill>
                <a:latin typeface="Calibri Light" panose="020F0302020204030204" pitchFamily="34" charset="0"/>
                <a:cs typeface="Calibri Light" panose="020F0302020204030204" pitchFamily="34" charset="0"/>
              </a:rPr>
              <a:t>, 28h June – 30th June</a:t>
            </a:r>
            <a:r>
              <a:rPr lang="sr-Latn-RS" sz="3200" dirty="0">
                <a:solidFill>
                  <a:schemeClr val="bg2"/>
                </a:solidFill>
                <a:latin typeface="Calibri Light" panose="020F0302020204030204" pitchFamily="34" charset="0"/>
                <a:cs typeface="Calibri Light" panose="020F0302020204030204" pitchFamily="34" charset="0"/>
              </a:rPr>
              <a:t> 2023</a:t>
            </a:r>
            <a:endParaRPr lang="en-US" sz="3200" dirty="0">
              <a:solidFill>
                <a:schemeClr val="bg2"/>
              </a:solidFill>
              <a:latin typeface="Calibri Light" panose="020F0302020204030204" pitchFamily="34" charset="0"/>
              <a:cs typeface="Calibri Light" panose="020F0302020204030204" pitchFamily="34" charset="0"/>
            </a:endParaRPr>
          </a:p>
        </p:txBody>
      </p:sp>
      <p:sp>
        <p:nvSpPr>
          <p:cNvPr id="14" name="Rectangle 13"/>
          <p:cNvSpPr/>
          <p:nvPr/>
        </p:nvSpPr>
        <p:spPr>
          <a:xfrm>
            <a:off x="4171766" y="4251416"/>
            <a:ext cx="3848466" cy="1055545"/>
          </a:xfrm>
          <a:prstGeom prst="rect">
            <a:avLst/>
          </a:prstGeom>
        </p:spPr>
        <p:txBody>
          <a:bodyPr wrap="square">
            <a:spAutoFit/>
          </a:bodyPr>
          <a:lstStyle/>
          <a:p>
            <a:pPr algn="ctr">
              <a:lnSpc>
                <a:spcPct val="150000"/>
              </a:lnSpc>
            </a:pPr>
            <a:r>
              <a:rPr lang="en-GB" sz="2200" dirty="0">
                <a:solidFill>
                  <a:schemeClr val="bg2"/>
                </a:solidFill>
                <a:latin typeface="Calibri" panose="020F0502020204030204" pitchFamily="34" charset="0"/>
                <a:cs typeface="Calibri" panose="020F0502020204030204" pitchFamily="34" charset="0"/>
              </a:rPr>
              <a:t>Prof. </a:t>
            </a:r>
            <a:r>
              <a:rPr lang="en-GB" sz="2200" dirty="0" err="1">
                <a:solidFill>
                  <a:schemeClr val="bg2"/>
                </a:solidFill>
                <a:latin typeface="Calibri" panose="020F0502020204030204" pitchFamily="34" charset="0"/>
                <a:cs typeface="Calibri" panose="020F0502020204030204" pitchFamily="34" charset="0"/>
              </a:rPr>
              <a:t>Dr.</a:t>
            </a:r>
            <a:r>
              <a:rPr lang="en-GB" sz="2200" dirty="0">
                <a:solidFill>
                  <a:schemeClr val="bg2"/>
                </a:solidFill>
                <a:latin typeface="Calibri" panose="020F0502020204030204" pitchFamily="34" charset="0"/>
                <a:cs typeface="Calibri" panose="020F0502020204030204" pitchFamily="34" charset="0"/>
              </a:rPr>
              <a:t> </a:t>
            </a:r>
            <a:r>
              <a:rPr lang="en-GB" sz="2200" dirty="0" err="1">
                <a:solidFill>
                  <a:schemeClr val="bg2"/>
                </a:solidFill>
                <a:latin typeface="Calibri" panose="020F0502020204030204" pitchFamily="34" charset="0"/>
                <a:cs typeface="Calibri" panose="020F0502020204030204" pitchFamily="34" charset="0"/>
              </a:rPr>
              <a:t>Sinisa</a:t>
            </a:r>
            <a:r>
              <a:rPr lang="en-GB" sz="2200" dirty="0">
                <a:solidFill>
                  <a:schemeClr val="bg2"/>
                </a:solidFill>
                <a:latin typeface="Calibri" panose="020F0502020204030204" pitchFamily="34" charset="0"/>
                <a:cs typeface="Calibri" panose="020F0502020204030204" pitchFamily="34" charset="0"/>
              </a:rPr>
              <a:t> </a:t>
            </a:r>
            <a:r>
              <a:rPr lang="en-GB" sz="2200" dirty="0" err="1">
                <a:solidFill>
                  <a:schemeClr val="bg2"/>
                </a:solidFill>
                <a:latin typeface="Calibri" panose="020F0502020204030204" pitchFamily="34" charset="0"/>
                <a:cs typeface="Calibri" panose="020F0502020204030204" pitchFamily="34" charset="0"/>
              </a:rPr>
              <a:t>Djurasevic</a:t>
            </a:r>
            <a:endParaRPr lang="en-GB" sz="2200" dirty="0">
              <a:solidFill>
                <a:schemeClr val="bg2"/>
              </a:solidFill>
              <a:latin typeface="Calibri" panose="020F0502020204030204" pitchFamily="34" charset="0"/>
              <a:cs typeface="Calibri" panose="020F0502020204030204" pitchFamily="34" charset="0"/>
            </a:endParaRPr>
          </a:p>
          <a:p>
            <a:pPr algn="ctr">
              <a:lnSpc>
                <a:spcPct val="150000"/>
              </a:lnSpc>
            </a:pPr>
            <a:r>
              <a:rPr lang="en-GB" sz="2200" dirty="0">
                <a:solidFill>
                  <a:schemeClr val="bg2"/>
                </a:solidFill>
                <a:latin typeface="Calibri" panose="020F0502020204030204" pitchFamily="34" charset="0"/>
                <a:cs typeface="Calibri" panose="020F0502020204030204" pitchFamily="34" charset="0"/>
              </a:rPr>
              <a:t>University of Belgrade</a:t>
            </a:r>
          </a:p>
        </p:txBody>
      </p:sp>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8872614" y="3056582"/>
            <a:ext cx="309512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National Qualification Framework</a:t>
            </a:r>
            <a:endParaRPr lang="en-GB" sz="4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7" name="Picture 6" descr="A picture containing text, newspaper, receipt&#10;&#10;Description automatically generated">
            <a:extLst>
              <a:ext uri="{FF2B5EF4-FFF2-40B4-BE49-F238E27FC236}">
                <a16:creationId xmlns:a16="http://schemas.microsoft.com/office/drawing/2014/main" id="{9AF7A515-87D2-4F42-A1BD-302B36F9F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 y="93305"/>
            <a:ext cx="3881191" cy="6003311"/>
          </a:xfrm>
          <a:prstGeom prst="rect">
            <a:avLst/>
          </a:prstGeom>
        </p:spPr>
      </p:pic>
      <p:pic>
        <p:nvPicPr>
          <p:cNvPr id="11" name="Picture 10" descr="Table&#10;&#10;Description automatically generated">
            <a:extLst>
              <a:ext uri="{FF2B5EF4-FFF2-40B4-BE49-F238E27FC236}">
                <a16:creationId xmlns:a16="http://schemas.microsoft.com/office/drawing/2014/main" id="{778852D1-9F07-4A44-A57C-6B33BB10F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577" y="1539551"/>
            <a:ext cx="4541168" cy="4533738"/>
          </a:xfrm>
          <a:prstGeom prst="rect">
            <a:avLst/>
          </a:prstGeom>
        </p:spPr>
      </p:pic>
    </p:spTree>
    <p:extLst>
      <p:ext uri="{BB962C8B-B14F-4D97-AF65-F5344CB8AC3E}">
        <p14:creationId xmlns:p14="http://schemas.microsoft.com/office/powerpoint/2010/main" val="261182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189782" y="3056582"/>
            <a:ext cx="11777954" cy="744836"/>
          </a:xfrm>
        </p:spPr>
        <p:txBody>
          <a:bodyPr vert="horz" lIns="91440" tIns="45720" rIns="91440" bIns="45720" rtlCol="0" anchor="ctr">
            <a:noAutofit/>
          </a:bodyPr>
          <a:lstStyle/>
          <a:p>
            <a:r>
              <a:rPr lang="en-US" sz="3000" b="1" kern="1200" noProof="0" dirty="0">
                <a:solidFill>
                  <a:schemeClr val="bg2"/>
                </a:solidFill>
                <a:latin typeface="+mj-lt"/>
                <a:ea typeface="+mj-ea"/>
                <a:cs typeface="+mj-cs"/>
              </a:rPr>
              <a:t>Currently, in higher education, it is possible to </a:t>
            </a:r>
            <a:r>
              <a:rPr lang="en-US" sz="3000" b="1" dirty="0">
                <a:solidFill>
                  <a:schemeClr val="bg2"/>
                </a:solidFill>
              </a:rPr>
              <a:t>connect </a:t>
            </a:r>
            <a:r>
              <a:rPr lang="sr-Latn-RS" sz="3000" b="1" dirty="0">
                <a:solidFill>
                  <a:schemeClr val="bg2"/>
                </a:solidFill>
              </a:rPr>
              <a:t>NQF </a:t>
            </a:r>
            <a:r>
              <a:rPr lang="sr-Latn-RS" sz="3000" b="1" dirty="0" err="1">
                <a:solidFill>
                  <a:schemeClr val="bg2"/>
                </a:solidFill>
              </a:rPr>
              <a:t>levels</a:t>
            </a:r>
            <a:r>
              <a:rPr lang="sr-Latn-RS" sz="3000" b="1" dirty="0">
                <a:solidFill>
                  <a:schemeClr val="bg2"/>
                </a:solidFill>
              </a:rPr>
              <a:t> </a:t>
            </a:r>
            <a:r>
              <a:rPr lang="en-US" sz="3000" b="1" dirty="0">
                <a:solidFill>
                  <a:schemeClr val="bg2"/>
                </a:solidFill>
              </a:rPr>
              <a:t>only </a:t>
            </a:r>
            <a:r>
              <a:rPr lang="sr-Latn-RS" sz="3000" b="1" dirty="0" err="1">
                <a:solidFill>
                  <a:schemeClr val="bg2"/>
                </a:solidFill>
              </a:rPr>
              <a:t>with</a:t>
            </a:r>
            <a:r>
              <a:rPr lang="sr-Latn-RS" sz="3000" b="1" dirty="0">
                <a:solidFill>
                  <a:schemeClr val="bg2"/>
                </a:solidFill>
              </a:rPr>
              <a:t> </a:t>
            </a:r>
            <a:r>
              <a:rPr lang="en-US" sz="3000" b="1" kern="1200" noProof="0" dirty="0">
                <a:solidFill>
                  <a:schemeClr val="bg2"/>
                </a:solidFill>
                <a:latin typeface="+mj-lt"/>
                <a:ea typeface="+mj-ea"/>
                <a:cs typeface="+mj-cs"/>
              </a:rPr>
              <a:t>full qualifications (</a:t>
            </a:r>
            <a:r>
              <a:rPr lang="sr-Latn-RS" sz="3000" b="1" kern="1200" noProof="0" dirty="0" err="1">
                <a:solidFill>
                  <a:schemeClr val="bg2"/>
                </a:solidFill>
                <a:latin typeface="+mj-lt"/>
                <a:ea typeface="+mj-ea"/>
                <a:cs typeface="+mj-cs"/>
              </a:rPr>
              <a:t>i.e</a:t>
            </a:r>
            <a:r>
              <a:rPr lang="sr-Latn-RS" sz="3000" b="1" kern="1200" noProof="0" dirty="0">
                <a:solidFill>
                  <a:schemeClr val="bg2"/>
                </a:solidFill>
                <a:latin typeface="+mj-lt"/>
                <a:ea typeface="+mj-ea"/>
                <a:cs typeface="+mj-cs"/>
              </a:rPr>
              <a:t>., </a:t>
            </a:r>
            <a:r>
              <a:rPr lang="en-US" sz="3000" b="1" kern="1200" noProof="0" dirty="0">
                <a:solidFill>
                  <a:schemeClr val="bg2"/>
                </a:solidFill>
                <a:latin typeface="+mj-lt"/>
                <a:ea typeface="+mj-ea"/>
                <a:cs typeface="+mj-cs"/>
              </a:rPr>
              <a:t>fully completed study cycle).</a:t>
            </a:r>
            <a:br>
              <a:rPr lang="sr-Latn-RS" sz="3000" b="1" kern="1200" noProof="0" dirty="0">
                <a:solidFill>
                  <a:schemeClr val="bg2"/>
                </a:solidFill>
                <a:latin typeface="+mj-lt"/>
                <a:ea typeface="+mj-ea"/>
                <a:cs typeface="+mj-cs"/>
              </a:rPr>
            </a:br>
            <a:br>
              <a:rPr lang="sr-Latn-RS" sz="3000" b="1" kern="1200" noProof="0" dirty="0">
                <a:solidFill>
                  <a:schemeClr val="bg2"/>
                </a:solidFill>
                <a:latin typeface="+mj-lt"/>
                <a:ea typeface="+mj-ea"/>
                <a:cs typeface="+mj-cs"/>
              </a:rPr>
            </a:br>
            <a:r>
              <a:rPr lang="en-US" sz="3000" b="1" kern="1200" noProof="0" dirty="0">
                <a:solidFill>
                  <a:schemeClr val="bg2"/>
                </a:solidFill>
                <a:latin typeface="+mj-lt"/>
                <a:ea typeface="+mj-ea"/>
                <a:cs typeface="+mj-cs"/>
              </a:rPr>
              <a:t>A possible solution is to link micro</a:t>
            </a:r>
            <a:r>
              <a:rPr lang="sr-Latn-RS" sz="3000" b="1" kern="1200" noProof="0" dirty="0">
                <a:solidFill>
                  <a:schemeClr val="bg2"/>
                </a:solidFill>
                <a:latin typeface="+mj-lt"/>
                <a:ea typeface="+mj-ea"/>
                <a:cs typeface="+mj-cs"/>
              </a:rPr>
              <a:t>-</a:t>
            </a:r>
            <a:r>
              <a:rPr lang="en-US" sz="3000" b="1" kern="1200" noProof="0" dirty="0">
                <a:solidFill>
                  <a:schemeClr val="bg2"/>
                </a:solidFill>
                <a:latin typeface="+mj-lt"/>
                <a:ea typeface="+mj-ea"/>
                <a:cs typeface="+mj-cs"/>
              </a:rPr>
              <a:t>credentials </a:t>
            </a:r>
            <a:r>
              <a:rPr lang="sr-Latn-RS" sz="3000" b="1" kern="1200" noProof="0" dirty="0">
                <a:solidFill>
                  <a:schemeClr val="bg2"/>
                </a:solidFill>
                <a:latin typeface="+mj-lt"/>
                <a:ea typeface="+mj-ea"/>
                <a:cs typeface="+mj-cs"/>
              </a:rPr>
              <a:t>to </a:t>
            </a:r>
            <a:r>
              <a:rPr lang="en-US" sz="3000" b="1" kern="1200" noProof="0" dirty="0">
                <a:solidFill>
                  <a:schemeClr val="bg2"/>
                </a:solidFill>
                <a:latin typeface="+mj-lt"/>
                <a:ea typeface="+mj-ea"/>
                <a:cs typeface="+mj-cs"/>
              </a:rPr>
              <a:t>NQF based on </a:t>
            </a:r>
            <a:r>
              <a:rPr lang="sr-Latn-RS" sz="3000" b="1" kern="1200" noProof="0" dirty="0" err="1">
                <a:solidFill>
                  <a:schemeClr val="bg2"/>
                </a:solidFill>
                <a:latin typeface="+mj-lt"/>
                <a:ea typeface="+mj-ea"/>
                <a:cs typeface="+mj-cs"/>
              </a:rPr>
              <a:t>MCs</a:t>
            </a:r>
            <a:r>
              <a:rPr lang="en-US" sz="3000" b="1" kern="1200" noProof="0" dirty="0">
                <a:solidFill>
                  <a:schemeClr val="bg2"/>
                </a:solidFill>
                <a:latin typeface="+mj-lt"/>
                <a:ea typeface="+mj-ea"/>
                <a:cs typeface="+mj-cs"/>
              </a:rPr>
              <a:t> content (i.e., </a:t>
            </a:r>
            <a:r>
              <a:rPr lang="sr-Latn-RS" sz="3000" b="1" kern="1200" noProof="0" dirty="0">
                <a:solidFill>
                  <a:schemeClr val="bg2"/>
                </a:solidFill>
                <a:latin typeface="+mj-lt"/>
                <a:ea typeface="+mj-ea"/>
                <a:cs typeface="+mj-cs"/>
              </a:rPr>
              <a:t>to</a:t>
            </a:r>
            <a:r>
              <a:rPr lang="en-US" sz="3000" b="1" kern="1200" noProof="0" dirty="0">
                <a:solidFill>
                  <a:schemeClr val="bg2"/>
                </a:solidFill>
                <a:latin typeface="+mj-lt"/>
                <a:ea typeface="+mj-ea"/>
                <a:cs typeface="+mj-cs"/>
              </a:rPr>
              <a:t> answer the question </a:t>
            </a:r>
            <a:r>
              <a:rPr lang="sr-Latn-RS" sz="3000" b="1" kern="1200" noProof="0" dirty="0">
                <a:solidFill>
                  <a:schemeClr val="bg2"/>
                </a:solidFill>
                <a:latin typeface="+mj-lt"/>
                <a:ea typeface="+mj-ea"/>
                <a:cs typeface="+mj-cs"/>
              </a:rPr>
              <a:t>“</a:t>
            </a:r>
            <a:r>
              <a:rPr lang="sr-Latn-RS" sz="3000" b="1" dirty="0">
                <a:solidFill>
                  <a:schemeClr val="bg2"/>
                </a:solidFill>
              </a:rPr>
              <a:t>from</a:t>
            </a:r>
            <a:r>
              <a:rPr lang="en-US" sz="3000" b="1" kern="1200" noProof="0" dirty="0">
                <a:solidFill>
                  <a:schemeClr val="bg2"/>
                </a:solidFill>
                <a:latin typeface="+mj-lt"/>
                <a:ea typeface="+mj-ea"/>
                <a:cs typeface="+mj-cs"/>
              </a:rPr>
              <a:t> which study cycle the MCs content predominantly belongs to).</a:t>
            </a:r>
            <a:endParaRPr lang="en-GB" sz="3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78735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717DF-F6C6-C3D2-DE5B-45EFEE1231E0}"/>
              </a:ext>
            </a:extLst>
          </p:cNvPr>
          <p:cNvSpPr txBox="1"/>
          <p:nvPr/>
        </p:nvSpPr>
        <p:spPr>
          <a:xfrm>
            <a:off x="1447392" y="2061598"/>
            <a:ext cx="9233647" cy="2893100"/>
          </a:xfrm>
          <a:prstGeom prst="rect">
            <a:avLst/>
          </a:prstGeom>
          <a:noFill/>
        </p:spPr>
        <p:txBody>
          <a:bodyPr wrap="square">
            <a:spAutoFit/>
          </a:bodyPr>
          <a:lstStyle/>
          <a:p>
            <a:pPr algn="ctr"/>
            <a:r>
              <a:rPr lang="en-US" sz="4000" b="1" dirty="0">
                <a:solidFill>
                  <a:srgbClr val="C198E0"/>
                </a:solidFill>
              </a:rPr>
              <a:t>Thank you for your attention</a:t>
            </a:r>
            <a:endParaRPr lang="sr-Latn-RS" sz="4000" b="1" dirty="0">
              <a:solidFill>
                <a:srgbClr val="C198E0"/>
              </a:solidFill>
            </a:endParaRPr>
          </a:p>
          <a:p>
            <a:pPr algn="ctr"/>
            <a:r>
              <a:rPr lang="de-DE" sz="4000" b="1" dirty="0">
                <a:solidFill>
                  <a:schemeClr val="accent3"/>
                </a:solidFill>
              </a:rPr>
              <a:t>Vielen Dank für Ihre Aufmerksamkeit</a:t>
            </a:r>
            <a:endParaRPr lang="sr-Latn-RS" sz="4000" b="1" dirty="0">
              <a:solidFill>
                <a:schemeClr val="accent3"/>
              </a:solidFill>
            </a:endParaRPr>
          </a:p>
          <a:p>
            <a:pPr algn="ctr"/>
            <a:r>
              <a:rPr lang="ca-ES" sz="4000" b="1" dirty="0">
                <a:solidFill>
                  <a:srgbClr val="FFC000"/>
                </a:solidFill>
              </a:rPr>
              <a:t>Gracias por su atención</a:t>
            </a:r>
          </a:p>
          <a:p>
            <a:pPr algn="ctr"/>
            <a:endParaRPr lang="sr-Latn-RS" dirty="0">
              <a:solidFill>
                <a:schemeClr val="bg1"/>
              </a:solidFill>
            </a:endParaRPr>
          </a:p>
          <a:p>
            <a:pPr algn="ctr"/>
            <a:r>
              <a:rPr lang="en-US" sz="2200" dirty="0">
                <a:solidFill>
                  <a:schemeClr val="bg1"/>
                </a:solidFill>
                <a:hlinkClick r:id="rId2">
                  <a:extLst>
                    <a:ext uri="{A12FA001-AC4F-418D-AE19-62706E023703}">
                      <ahyp:hlinkClr xmlns:ahyp="http://schemas.microsoft.com/office/drawing/2018/hyperlinkcolor" val="tx"/>
                    </a:ext>
                  </a:extLst>
                </a:hlinkClick>
              </a:rPr>
              <a:t>sine@bio.bg.ac.rs</a:t>
            </a:r>
            <a:endParaRPr lang="en-US" sz="2200" dirty="0">
              <a:solidFill>
                <a:schemeClr val="bg1"/>
              </a:solidFill>
            </a:endParaRPr>
          </a:p>
          <a:p>
            <a:pPr algn="ctr"/>
            <a:r>
              <a:rPr lang="en-US" sz="2200" dirty="0">
                <a:solidFill>
                  <a:schemeClr val="bg1"/>
                </a:solidFill>
                <a:hlinkClick r:id="rId3">
                  <a:extLst>
                    <a:ext uri="{A12FA001-AC4F-418D-AE19-62706E023703}">
                      <ahyp:hlinkClr xmlns:ahyp="http://schemas.microsoft.com/office/drawing/2018/hyperlinkcolor" val="tx"/>
                    </a:ext>
                  </a:extLst>
                </a:hlinkClick>
              </a:rPr>
              <a:t>www.bio.bg.ac.rs</a:t>
            </a:r>
            <a:r>
              <a:rPr lang="es-ES" sz="2200" dirty="0">
                <a:solidFill>
                  <a:schemeClr val="bg1"/>
                </a:solidFill>
              </a:rPr>
              <a:t> </a:t>
            </a:r>
            <a:endParaRPr lang="en-US" sz="2200" dirty="0">
              <a:solidFill>
                <a:schemeClr val="bg1"/>
              </a:solidFill>
            </a:endParaRPr>
          </a:p>
        </p:txBody>
      </p:sp>
      <p:pic>
        <p:nvPicPr>
          <p:cNvPr id="3" name="Picture 2">
            <a:extLst>
              <a:ext uri="{FF2B5EF4-FFF2-40B4-BE49-F238E27FC236}">
                <a16:creationId xmlns:a16="http://schemas.microsoft.com/office/drawing/2014/main" id="{48588A9F-D158-45D6-BE52-5C6224752D6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58746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D4E064-78A7-3B6B-68A8-3E4935D9F26E}"/>
              </a:ext>
            </a:extLst>
          </p:cNvPr>
          <p:cNvSpPr>
            <a:spLocks noGrp="1"/>
          </p:cNvSpPr>
          <p:nvPr>
            <p:ph type="sldNum" sz="quarter" idx="12"/>
          </p:nvPr>
        </p:nvSpPr>
        <p:spPr>
          <a:xfrm>
            <a:off x="11508661" y="6929385"/>
            <a:ext cx="683339" cy="365125"/>
          </a:xfrm>
          <a:noFill/>
        </p:spPr>
        <p:txBody>
          <a:bodyPr vert="horz" lIns="91440" tIns="45720" rIns="91440" bIns="45720" rtlCol="0" anchor="ctr">
            <a:normAutofit/>
          </a:bodyPr>
          <a:lstStyle/>
          <a:p>
            <a:pPr>
              <a:spcAft>
                <a:spcPts val="600"/>
              </a:spcAft>
            </a:pPr>
            <a:fld id="{AC0BF81E-BCD6-4C3F-AAD2-3DA02DA55E41}" type="slidenum">
              <a:rPr lang="en-US" smtClean="0"/>
              <a:pPr>
                <a:spcAft>
                  <a:spcPts val="600"/>
                </a:spcAft>
              </a:pPr>
              <a:t>2</a:t>
            </a:fld>
            <a:endParaRPr lang="en-US" dirty="0"/>
          </a:p>
        </p:txBody>
      </p:sp>
      <p:pic>
        <p:nvPicPr>
          <p:cNvPr id="11" name="Picture 10" descr="Timeline&#10;&#10;Description automatically generated">
            <a:extLst>
              <a:ext uri="{FF2B5EF4-FFF2-40B4-BE49-F238E27FC236}">
                <a16:creationId xmlns:a16="http://schemas.microsoft.com/office/drawing/2014/main" id="{60129B4D-6AA3-4E41-A8A0-427500EB30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2450" y="92674"/>
            <a:ext cx="9662575" cy="6057113"/>
          </a:xfrm>
          <a:prstGeom prst="rect">
            <a:avLst/>
          </a:prstGeom>
        </p:spPr>
      </p:pic>
    </p:spTree>
    <p:extLst>
      <p:ext uri="{BB962C8B-B14F-4D97-AF65-F5344CB8AC3E}">
        <p14:creationId xmlns:p14="http://schemas.microsoft.com/office/powerpoint/2010/main" val="185850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The regulatory and strategic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lnSpcReduction="10000"/>
          </a:bodyPr>
          <a:lstStyle/>
          <a:p>
            <a:pPr>
              <a:buFont typeface="Wingdings" panose="05000000000000000000" pitchFamily="2" charset="2"/>
              <a:buChar char="Ø"/>
            </a:pPr>
            <a:r>
              <a:rPr lang="en-US" sz="2200" b="1" noProof="0" dirty="0">
                <a:solidFill>
                  <a:schemeClr val="bg2"/>
                </a:solidFill>
              </a:rPr>
              <a:t>1) The Law on the Foundations of the Education System</a:t>
            </a:r>
            <a:r>
              <a:rPr lang="en-GB" sz="2200" b="1" dirty="0">
                <a:solidFill>
                  <a:schemeClr val="bg2"/>
                </a:solidFill>
              </a:rPr>
              <a:t>;</a:t>
            </a:r>
          </a:p>
          <a:p>
            <a:pPr>
              <a:buFont typeface="Wingdings" panose="05000000000000000000" pitchFamily="2" charset="2"/>
              <a:buChar char="Ø"/>
            </a:pPr>
            <a:r>
              <a:rPr lang="en-US" sz="2200" b="1" noProof="0" dirty="0">
                <a:solidFill>
                  <a:schemeClr val="bg2"/>
                </a:solidFill>
              </a:rPr>
              <a:t>2) The Law on Preschool Education;</a:t>
            </a:r>
          </a:p>
          <a:p>
            <a:pPr>
              <a:buFont typeface="Wingdings" panose="05000000000000000000" pitchFamily="2" charset="2"/>
              <a:buChar char="Ø"/>
            </a:pPr>
            <a:r>
              <a:rPr lang="en-US" sz="2200" b="1" noProof="0" dirty="0">
                <a:solidFill>
                  <a:schemeClr val="bg2"/>
                </a:solidFill>
              </a:rPr>
              <a:t>3) The Law on Primary Education;</a:t>
            </a:r>
          </a:p>
          <a:p>
            <a:pPr>
              <a:buFont typeface="Wingdings" panose="05000000000000000000" pitchFamily="2" charset="2"/>
              <a:buChar char="Ø"/>
            </a:pPr>
            <a:r>
              <a:rPr lang="en-US" sz="2200" b="1" noProof="0" dirty="0">
                <a:solidFill>
                  <a:schemeClr val="bg2"/>
                </a:solidFill>
              </a:rPr>
              <a:t>4) The Law on Secondary Education;</a:t>
            </a:r>
          </a:p>
          <a:p>
            <a:pPr>
              <a:buFont typeface="Wingdings" panose="05000000000000000000" pitchFamily="2" charset="2"/>
              <a:buChar char="Ø"/>
            </a:pPr>
            <a:r>
              <a:rPr lang="en-US" sz="2200" b="1" noProof="0" dirty="0">
                <a:solidFill>
                  <a:schemeClr val="bg2"/>
                </a:solidFill>
              </a:rPr>
              <a:t>5) The Law on Dual Education;</a:t>
            </a:r>
          </a:p>
          <a:p>
            <a:pPr>
              <a:buFont typeface="Wingdings" panose="05000000000000000000" pitchFamily="2" charset="2"/>
              <a:buChar char="Ø"/>
            </a:pPr>
            <a:r>
              <a:rPr lang="en-US" sz="2200" b="1" noProof="0" dirty="0">
                <a:solidFill>
                  <a:schemeClr val="bg2"/>
                </a:solidFill>
              </a:rPr>
              <a:t>6) The Law on Adult Education;</a:t>
            </a:r>
          </a:p>
          <a:p>
            <a:pPr>
              <a:buFont typeface="Wingdings" panose="05000000000000000000" pitchFamily="2" charset="2"/>
              <a:buChar char="Ø"/>
            </a:pPr>
            <a:r>
              <a:rPr lang="en-US" sz="2200" b="1" noProof="0" dirty="0">
                <a:solidFill>
                  <a:schemeClr val="bg2"/>
                </a:solidFill>
              </a:rPr>
              <a:t>7) The Law on Higher Education;</a:t>
            </a:r>
          </a:p>
          <a:p>
            <a:pPr>
              <a:buFont typeface="Wingdings" panose="05000000000000000000" pitchFamily="2" charset="2"/>
              <a:buChar char="Ø"/>
            </a:pPr>
            <a:r>
              <a:rPr lang="en-US" sz="2200" b="1" noProof="0" dirty="0">
                <a:solidFill>
                  <a:schemeClr val="bg2"/>
                </a:solidFill>
              </a:rPr>
              <a:t>8) The Law on the Dual Model of Studies in Higher Education;</a:t>
            </a:r>
          </a:p>
          <a:p>
            <a:pPr>
              <a:buFont typeface="Wingdings" panose="05000000000000000000" pitchFamily="2" charset="2"/>
              <a:buChar char="Ø"/>
            </a:pPr>
            <a:r>
              <a:rPr lang="en-US" sz="2200" b="1" noProof="0" dirty="0">
                <a:solidFill>
                  <a:schemeClr val="bg2"/>
                </a:solidFill>
              </a:rPr>
              <a:t>9) The Law on Regulated Professions and the Recognition of Professional Qualifications</a:t>
            </a:r>
          </a:p>
          <a:p>
            <a:pPr>
              <a:buFont typeface="Wingdings" panose="05000000000000000000" pitchFamily="2" charset="2"/>
              <a:buChar char="Ø"/>
            </a:pPr>
            <a:r>
              <a:rPr lang="en-US" sz="2200" b="1" u="sng" noProof="0" dirty="0">
                <a:solidFill>
                  <a:schemeClr val="bg2"/>
                </a:solidFill>
              </a:rPr>
              <a:t>10) The Law on the National Qualifications Framework;</a:t>
            </a:r>
          </a:p>
          <a:p>
            <a:pPr>
              <a:buFont typeface="Wingdings" panose="05000000000000000000" pitchFamily="2" charset="2"/>
              <a:buChar char="Ø"/>
            </a:pPr>
            <a:r>
              <a:rPr lang="en-US" sz="2200" b="1" noProof="0" dirty="0">
                <a:solidFill>
                  <a:schemeClr val="bg2"/>
                </a:solidFill>
              </a:rPr>
              <a:t>11) The Law on Education Inspectorate </a:t>
            </a:r>
            <a:endParaRPr lang="en-GB"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79160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fontScale="92500"/>
          </a:bodyPr>
          <a:lstStyle/>
          <a:p>
            <a:pPr>
              <a:buFont typeface="Wingdings" panose="05000000000000000000" pitchFamily="2" charset="2"/>
              <a:buChar char="q"/>
            </a:pPr>
            <a:r>
              <a:rPr lang="en-US" sz="2700" b="1" noProof="0" dirty="0">
                <a:solidFill>
                  <a:schemeClr val="bg2"/>
                </a:solidFill>
              </a:rPr>
              <a:t>The Qualifications Agency</a:t>
            </a:r>
            <a:r>
              <a:rPr lang="en-GB" sz="27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 Government’s professional organization established by the Law on the National Qualifications Framework of the Republic of Serbia11, competent for developing qualification standards, recognition of foreign school and higher education documents, accreditation of organizations in the area of adult education – Publicly Recognized Organizers of Adult Education Activities. It provides support to the Council for the National Qualifications Framework and proposes quality assurance measures throughout the entire education system. The most important tasks of the Qualifications Agency in the implementation of the NQFS relate to reviewing initiatives for the introduction of new qualifications, providing professional support to the Sector Skills Councils and preparing proposals for qualification standards, maintaining the NQFS Register, external quality control of the PROAEA, monitoring and measuring the effects of the qualification implementation on employment and lifelong learning. The Agency submits an annual report to the Government of the Republic of Serbia and on request periodic reports to the Ministry of Education, Science and Technological Development.</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19730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fontScale="92500"/>
          </a:bodyPr>
          <a:lstStyle/>
          <a:p>
            <a:pPr>
              <a:buFont typeface="Wingdings" panose="05000000000000000000" pitchFamily="2" charset="2"/>
              <a:buChar char="q"/>
            </a:pPr>
            <a:r>
              <a:rPr lang="en-US" sz="2700" b="1" noProof="0" dirty="0">
                <a:solidFill>
                  <a:schemeClr val="bg2"/>
                </a:solidFill>
              </a:rPr>
              <a:t>Sector Skills Council</a:t>
            </a:r>
            <a:r>
              <a:rPr lang="en-GB" sz="27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an expert and advisory body established on the principle of social partnership, whose main role is to carry out activities relevant to concrete qualifications within a certain sector, acquired in secondary, vocational, higher education and adult education. The Government of the Republic of Serbia issued decisions on the establishment of 12 Sector Skills Councils covering the sectors of education and economy 12. Mandatory institutionally delegated members of the Sector Skills Councils are the representatives of the Chamber of Commerce and Industry and representative associations of employers (representatives of entrepreneurs), Council for Vocational Education and Adult Education, National Employment Service, Conference of Universities of Serbia and Conference of Academies of Applied Studies, associations of vocational schools, the Ministry of Education, Science and Technological Development, the ministry responsible for the area of work covered by the Sector Skills Council, trade unions, Institute for the Improvement of Education. Sector Skills Council reports annually to the Qualifications Agency, the Ministry of Education, Science and Technological Development and the Government of the Republic of Serbia.</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4698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Studies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b="1" noProof="0" dirty="0">
                <a:solidFill>
                  <a:schemeClr val="bg2"/>
                </a:solidFill>
              </a:rPr>
              <a:t>According to the type, studies are divided into academic and applied:</a:t>
            </a:r>
          </a:p>
          <a:p>
            <a:pPr algn="just">
              <a:buFont typeface="Wingdings" panose="05000000000000000000" pitchFamily="2" charset="2"/>
              <a:buChar char="Ø"/>
            </a:pPr>
            <a:r>
              <a:rPr lang="en-US" sz="2200" noProof="0" dirty="0">
                <a:solidFill>
                  <a:schemeClr val="bg2"/>
                </a:solidFill>
              </a:rPr>
              <a:t>academic studies train students to develop and apply scientific, artistic and professional achievements;</a:t>
            </a:r>
          </a:p>
          <a:p>
            <a:pPr algn="just">
              <a:buFont typeface="Wingdings" panose="05000000000000000000" pitchFamily="2" charset="2"/>
              <a:buChar char="Ø"/>
            </a:pPr>
            <a:r>
              <a:rPr lang="en-US" sz="2200" noProof="0" dirty="0">
                <a:solidFill>
                  <a:schemeClr val="bg2"/>
                </a:solidFill>
              </a:rPr>
              <a:t>applied studies to apply and develop professional knowledge and skills required in order to enter the </a:t>
            </a:r>
            <a:r>
              <a:rPr lang="en-US" sz="2200" noProof="0" dirty="0" err="1">
                <a:solidFill>
                  <a:schemeClr val="bg2"/>
                </a:solidFill>
              </a:rPr>
              <a:t>labour</a:t>
            </a:r>
            <a:r>
              <a:rPr lang="en-US" sz="2200" noProof="0" dirty="0">
                <a:solidFill>
                  <a:schemeClr val="bg2"/>
                </a:solidFill>
              </a:rPr>
              <a:t> market.</a:t>
            </a:r>
          </a:p>
          <a:p>
            <a:pPr algn="just">
              <a:buFont typeface="Wingdings" panose="05000000000000000000" pitchFamily="2" charset="2"/>
              <a:buChar char="Ø"/>
            </a:pPr>
            <a:endParaRPr lang="en-US" sz="2200" dirty="0">
              <a:solidFill>
                <a:schemeClr val="bg2"/>
              </a:solidFill>
            </a:endParaRPr>
          </a:p>
          <a:p>
            <a:pPr algn="just">
              <a:buFont typeface="Wingdings" panose="05000000000000000000" pitchFamily="2" charset="2"/>
              <a:buChar char="q"/>
            </a:pPr>
            <a:r>
              <a:rPr lang="en-US" sz="2200" noProof="0" dirty="0">
                <a:solidFill>
                  <a:schemeClr val="bg2"/>
                </a:solidFill>
              </a:rPr>
              <a:t>By cycle, studies are divided in first, second and third cycle of studies. First cycle studies:</a:t>
            </a:r>
          </a:p>
          <a:p>
            <a:pPr algn="just">
              <a:buFont typeface="Wingdings" panose="05000000000000000000" pitchFamily="2" charset="2"/>
              <a:buChar char="Ø"/>
            </a:pPr>
            <a:r>
              <a:rPr lang="en-US" sz="2200" noProof="0" dirty="0">
                <a:solidFill>
                  <a:schemeClr val="bg2"/>
                </a:solidFill>
              </a:rPr>
              <a:t>bachelor academic studies of three and four-year duration (180-240 ECTS);</a:t>
            </a:r>
          </a:p>
          <a:p>
            <a:pPr algn="just">
              <a:buFont typeface="Wingdings" panose="05000000000000000000" pitchFamily="2" charset="2"/>
              <a:buChar char="Ø"/>
            </a:pPr>
            <a:r>
              <a:rPr lang="en-US" sz="2200" noProof="0" dirty="0">
                <a:solidFill>
                  <a:schemeClr val="bg2"/>
                </a:solidFill>
              </a:rPr>
              <a:t>bachelor applied studies of three-year duration (180 ECTS);</a:t>
            </a:r>
          </a:p>
          <a:p>
            <a:pPr algn="just">
              <a:buFont typeface="Wingdings" panose="05000000000000000000" pitchFamily="2" charset="2"/>
              <a:buChar char="Ø"/>
            </a:pPr>
            <a:r>
              <a:rPr lang="en-US" sz="2200" noProof="0" dirty="0" err="1">
                <a:solidFill>
                  <a:schemeClr val="bg2"/>
                </a:solidFill>
              </a:rPr>
              <a:t>specialised</a:t>
            </a:r>
            <a:r>
              <a:rPr lang="en-US" sz="2200" noProof="0" dirty="0">
                <a:solidFill>
                  <a:schemeClr val="bg2"/>
                </a:solidFill>
              </a:rPr>
              <a:t> applied studies of one-year duration (60 ECTS) after applied or academic studies of three-year duration (180 ECTS).</a:t>
            </a: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94872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Studies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lnSpcReduction="10000"/>
          </a:bodyPr>
          <a:lstStyle/>
          <a:p>
            <a:pPr algn="just">
              <a:buFont typeface="Wingdings" panose="05000000000000000000" pitchFamily="2" charset="2"/>
              <a:buChar char="q"/>
            </a:pPr>
            <a:r>
              <a:rPr lang="en-US" sz="2200" b="1" noProof="0" dirty="0">
                <a:solidFill>
                  <a:schemeClr val="bg2"/>
                </a:solidFill>
              </a:rPr>
              <a:t>Second cycle studies:</a:t>
            </a:r>
          </a:p>
          <a:p>
            <a:pPr algn="just">
              <a:buFont typeface="Wingdings" panose="05000000000000000000" pitchFamily="2" charset="2"/>
              <a:buChar char="Ø"/>
            </a:pPr>
            <a:r>
              <a:rPr lang="en-US" sz="2200" noProof="0" dirty="0">
                <a:solidFill>
                  <a:schemeClr val="bg2"/>
                </a:solidFill>
              </a:rPr>
              <a:t>integrated academic studies of five and six-year duration (300-360 ECTS);</a:t>
            </a:r>
          </a:p>
          <a:p>
            <a:pPr algn="just">
              <a:buFont typeface="Wingdings" panose="05000000000000000000" pitchFamily="2" charset="2"/>
              <a:buChar char="Ø"/>
            </a:pPr>
            <a:r>
              <a:rPr lang="en-US" sz="2200" noProof="0" dirty="0">
                <a:solidFill>
                  <a:schemeClr val="bg2"/>
                </a:solidFill>
              </a:rPr>
              <a:t>master academic studies of one-year duration (60 ECTS) after bachelor academic studies of four-year duration (240 ECTS), or master academic studies of two-year duration (120 ECTS) after bachelor academic studies of three-year duration (180 ECTS);</a:t>
            </a:r>
          </a:p>
          <a:p>
            <a:pPr algn="just">
              <a:buFont typeface="Wingdings" panose="05000000000000000000" pitchFamily="2" charset="2"/>
              <a:buChar char="Ø"/>
            </a:pPr>
            <a:r>
              <a:rPr lang="en-US" sz="2200" noProof="0" dirty="0">
                <a:solidFill>
                  <a:schemeClr val="bg2"/>
                </a:solidFill>
              </a:rPr>
              <a:t>master applied studies of two-year duration (120 ECTS) after bachelor academic or bachelor applied studies of three-year duration (180 ECTS);</a:t>
            </a:r>
          </a:p>
          <a:p>
            <a:pPr algn="just">
              <a:buFont typeface="Wingdings" panose="05000000000000000000" pitchFamily="2" charset="2"/>
              <a:buChar char="Ø"/>
            </a:pPr>
            <a:r>
              <a:rPr lang="en-US" sz="2200" noProof="0" dirty="0" err="1">
                <a:solidFill>
                  <a:schemeClr val="bg2"/>
                </a:solidFill>
              </a:rPr>
              <a:t>specialised</a:t>
            </a:r>
            <a:r>
              <a:rPr lang="en-US" sz="2200" noProof="0" dirty="0">
                <a:solidFill>
                  <a:schemeClr val="bg2"/>
                </a:solidFill>
              </a:rPr>
              <a:t> academic studies of one-year duration (60 ECTS) after master academic studies.</a:t>
            </a:r>
          </a:p>
          <a:p>
            <a:pPr algn="just">
              <a:buFont typeface="Wingdings" panose="05000000000000000000" pitchFamily="2" charset="2"/>
              <a:buChar char="Ø"/>
            </a:pPr>
            <a:endParaRPr lang="en-US" sz="2200" b="1" dirty="0">
              <a:solidFill>
                <a:schemeClr val="bg2"/>
              </a:solidFill>
            </a:endParaRPr>
          </a:p>
          <a:p>
            <a:pPr algn="just">
              <a:buFont typeface="Wingdings" panose="05000000000000000000" pitchFamily="2" charset="2"/>
              <a:buChar char="q"/>
            </a:pPr>
            <a:r>
              <a:rPr lang="en-US" sz="2200" b="1" noProof="0" dirty="0">
                <a:solidFill>
                  <a:schemeClr val="bg2"/>
                </a:solidFill>
              </a:rPr>
              <a:t>Third cycle studies are doctoral academic studies of three-year duration (180 ECTS) after integrated academic studies of at least five-year duration (300 ECTS) or master academic studies.</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06358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Studies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In addition to academic and applied studies, higher education institution may also organize a Short study </a:t>
            </a:r>
            <a:r>
              <a:rPr lang="en-US" sz="2200" noProof="0" dirty="0" err="1">
                <a:solidFill>
                  <a:schemeClr val="bg2"/>
                </a:solidFill>
              </a:rPr>
              <a:t>programme</a:t>
            </a:r>
            <a:r>
              <a:rPr lang="en-US" sz="2200" noProof="0" dirty="0">
                <a:solidFill>
                  <a:schemeClr val="bg2"/>
                </a:solidFill>
              </a:rPr>
              <a:t> of the scope from 30 to 60 ECTS credits.</a:t>
            </a:r>
          </a:p>
          <a:p>
            <a:pPr algn="just">
              <a:buFont typeface="Wingdings" panose="05000000000000000000" pitchFamily="2" charset="2"/>
              <a:buChar char="q"/>
            </a:pPr>
            <a:r>
              <a:rPr lang="en-US" sz="2200" noProof="0" dirty="0">
                <a:solidFill>
                  <a:schemeClr val="bg2"/>
                </a:solidFill>
              </a:rPr>
              <a:t>These programs are organized for the professional training of persons with at least secondary education and for the purpose of entering the </a:t>
            </a:r>
            <a:r>
              <a:rPr lang="en-US" sz="2200" noProof="0" dirty="0" err="1">
                <a:solidFill>
                  <a:schemeClr val="bg2"/>
                </a:solidFill>
              </a:rPr>
              <a:t>labour</a:t>
            </a:r>
            <a:r>
              <a:rPr lang="en-US" sz="2200" noProof="0" dirty="0">
                <a:solidFill>
                  <a:schemeClr val="bg2"/>
                </a:solidFill>
              </a:rPr>
              <a:t> market.</a:t>
            </a:r>
          </a:p>
          <a:p>
            <a:pPr algn="just">
              <a:buFont typeface="Wingdings" panose="05000000000000000000" pitchFamily="2" charset="2"/>
              <a:buChar char="q"/>
            </a:pPr>
            <a:r>
              <a:rPr lang="en-US" sz="2200" noProof="0" dirty="0">
                <a:solidFill>
                  <a:schemeClr val="bg2"/>
                </a:solidFill>
              </a:rPr>
              <a:t>Short study </a:t>
            </a:r>
            <a:r>
              <a:rPr lang="en-US" sz="2200" noProof="0" dirty="0" err="1">
                <a:solidFill>
                  <a:schemeClr val="bg2"/>
                </a:solidFill>
              </a:rPr>
              <a:t>programmes</a:t>
            </a:r>
            <a:r>
              <a:rPr lang="en-US" sz="2200" noProof="0" dirty="0">
                <a:solidFill>
                  <a:schemeClr val="bg2"/>
                </a:solidFill>
              </a:rPr>
              <a:t> have a clearly defined structure, purpose and learning outcomes and upon completion, a certificate with obtained competencies is issued.</a:t>
            </a:r>
          </a:p>
          <a:p>
            <a:pPr algn="just">
              <a:buFont typeface="Wingdings" panose="05000000000000000000" pitchFamily="2" charset="2"/>
              <a:buChar char="Ø"/>
            </a:pPr>
            <a:r>
              <a:rPr lang="en-US" sz="2200" noProof="0" dirty="0">
                <a:solidFill>
                  <a:schemeClr val="bg2"/>
                </a:solidFill>
              </a:rPr>
              <a:t>Short study </a:t>
            </a:r>
            <a:r>
              <a:rPr lang="en-US" sz="2200" noProof="0" dirty="0" err="1">
                <a:solidFill>
                  <a:schemeClr val="bg2"/>
                </a:solidFill>
              </a:rPr>
              <a:t>programmes</a:t>
            </a:r>
            <a:r>
              <a:rPr lang="en-US" sz="2200" noProof="0" dirty="0">
                <a:solidFill>
                  <a:schemeClr val="bg2"/>
                </a:solidFill>
              </a:rPr>
              <a:t> defined in this way are different from Short-cycle study </a:t>
            </a:r>
            <a:r>
              <a:rPr lang="en-US" sz="2200" noProof="0" dirty="0" err="1">
                <a:solidFill>
                  <a:schemeClr val="bg2"/>
                </a:solidFill>
              </a:rPr>
              <a:t>programmes</a:t>
            </a:r>
            <a:r>
              <a:rPr lang="en-US" sz="2200" noProof="0" dirty="0">
                <a:solidFill>
                  <a:schemeClr val="bg2"/>
                </a:solidFill>
              </a:rPr>
              <a:t> in the European Higher Education Area, since there is no  level or descriptor  for them in the National Qualifications Framework.</a:t>
            </a:r>
          </a:p>
          <a:p>
            <a:pPr algn="just">
              <a:buFont typeface="Wingdings" panose="05000000000000000000" pitchFamily="2" charset="2"/>
              <a:buChar char="Ø"/>
            </a:pPr>
            <a:r>
              <a:rPr lang="en-US" sz="2200" noProof="0" dirty="0">
                <a:solidFill>
                  <a:schemeClr val="bg2"/>
                </a:solidFill>
              </a:rPr>
              <a:t>Also, these programs are not subject to accreditation as defined for the first, second and third cycle study </a:t>
            </a:r>
            <a:r>
              <a:rPr lang="en-US" sz="2200" noProof="0" dirty="0" err="1">
                <a:solidFill>
                  <a:schemeClr val="bg2"/>
                </a:solidFill>
              </a:rPr>
              <a:t>programmes</a:t>
            </a:r>
            <a:r>
              <a:rPr lang="en-US" sz="2200" noProof="0" dirty="0">
                <a:solidFill>
                  <a:schemeClr val="bg2"/>
                </a:solidFill>
              </a:rPr>
              <a:t>, but a decision of a higher education institution’ professional body is sufficient.</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94183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8872614" y="3056582"/>
            <a:ext cx="309512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National Qualification Framework</a:t>
            </a:r>
            <a:endParaRPr lang="en-GB" sz="4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5CD7D8C8-F97A-4D4D-9A50-99935FF37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28" y="19467"/>
            <a:ext cx="3825353" cy="6074229"/>
          </a:xfrm>
          <a:prstGeom prst="rect">
            <a:avLst/>
          </a:prstGeom>
        </p:spPr>
      </p:pic>
      <p:pic>
        <p:nvPicPr>
          <p:cNvPr id="10" name="Picture 9" descr="A black and white document&#10;&#10;Description automatically generated with low confidence">
            <a:extLst>
              <a:ext uri="{FF2B5EF4-FFF2-40B4-BE49-F238E27FC236}">
                <a16:creationId xmlns:a16="http://schemas.microsoft.com/office/drawing/2014/main" id="{8A72AD74-AFAA-4A47-890F-CB4EA784A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510" y="19467"/>
            <a:ext cx="3825353" cy="6077150"/>
          </a:xfrm>
          <a:prstGeom prst="rect">
            <a:avLst/>
          </a:prstGeom>
        </p:spPr>
      </p:pic>
    </p:spTree>
    <p:extLst>
      <p:ext uri="{BB962C8B-B14F-4D97-AF65-F5344CB8AC3E}">
        <p14:creationId xmlns:p14="http://schemas.microsoft.com/office/powerpoint/2010/main" val="1994231017"/>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3363</TotalTime>
  <Words>1042</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Wingdings</vt:lpstr>
      <vt:lpstr>Wingdings 3</vt:lpstr>
      <vt:lpstr>Facet</vt:lpstr>
      <vt:lpstr>Project acronym: MICROGUIDE Project full title: DEVELOPING GUIDELINES FOR THE IMPLEMENTATION OF MICRO-CREDENTIALS IN HIGHER EDUCATION  Project No. 2021-1-ProjectRS01-KA220-HED-000027585 Funding Scheme: Erasmus+</vt:lpstr>
      <vt:lpstr>PowerPoint Presentation</vt:lpstr>
      <vt:lpstr>The regulatory and strategic framework</vt:lpstr>
      <vt:lpstr>Institutional framework</vt:lpstr>
      <vt:lpstr>Institutional framework</vt:lpstr>
      <vt:lpstr>Studies</vt:lpstr>
      <vt:lpstr>Studies</vt:lpstr>
      <vt:lpstr>Studies</vt:lpstr>
      <vt:lpstr>National Qualification Framework</vt:lpstr>
      <vt:lpstr>National Qualification Framework</vt:lpstr>
      <vt:lpstr>Currently, in higher education, it is possible to connect NQF levels only with full qualifications (i.e., fully completed study cycle).  A possible solution is to link micro-credentials to NQF based on MCs content (i.e., to answer the question “from which study cycle the MCs content predominantly belongs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Sinisa Djurasevic</cp:lastModifiedBy>
  <cp:revision>145</cp:revision>
  <dcterms:created xsi:type="dcterms:W3CDTF">2021-04-14T08:15:31Z</dcterms:created>
  <dcterms:modified xsi:type="dcterms:W3CDTF">2023-06-28T08:36:42Z</dcterms:modified>
</cp:coreProperties>
</file>