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24"/>
  </p:notesMasterIdLst>
  <p:sldIdLst>
    <p:sldId id="256" r:id="rId2"/>
    <p:sldId id="436" r:id="rId3"/>
    <p:sldId id="364" r:id="rId4"/>
    <p:sldId id="411" r:id="rId5"/>
    <p:sldId id="421" r:id="rId6"/>
    <p:sldId id="422" r:id="rId7"/>
    <p:sldId id="423" r:id="rId8"/>
    <p:sldId id="424" r:id="rId9"/>
    <p:sldId id="425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7" r:id="rId20"/>
    <p:sldId id="438" r:id="rId21"/>
    <p:sldId id="439" r:id="rId22"/>
    <p:sldId id="3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55"/>
    <a:srgbClr val="265068"/>
    <a:srgbClr val="2A5872"/>
    <a:srgbClr val="316079"/>
    <a:srgbClr val="3A667E"/>
    <a:srgbClr val="40708B"/>
    <a:srgbClr val="497B95"/>
    <a:srgbClr val="477993"/>
    <a:srgbClr val="2D627E"/>
    <a:srgbClr val="4A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8" autoAdjust="0"/>
    <p:restoredTop sz="95388" autoAdjust="0"/>
  </p:normalViewPr>
  <p:slideViewPr>
    <p:cSldViewPr snapToGrid="0">
      <p:cViewPr varScale="1">
        <p:scale>
          <a:sx n="97" d="100"/>
          <a:sy n="97" d="100"/>
        </p:scale>
        <p:origin x="52" y="3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5181-5E59-412A-A5B2-FEC1F201CCE8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6EF2-333B-4906-B381-0A67BC055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674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129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40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4538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644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234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1797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271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ć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439947"/>
            <a:ext cx="10515600" cy="55266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B933-89DB-4521-8A03-812A5028B13C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5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945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977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384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9847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2676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979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5657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188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483-A2C9-4C20-BB60-DEEFB393F2B1}" type="datetime1">
              <a:rPr lang="ca-ES" smtClean="0"/>
              <a:t>10/10/2023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ine@bio.bg.ac.r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8" y="96712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7"/>
            <a:ext cx="6456364" cy="2844079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DEVELOPING GUIDELINES FOR THE IMPLEMENTATION OF 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Erasmus+</a:t>
            </a:r>
            <a:br>
              <a:rPr lang="sr-Latn-R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https://microguide.bio.bg.ac.rs/ 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39271" y="2321859"/>
            <a:ext cx="11170023" cy="1226473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r-Latn-RS" sz="50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EU4Green </a:t>
            </a:r>
            <a:r>
              <a:rPr lang="sr-Latn-RS" sz="5000" b="1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</a:t>
            </a:r>
            <a:br>
              <a:rPr lang="en-GB" sz="4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4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r-Latn-R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Sarajevo</a:t>
            </a:r>
            <a:r>
              <a:rPr lang="en-GB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sr-Latn-R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04. </a:t>
            </a:r>
            <a:r>
              <a:rPr lang="sr-Latn-RS" sz="3200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October</a:t>
            </a:r>
            <a:r>
              <a:rPr lang="sr-Latn-R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2023</a:t>
            </a:r>
            <a:endParaRPr lang="en-US" sz="32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5759" y="4060547"/>
            <a:ext cx="3848466" cy="207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r>
              <a:rPr lang="sr-Latn-RS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Siniša Đurašević</a:t>
            </a:r>
            <a:endParaRPr lang="en-GB" sz="2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Belgrade</a:t>
            </a:r>
            <a:endParaRPr lang="sr-Latn-RS" sz="2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sine@bio.bg.ac.rs</a:t>
            </a:r>
          </a:p>
          <a:p>
            <a:pPr algn="ctr">
              <a:lnSpc>
                <a:spcPct val="150000"/>
              </a:lnSpc>
            </a:pPr>
            <a:endParaRPr lang="en-GB" sz="2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774816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Assessments: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dirty="0">
                <a:solidFill>
                  <a:schemeClr val="bg2"/>
                </a:solidFill>
              </a:rPr>
              <a:t>T</a:t>
            </a:r>
            <a:r>
              <a:rPr lang="en-US" sz="3000" dirty="0">
                <a:solidFill>
                  <a:schemeClr val="bg2"/>
                </a:solidFill>
              </a:rPr>
              <a:t>o earn a micro-credential, learners typically need to complete the required coursework or projects specified by the issuing institution or organization.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The specific requirements may vary depending on the micro-credential. 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Some may require learners to pass quizzes, exams, or submit assignments, while others may involve practical projects or case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774816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Legal Framework: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Is it necessary, and if so, when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Formal vs Non-formal Learning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dirty="0" err="1">
                <a:solidFill>
                  <a:schemeClr val="bg2"/>
                </a:solidFill>
              </a:rPr>
              <a:t>Quality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sr-Latn-RS" sz="3000" i="1" dirty="0" err="1">
                <a:solidFill>
                  <a:schemeClr val="bg2"/>
                </a:solidFill>
              </a:rPr>
              <a:t>vs</a:t>
            </a:r>
            <a:r>
              <a:rPr lang="sr-Latn-RS" sz="3000" i="1" dirty="0">
                <a:solidFill>
                  <a:schemeClr val="bg2"/>
                </a:solidFill>
              </a:rPr>
              <a:t> </a:t>
            </a:r>
            <a:r>
              <a:rPr lang="sr-Latn-RS" sz="3000" dirty="0" err="1">
                <a:solidFill>
                  <a:schemeClr val="bg2"/>
                </a:solidFill>
              </a:rPr>
              <a:t>Flexibility</a:t>
            </a: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8A41A8-F4B2-AF71-571A-82293143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65" y="258250"/>
            <a:ext cx="8448680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RS" sz="4000" b="1" dirty="0" err="1">
                <a:solidFill>
                  <a:schemeClr val="bg2"/>
                </a:solidFill>
              </a:rPr>
              <a:t>Issues</a:t>
            </a:r>
            <a:r>
              <a:rPr lang="sr-Latn-RS" sz="4000" b="1" dirty="0">
                <a:solidFill>
                  <a:schemeClr val="bg2"/>
                </a:solidFill>
              </a:rPr>
              <a:t> (</a:t>
            </a:r>
            <a:r>
              <a:rPr lang="sr-Latn-RS" sz="4000" b="1" dirty="0" err="1">
                <a:solidFill>
                  <a:schemeClr val="bg2"/>
                </a:solidFill>
              </a:rPr>
              <a:t>still</a:t>
            </a:r>
            <a:r>
              <a:rPr lang="sr-Latn-RS" sz="4000" b="1" dirty="0">
                <a:solidFill>
                  <a:schemeClr val="bg2"/>
                </a:solidFill>
              </a:rPr>
              <a:t>) to be </a:t>
            </a:r>
            <a:r>
              <a:rPr lang="sr-Latn-RS" sz="4000" b="1" dirty="0" err="1">
                <a:solidFill>
                  <a:schemeClr val="bg2"/>
                </a:solidFill>
              </a:rPr>
              <a:t>solved</a:t>
            </a:r>
            <a:endParaRPr lang="en-GB" sz="4000" b="1" kern="1200" noProof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161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774816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ECTS range: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5?, 10? 30?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RS" sz="3000" b="1" dirty="0" err="1">
                <a:solidFill>
                  <a:schemeClr val="bg2"/>
                </a:solidFill>
              </a:rPr>
              <a:t>It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must</a:t>
            </a:r>
            <a:r>
              <a:rPr lang="sr-Latn-RS" sz="3000" b="1" dirty="0">
                <a:solidFill>
                  <a:schemeClr val="bg2"/>
                </a:solidFill>
              </a:rPr>
              <a:t> be </a:t>
            </a:r>
            <a:r>
              <a:rPr lang="sr-Latn-RS" sz="3000" b="1" dirty="0" err="1">
                <a:solidFill>
                  <a:schemeClr val="bg2"/>
                </a:solidFill>
              </a:rPr>
              <a:t>something</a:t>
            </a:r>
            <a:r>
              <a:rPr lang="sr-Latn-RS" sz="3000" b="1" dirty="0">
                <a:solidFill>
                  <a:schemeClr val="bg2"/>
                </a:solidFill>
              </a:rPr>
              <a:t> MICRO in </a:t>
            </a:r>
            <a:r>
              <a:rPr lang="sr-Latn-RS" sz="3000" b="1" dirty="0" err="1">
                <a:solidFill>
                  <a:schemeClr val="bg2"/>
                </a:solidFill>
              </a:rPr>
              <a:t>it</a:t>
            </a:r>
            <a:r>
              <a:rPr lang="sr-Latn-RS" sz="3000" b="1" dirty="0">
                <a:solidFill>
                  <a:schemeClr val="bg2"/>
                </a:solidFill>
              </a:rPr>
              <a:t> 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dirty="0">
                <a:solidFill>
                  <a:schemeClr val="bg2"/>
                </a:solidFill>
              </a:rPr>
              <a:t>ECTS </a:t>
            </a:r>
            <a:r>
              <a:rPr lang="sr-Latn-RS" sz="3000" dirty="0" err="1">
                <a:solidFill>
                  <a:schemeClr val="bg2"/>
                </a:solidFill>
              </a:rPr>
              <a:t>value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based on purpose, having stackability in mind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8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774816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Content: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Is it just a usual HE course or something other</a:t>
            </a:r>
            <a:r>
              <a:rPr lang="sr-Latn-RS" sz="3000" dirty="0">
                <a:solidFill>
                  <a:schemeClr val="bg2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RS" sz="3000" b="1" dirty="0" err="1">
                <a:solidFill>
                  <a:schemeClr val="bg2"/>
                </a:solidFill>
              </a:rPr>
              <a:t>Quality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assurance</a:t>
            </a:r>
            <a:endParaRPr lang="sr-Latn-RS" sz="3000" b="1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dirty="0" err="1">
                <a:solidFill>
                  <a:schemeClr val="bg2"/>
                </a:solidFill>
              </a:rPr>
              <a:t>Accreditation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Standards and Guidelines for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Quality Assurance in the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European Higher Education Area (ESG)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418257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Certification: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Certificate and certificate supplement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RS" sz="3000" b="1" dirty="0">
                <a:solidFill>
                  <a:schemeClr val="bg2"/>
                </a:solidFill>
              </a:rPr>
              <a:t>A</a:t>
            </a:r>
            <a:r>
              <a:rPr lang="en-US" sz="3000" b="1" dirty="0" err="1">
                <a:solidFill>
                  <a:schemeClr val="bg2"/>
                </a:solidFill>
              </a:rPr>
              <a:t>ccording</a:t>
            </a:r>
            <a:r>
              <a:rPr lang="en-US" sz="3000" b="1" dirty="0">
                <a:solidFill>
                  <a:schemeClr val="bg2"/>
                </a:solidFill>
              </a:rPr>
              <a:t> to the council recommendation</a:t>
            </a:r>
            <a:r>
              <a:rPr lang="sr-Latn-RS" sz="3000" b="1" dirty="0">
                <a:solidFill>
                  <a:schemeClr val="bg2"/>
                </a:solidFill>
              </a:rPr>
              <a:t>, t</a:t>
            </a:r>
            <a:r>
              <a:rPr lang="en-US" sz="3000" b="1" dirty="0">
                <a:solidFill>
                  <a:schemeClr val="bg2"/>
                </a:solidFill>
              </a:rPr>
              <a:t>he mandatory elements for micro-credentials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certification</a:t>
            </a:r>
            <a:r>
              <a:rPr lang="en-US" sz="3000" b="1" dirty="0">
                <a:solidFill>
                  <a:schemeClr val="bg2"/>
                </a:solidFill>
              </a:rPr>
              <a:t> are the following</a:t>
            </a:r>
            <a:r>
              <a:rPr lang="sr-Latn-RS" sz="3000" b="1" dirty="0">
                <a:solidFill>
                  <a:schemeClr val="bg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Identification of the learner;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Title of the micro-credential;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Country(</a:t>
            </a:r>
            <a:r>
              <a:rPr lang="en-US" sz="3000" dirty="0" err="1">
                <a:solidFill>
                  <a:schemeClr val="bg2"/>
                </a:solidFill>
              </a:rPr>
              <a:t>ies</a:t>
            </a:r>
            <a:r>
              <a:rPr lang="en-US" sz="3000" dirty="0">
                <a:solidFill>
                  <a:schemeClr val="bg2"/>
                </a:solidFill>
              </a:rPr>
              <a:t>)/region(s) of the issuer;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1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418257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Date of issuing;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Learning outcomes;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dirty="0">
                <a:solidFill>
                  <a:schemeClr val="bg2"/>
                </a:solidFill>
              </a:rPr>
              <a:t>W</a:t>
            </a:r>
            <a:r>
              <a:rPr lang="en-US" sz="3000" dirty="0" err="1">
                <a:solidFill>
                  <a:schemeClr val="bg2"/>
                </a:solidFill>
              </a:rPr>
              <a:t>orkload</a:t>
            </a:r>
            <a:r>
              <a:rPr lang="en-US" sz="3000" dirty="0">
                <a:solidFill>
                  <a:schemeClr val="bg2"/>
                </a:solidFill>
              </a:rPr>
              <a:t> needed to achieve the learning outcomes (in European Credit Transfer and Accumulation System – ECTS, wherever possible);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dirty="0" err="1">
                <a:solidFill>
                  <a:schemeClr val="bg2"/>
                </a:solidFill>
              </a:rPr>
              <a:t>Type</a:t>
            </a:r>
            <a:r>
              <a:rPr lang="sr-Latn-RS" sz="3000" dirty="0">
                <a:solidFill>
                  <a:schemeClr val="bg2"/>
                </a:solidFill>
              </a:rPr>
              <a:t> of </a:t>
            </a:r>
            <a:r>
              <a:rPr lang="sr-Latn-RS" sz="3000" dirty="0" err="1">
                <a:solidFill>
                  <a:schemeClr val="bg2"/>
                </a:solidFill>
              </a:rPr>
              <a:t>assessment</a:t>
            </a:r>
            <a:r>
              <a:rPr lang="sr-Latn-RS" sz="3000" dirty="0">
                <a:solidFill>
                  <a:schemeClr val="bg2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Level (and cycle, if applicable) of the learning experience leading to the micro-credential (European Qualifications Framework, Qualifications Frameworks in the European Higher Education Area), if applicable;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389502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Form of participation in the learning activity;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Type of quality assurance used to underpin the micro-credential</a:t>
            </a:r>
            <a:r>
              <a:rPr lang="sr-Latn-RS" sz="3000" dirty="0">
                <a:solidFill>
                  <a:schemeClr val="bg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FH JOANNEUM</a:t>
            </a:r>
            <a:r>
              <a:rPr lang="sr-Latn-RS" sz="3000" b="1" dirty="0">
                <a:solidFill>
                  <a:schemeClr val="bg2"/>
                </a:solidFill>
              </a:rPr>
              <a:t> (+):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Prerequisites: Admission requirements, Prior knowledge, Prior experience;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Description of the grading scheme;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Supervision and identity verification during assessment</a:t>
            </a:r>
            <a:r>
              <a:rPr lang="sr-Latn-RS" sz="3000" dirty="0">
                <a:solidFill>
                  <a:schemeClr val="bg2"/>
                </a:solidFill>
              </a:rPr>
              <a:t>.</a:t>
            </a:r>
            <a:endParaRPr lang="en-U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608038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Link to the NQFs/EQF</a:t>
            </a:r>
            <a:r>
              <a:rPr lang="sr-Latn-RS" sz="3000" b="1" dirty="0">
                <a:solidFill>
                  <a:schemeClr val="bg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European Common Micro-credential Framework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recommends linking micro-credentials </a:t>
            </a:r>
            <a:r>
              <a:rPr lang="en-US" sz="3000" b="1" dirty="0">
                <a:solidFill>
                  <a:schemeClr val="bg2"/>
                </a:solidFill>
              </a:rPr>
              <a:t>issued by HEIs </a:t>
            </a:r>
            <a:r>
              <a:rPr lang="en-US" sz="3000" dirty="0">
                <a:solidFill>
                  <a:schemeClr val="bg2"/>
                </a:solidFill>
              </a:rPr>
              <a:t>to NQF by integrating or stacking into qualification programs between level 6 to 8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It is noteworthy to mention that linking micro-credentials to NQFs levels does not equivalence with qualifications in the levels. </a:t>
            </a:r>
            <a:r>
              <a:rPr lang="en-US" sz="3000" b="1" u="sng" dirty="0">
                <a:solidFill>
                  <a:schemeClr val="bg2"/>
                </a:solidFill>
              </a:rPr>
              <a:t>Instead, it should serve as a reference point for stacking micro-credentials into existing formal qualifications</a:t>
            </a:r>
            <a:endParaRPr lang="en-U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16355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Latn-RS" sz="3000" b="1" dirty="0">
                <a:solidFill>
                  <a:schemeClr val="bg2"/>
                </a:solidFill>
              </a:rPr>
              <a:t>O</a:t>
            </a:r>
            <a:r>
              <a:rPr lang="en-US" sz="3000" b="1" dirty="0">
                <a:solidFill>
                  <a:schemeClr val="bg2"/>
                </a:solidFill>
              </a:rPr>
              <a:t>ne </a:t>
            </a:r>
            <a:r>
              <a:rPr lang="sr-Latn-RS" sz="3000" b="1" dirty="0">
                <a:solidFill>
                  <a:schemeClr val="bg2"/>
                </a:solidFill>
              </a:rPr>
              <a:t>(</a:t>
            </a:r>
            <a:r>
              <a:rPr lang="sr-Latn-RS" sz="3000" b="1" dirty="0" err="1">
                <a:solidFill>
                  <a:schemeClr val="bg2"/>
                </a:solidFill>
              </a:rPr>
              <a:t>simple</a:t>
            </a:r>
            <a:r>
              <a:rPr lang="sr-Latn-RS" sz="3000" b="1" dirty="0">
                <a:solidFill>
                  <a:schemeClr val="bg2"/>
                </a:solidFill>
              </a:rPr>
              <a:t>) </a:t>
            </a:r>
            <a:r>
              <a:rPr lang="en-US" sz="3000" b="1" dirty="0">
                <a:solidFill>
                  <a:schemeClr val="bg2"/>
                </a:solidFill>
              </a:rPr>
              <a:t>approach could be content-based:</a:t>
            </a:r>
            <a:endParaRPr lang="sr-Latn-RS" sz="3000" b="1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sz="3000" dirty="0" err="1">
                <a:solidFill>
                  <a:schemeClr val="bg2"/>
                </a:solidFill>
              </a:rPr>
              <a:t>If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some MCs </a:t>
            </a:r>
            <a:r>
              <a:rPr lang="sr-Latn-RS" sz="3000" dirty="0">
                <a:solidFill>
                  <a:schemeClr val="bg2"/>
                </a:solidFill>
              </a:rPr>
              <a:t>is </a:t>
            </a:r>
            <a:r>
              <a:rPr lang="sr-Latn-RS" sz="3000" b="1" dirty="0" err="1">
                <a:solidFill>
                  <a:schemeClr val="bg2"/>
                </a:solidFill>
              </a:rPr>
              <a:t>already</a:t>
            </a:r>
            <a:r>
              <a:rPr lang="sr-Latn-RS" sz="3000" b="1" dirty="0">
                <a:solidFill>
                  <a:schemeClr val="bg2"/>
                </a:solidFill>
              </a:rPr>
              <a:t> a </a:t>
            </a:r>
            <a:r>
              <a:rPr lang="sr-Latn-RS" sz="3000" b="1" dirty="0" err="1">
                <a:solidFill>
                  <a:schemeClr val="bg2"/>
                </a:solidFill>
              </a:rPr>
              <a:t>part</a:t>
            </a:r>
            <a:r>
              <a:rPr lang="sr-Latn-RS" sz="3000" b="1" dirty="0">
                <a:solidFill>
                  <a:schemeClr val="bg2"/>
                </a:solidFill>
              </a:rPr>
              <a:t> of </a:t>
            </a:r>
            <a:r>
              <a:rPr lang="sr-Latn-RS" sz="3000" b="1" dirty="0" err="1">
                <a:solidFill>
                  <a:schemeClr val="bg2"/>
                </a:solidFill>
              </a:rPr>
              <a:t>level</a:t>
            </a:r>
            <a:r>
              <a:rPr lang="sr-Latn-RS" sz="3000" b="1" dirty="0">
                <a:solidFill>
                  <a:schemeClr val="bg2"/>
                </a:solidFill>
              </a:rPr>
              <a:t> 6 </a:t>
            </a:r>
            <a:r>
              <a:rPr lang="sr-Latn-RS" sz="3000" b="1" dirty="0" err="1">
                <a:solidFill>
                  <a:schemeClr val="bg2"/>
                </a:solidFill>
              </a:rPr>
              <a:t>study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curricula</a:t>
            </a:r>
            <a:r>
              <a:rPr lang="sr-Latn-RS" sz="3000" b="1" dirty="0">
                <a:solidFill>
                  <a:schemeClr val="bg2"/>
                </a:solidFill>
              </a:rPr>
              <a:t>, </a:t>
            </a:r>
            <a:r>
              <a:rPr lang="en-US" sz="3000" b="1" dirty="0">
                <a:solidFill>
                  <a:schemeClr val="bg2"/>
                </a:solidFill>
              </a:rPr>
              <a:t>either at the home HEI, or the HEI to whose students it is offered</a:t>
            </a:r>
            <a:endParaRPr lang="sr-Latn-RS" sz="3000" b="1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sz="3000" dirty="0" err="1">
                <a:solidFill>
                  <a:schemeClr val="bg2"/>
                </a:solidFill>
              </a:rPr>
              <a:t>Or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if majority of </a:t>
            </a:r>
            <a:r>
              <a:rPr lang="sr-Latn-RS" sz="3000" dirty="0" err="1">
                <a:solidFill>
                  <a:schemeClr val="bg2"/>
                </a:solidFill>
              </a:rPr>
              <a:t>its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content </a:t>
            </a:r>
            <a:r>
              <a:rPr lang="en-US" sz="3000" b="1" dirty="0">
                <a:solidFill>
                  <a:schemeClr val="bg2"/>
                </a:solidFill>
              </a:rPr>
              <a:t>belongs to the material that is normally offered at level 6 studies</a:t>
            </a:r>
            <a:r>
              <a:rPr lang="sr-Latn-RS" sz="3000" b="1" dirty="0">
                <a:solidFill>
                  <a:schemeClr val="bg2"/>
                </a:solidFill>
              </a:rPr>
              <a:t> at </a:t>
            </a:r>
            <a:r>
              <a:rPr lang="sr-Latn-RS" sz="3000" b="1" dirty="0" err="1">
                <a:solidFill>
                  <a:schemeClr val="bg2"/>
                </a:solidFill>
              </a:rPr>
              <a:t>home</a:t>
            </a:r>
            <a:r>
              <a:rPr lang="sr-Latn-RS" sz="3000" b="1" dirty="0">
                <a:solidFill>
                  <a:schemeClr val="bg2"/>
                </a:solidFill>
              </a:rPr>
              <a:t> HEI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2"/>
                </a:solidFill>
              </a:rPr>
              <a:t>then that MCs </a:t>
            </a:r>
            <a:r>
              <a:rPr lang="sr-Latn-RS" sz="3000" dirty="0" err="1">
                <a:solidFill>
                  <a:schemeClr val="bg2"/>
                </a:solidFill>
              </a:rPr>
              <a:t>should</a:t>
            </a:r>
            <a:r>
              <a:rPr lang="en-US" sz="3000" dirty="0">
                <a:solidFill>
                  <a:schemeClr val="bg2"/>
                </a:solidFill>
              </a:rPr>
              <a:t> be link</a:t>
            </a:r>
            <a:r>
              <a:rPr lang="sr-Latn-RS" sz="3000" dirty="0" err="1">
                <a:solidFill>
                  <a:schemeClr val="bg2"/>
                </a:solidFill>
              </a:rPr>
              <a:t>ed</a:t>
            </a:r>
            <a:r>
              <a:rPr lang="en-US" sz="3000" dirty="0">
                <a:solidFill>
                  <a:schemeClr val="bg2"/>
                </a:solidFill>
              </a:rPr>
              <a:t> to the level </a:t>
            </a:r>
            <a:r>
              <a:rPr lang="sr-Latn-RS" sz="3000" dirty="0">
                <a:solidFill>
                  <a:schemeClr val="bg2"/>
                </a:solidFill>
              </a:rPr>
              <a:t>6</a:t>
            </a:r>
            <a:endParaRPr lang="en-U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3C93-6016-61E2-3E1C-87C0EB76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19</a:t>
            </a:fld>
            <a:endParaRPr lang="ca-ES"/>
          </a:p>
        </p:txBody>
      </p:sp>
      <p:pic>
        <p:nvPicPr>
          <p:cNvPr id="6" name="Picture 5" descr="A group of men sitting at a table with laptops&#10;&#10;Description automatically generated">
            <a:extLst>
              <a:ext uri="{FF2B5EF4-FFF2-40B4-BE49-F238E27FC236}">
                <a16:creationId xmlns:a16="http://schemas.microsoft.com/office/drawing/2014/main" id="{0CD822F4-6B10-C949-91D9-8D18C740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98" y="0"/>
            <a:ext cx="8106803" cy="60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65" y="174600"/>
            <a:ext cx="309512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RS" sz="4000" b="1" dirty="0" err="1">
                <a:solidFill>
                  <a:schemeClr val="bg2"/>
                </a:solidFill>
              </a:rPr>
              <a:t>Definition</a:t>
            </a:r>
            <a:r>
              <a:rPr lang="sr-Latn-RS" sz="4000" b="1" dirty="0">
                <a:solidFill>
                  <a:schemeClr val="bg2"/>
                </a:solidFill>
              </a:rPr>
              <a:t>(s)</a:t>
            </a:r>
            <a:endParaRPr lang="en-GB" sz="4000" b="1" kern="1200" noProof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3AA268-E93E-A13D-353C-4CE0B2CC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4433"/>
            <a:ext cx="11582400" cy="40305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Short courses that certify your knowledge in a particular area </a:t>
            </a:r>
            <a:r>
              <a:rPr lang="en-US" sz="3000" b="1" dirty="0">
                <a:solidFill>
                  <a:schemeClr val="bg2"/>
                </a:solidFill>
              </a:rPr>
              <a:t>(Forbes Advisor)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Short, competency-based recognition </a:t>
            </a:r>
            <a:r>
              <a:rPr lang="en-US" sz="3000" b="1" dirty="0">
                <a:solidFill>
                  <a:schemeClr val="bg2"/>
                </a:solidFill>
              </a:rPr>
              <a:t>(National Education Association)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Short certification courses that allow you to learn new professional skills very quickly</a:t>
            </a:r>
            <a:r>
              <a:rPr lang="en-US" sz="3000" b="1" dirty="0">
                <a:solidFill>
                  <a:schemeClr val="bg2"/>
                </a:solidFill>
              </a:rPr>
              <a:t> (Assessment Systems)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Mini qualifications that can help individuals learn new skills, progress in their careers, or change careers entirely </a:t>
            </a:r>
            <a:r>
              <a:rPr lang="en-US" sz="3000" b="1" dirty="0">
                <a:solidFill>
                  <a:schemeClr val="bg2"/>
                </a:solidFill>
              </a:rPr>
              <a:t>(Times Higher Education)</a:t>
            </a:r>
          </a:p>
        </p:txBody>
      </p:sp>
    </p:spTree>
    <p:extLst>
      <p:ext uri="{BB962C8B-B14F-4D97-AF65-F5344CB8AC3E}">
        <p14:creationId xmlns:p14="http://schemas.microsoft.com/office/powerpoint/2010/main" val="83767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3C93-6016-61E2-3E1C-87C0EB76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20</a:t>
            </a:fld>
            <a:endParaRPr lang="ca-ES"/>
          </a:p>
        </p:txBody>
      </p:sp>
      <p:pic>
        <p:nvPicPr>
          <p:cNvPr id="3" name="Picture 2" descr="A group of men sitting at a table with laptops&#10;&#10;Description automatically generated">
            <a:extLst>
              <a:ext uri="{FF2B5EF4-FFF2-40B4-BE49-F238E27FC236}">
                <a16:creationId xmlns:a16="http://schemas.microsoft.com/office/drawing/2014/main" id="{E16A86D4-6C4C-8217-A2B6-4E31DC481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81" y="0"/>
            <a:ext cx="8157237" cy="61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8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3C93-6016-61E2-3E1C-87C0EB76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21</a:t>
            </a:fld>
            <a:endParaRPr lang="ca-ES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575BE1B-B73F-92EB-6B2F-6C1F36001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7" y="0"/>
            <a:ext cx="10808340" cy="60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717DF-F6C6-C3D2-DE5B-45EFEE1231E0}"/>
              </a:ext>
            </a:extLst>
          </p:cNvPr>
          <p:cNvSpPr txBox="1"/>
          <p:nvPr/>
        </p:nvSpPr>
        <p:spPr>
          <a:xfrm>
            <a:off x="1447392" y="2061598"/>
            <a:ext cx="923364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198E0"/>
                </a:solidFill>
              </a:rPr>
              <a:t>Thank you for your attention</a:t>
            </a:r>
            <a:endParaRPr lang="sr-Latn-RS" sz="4000" b="1" dirty="0">
              <a:solidFill>
                <a:srgbClr val="C198E0"/>
              </a:solidFill>
            </a:endParaRPr>
          </a:p>
          <a:p>
            <a:pPr algn="ctr"/>
            <a:r>
              <a:rPr lang="de-DE" sz="4000" b="1" dirty="0">
                <a:solidFill>
                  <a:schemeClr val="accent3"/>
                </a:solidFill>
              </a:rPr>
              <a:t>Vielen Dank für Ihre Aufmerksamkeit</a:t>
            </a:r>
            <a:endParaRPr lang="sr-Latn-RS" sz="4000" b="1" dirty="0">
              <a:solidFill>
                <a:schemeClr val="accent3"/>
              </a:solidFill>
            </a:endParaRPr>
          </a:p>
          <a:p>
            <a:pPr algn="ctr"/>
            <a:r>
              <a:rPr lang="sr-Latn-RS" sz="4000" b="1" dirty="0">
                <a:solidFill>
                  <a:srgbClr val="FFC000"/>
                </a:solidFill>
              </a:rPr>
              <a:t>Hvala na pažnji</a:t>
            </a:r>
            <a:endParaRPr lang="sr-Latn-RS" dirty="0">
              <a:solidFill>
                <a:schemeClr val="bg1"/>
              </a:solidFill>
            </a:endParaRPr>
          </a:p>
          <a:p>
            <a:pPr algn="ctr"/>
            <a:r>
              <a:rPr lang="sr-Latn-RS" sz="2200" dirty="0">
                <a:solidFill>
                  <a:schemeClr val="bg1"/>
                </a:solidFill>
                <a:hlinkClick r:id="rId2"/>
              </a:rPr>
              <a:t>sine</a:t>
            </a:r>
            <a:r>
              <a:rPr lang="en-US" sz="2200" dirty="0">
                <a:solidFill>
                  <a:schemeClr val="bg1"/>
                </a:solidFill>
                <a:hlinkClick r:id="rId2"/>
              </a:rPr>
              <a:t>@</a:t>
            </a:r>
            <a:r>
              <a:rPr lang="sr-Latn-RS" sz="2200" dirty="0">
                <a:solidFill>
                  <a:schemeClr val="bg1"/>
                </a:solidFill>
                <a:hlinkClick r:id="rId2"/>
              </a:rPr>
              <a:t>bio</a:t>
            </a:r>
            <a:r>
              <a:rPr lang="en-US" sz="2200" dirty="0">
                <a:solidFill>
                  <a:schemeClr val="bg1"/>
                </a:solidFill>
                <a:hlinkClick r:id="rId2"/>
              </a:rPr>
              <a:t>.bg.ac.rs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88A9F-D158-45D6-BE52-5C6224752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3AA268-E93E-A13D-353C-4CE0B2CC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12123"/>
            <a:ext cx="11582400" cy="4872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Framework for delivering competency-based qualifications that are shorter than a comprehensive certification </a:t>
            </a:r>
            <a:r>
              <a:rPr lang="en-US" sz="3000" b="1" dirty="0">
                <a:solidFill>
                  <a:schemeClr val="bg2"/>
                </a:solidFill>
              </a:rPr>
              <a:t>(</a:t>
            </a:r>
            <a:r>
              <a:rPr lang="en-US" sz="3000" b="1" dirty="0" err="1">
                <a:solidFill>
                  <a:schemeClr val="bg2"/>
                </a:solidFill>
              </a:rPr>
              <a:t>Accredible</a:t>
            </a:r>
            <a:r>
              <a:rPr lang="en-US" sz="3000" b="1" dirty="0">
                <a:solidFill>
                  <a:schemeClr val="bg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Short certification courses that allow you to learn new professional skills very quickly </a:t>
            </a:r>
            <a:r>
              <a:rPr lang="en-US" sz="3000" b="1" dirty="0">
                <a:solidFill>
                  <a:schemeClr val="bg2"/>
                </a:solidFill>
              </a:rPr>
              <a:t>(Open Universities Australia)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Online credential programs where you can earn credits </a:t>
            </a:r>
            <a:r>
              <a:rPr lang="en-US" sz="3000" u="sng" dirty="0">
                <a:solidFill>
                  <a:schemeClr val="bg2"/>
                </a:solidFill>
              </a:rPr>
              <a:t>to apply towards a degree program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(Pathways to Advancement)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bg2"/>
                </a:solidFill>
              </a:rPr>
              <a:t>Bite-sized qualifications that demonstrate skills, knowledge and/or experience in a specific subject area or capability </a:t>
            </a:r>
            <a:r>
              <a:rPr lang="en-US" sz="3000" b="1" dirty="0">
                <a:solidFill>
                  <a:schemeClr val="bg2"/>
                </a:solidFill>
              </a:rPr>
              <a:t>(Wiley University Services)</a:t>
            </a:r>
          </a:p>
          <a:p>
            <a:pPr>
              <a:buFont typeface="Wingdings" panose="05000000000000000000" pitchFamily="2" charset="2"/>
              <a:buChar char="q"/>
            </a:pPr>
            <a:endParaRPr lang="sr-Latn-R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866305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Micro-credentials come in various forms: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Badges: Digital badges earned for completing a course or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Certificates: Short courses that lead to a certificate of completion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Nano-degrees: More extensive programs offered by organizations like Udacity or Coursera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8A41A8-F4B2-AF71-571A-82293143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65" y="258250"/>
            <a:ext cx="8448680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RS" sz="4000" b="1" dirty="0">
                <a:solidFill>
                  <a:schemeClr val="bg2"/>
                </a:solidFill>
              </a:rPr>
              <a:t>M</a:t>
            </a:r>
            <a:r>
              <a:rPr lang="en-US" sz="4000" b="1" dirty="0" err="1">
                <a:solidFill>
                  <a:schemeClr val="bg2"/>
                </a:solidFill>
              </a:rPr>
              <a:t>icro</a:t>
            </a:r>
            <a:r>
              <a:rPr lang="sr-Latn-RS" sz="4000" b="1" dirty="0">
                <a:solidFill>
                  <a:schemeClr val="bg2"/>
                </a:solidFill>
              </a:rPr>
              <a:t>-</a:t>
            </a:r>
            <a:r>
              <a:rPr lang="en-US" sz="4000" b="1" dirty="0">
                <a:solidFill>
                  <a:schemeClr val="bg2"/>
                </a:solidFill>
              </a:rPr>
              <a:t>credential</a:t>
            </a:r>
            <a:r>
              <a:rPr lang="sr-Latn-R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>
                <a:solidFill>
                  <a:schemeClr val="bg2"/>
                </a:solidFill>
              </a:rPr>
              <a:t>properties</a:t>
            </a:r>
            <a:endParaRPr lang="en-GB" sz="4000" b="1" kern="1200" noProof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930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538501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They are offered by many reputable institutions or organizations: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Harvard University </a:t>
            </a:r>
            <a:r>
              <a:rPr lang="en-US" sz="3000" dirty="0" err="1">
                <a:solidFill>
                  <a:schemeClr val="bg2"/>
                </a:solidFill>
              </a:rPr>
              <a:t>HarvardX</a:t>
            </a:r>
            <a:r>
              <a:rPr lang="en-US" sz="3000" dirty="0">
                <a:solidFill>
                  <a:schemeClr val="bg2"/>
                </a:solidFill>
              </a:rPr>
              <a:t> Verified Certificate</a:t>
            </a:r>
            <a:endParaRPr lang="sr-Latn-RS" sz="3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Google Ads Certification, Google Analytics Certification, and Google Cloud Certification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Microsoft Certified Azure Fundamentals, Azure Developer Associate and Azure Solutions Architect Expert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IBM Digital Badge program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Coursera Specializations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538501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edX Professional Certificate programs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Udacity nano-degrees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LinkedIn Learning Skills Assessments and LinkedIn Learning Certificates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Adobe Certified Badges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Salesforce Trailhead Badges and </a:t>
            </a:r>
            <a:r>
              <a:rPr lang="en-US" sz="3000" noProof="0" dirty="0" err="1">
                <a:solidFill>
                  <a:schemeClr val="bg2"/>
                </a:solidFill>
              </a:rPr>
              <a:t>Superbadges</a:t>
            </a:r>
            <a:r>
              <a:rPr lang="en-US" sz="3000" noProof="0" dirty="0">
                <a:solidFill>
                  <a:schemeClr val="bg2"/>
                </a:solidFill>
              </a:rPr>
              <a:t> (through its Trailhead platform)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5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35" y="1774816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Flexibility, both on the </a:t>
            </a:r>
            <a:r>
              <a:rPr lang="en-US" sz="3000" b="1" u="sng" dirty="0">
                <a:solidFill>
                  <a:schemeClr val="bg2"/>
                </a:solidFill>
              </a:rPr>
              <a:t>development</a:t>
            </a:r>
            <a:r>
              <a:rPr lang="en-US" sz="3000" b="1" dirty="0">
                <a:solidFill>
                  <a:schemeClr val="bg2"/>
                </a:solidFill>
              </a:rPr>
              <a:t> and the way of delivery (blended learning, online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learning</a:t>
            </a:r>
            <a:r>
              <a:rPr lang="sr-Latn-RS" sz="3000" b="1" dirty="0">
                <a:solidFill>
                  <a:schemeClr val="bg2"/>
                </a:solidFill>
              </a:rPr>
              <a:t>…</a:t>
            </a:r>
            <a:r>
              <a:rPr lang="en-US" sz="3000" b="1" dirty="0">
                <a:solidFill>
                  <a:schemeClr val="bg2"/>
                </a:solidFill>
              </a:rPr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it allows learners to study at their own pace and can be completed in less time than traditional degrees, which makes them an attractive option for working professionals (</a:t>
            </a:r>
            <a:r>
              <a:rPr lang="en-US" sz="3000" b="1" noProof="0" dirty="0">
                <a:solidFill>
                  <a:schemeClr val="bg2"/>
                </a:solidFill>
              </a:rPr>
              <a:t>no matter on previous education</a:t>
            </a:r>
            <a:r>
              <a:rPr lang="en-US" sz="3000" noProof="0" dirty="0">
                <a:solidFill>
                  <a:schemeClr val="bg2"/>
                </a:solidFill>
              </a:rPr>
              <a:t>) looking to upskill or change careers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45111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Targeted Skill Acquisition: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noProof="0" dirty="0">
                <a:solidFill>
                  <a:schemeClr val="bg2"/>
                </a:solidFill>
              </a:rPr>
              <a:t>to enable individuals to acquire specific, in-demand skills </a:t>
            </a:r>
            <a:r>
              <a:rPr lang="sr-Latn-RS" sz="3000" noProof="0" dirty="0">
                <a:solidFill>
                  <a:schemeClr val="bg2"/>
                </a:solidFill>
              </a:rPr>
              <a:t>in a </a:t>
            </a:r>
            <a:r>
              <a:rPr lang="sr-Latn-RS" sz="3000" noProof="0" dirty="0" err="1">
                <a:solidFill>
                  <a:schemeClr val="bg2"/>
                </a:solidFill>
              </a:rPr>
              <a:t>life-long</a:t>
            </a:r>
            <a:r>
              <a:rPr lang="sr-Latn-RS" sz="3000" noProof="0" dirty="0">
                <a:solidFill>
                  <a:schemeClr val="bg2"/>
                </a:solidFill>
              </a:rPr>
              <a:t> </a:t>
            </a:r>
            <a:r>
              <a:rPr lang="sr-Latn-RS" sz="3000" noProof="0" dirty="0" err="1">
                <a:solidFill>
                  <a:schemeClr val="bg2"/>
                </a:solidFill>
              </a:rPr>
              <a:t>learning</a:t>
            </a:r>
            <a:r>
              <a:rPr lang="sr-Latn-RS" sz="3000" noProof="0" dirty="0">
                <a:solidFill>
                  <a:schemeClr val="bg2"/>
                </a:solidFill>
              </a:rPr>
              <a:t> </a:t>
            </a:r>
            <a:r>
              <a:rPr lang="sr-Latn-RS" sz="3000" noProof="0" dirty="0" err="1">
                <a:solidFill>
                  <a:schemeClr val="bg2"/>
                </a:solidFill>
              </a:rPr>
              <a:t>manner</a:t>
            </a:r>
            <a:r>
              <a:rPr lang="sr-Latn-RS" sz="3000" noProof="0" dirty="0">
                <a:solidFill>
                  <a:schemeClr val="bg2"/>
                </a:solidFill>
              </a:rPr>
              <a:t> </a:t>
            </a:r>
            <a:r>
              <a:rPr lang="en-US" sz="3000" noProof="0" dirty="0">
                <a:solidFill>
                  <a:schemeClr val="bg2"/>
                </a:solidFill>
              </a:rPr>
              <a:t>that can boost employability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b="1" noProof="0" dirty="0">
                <a:solidFill>
                  <a:schemeClr val="bg2"/>
                </a:solidFill>
              </a:rPr>
              <a:t>L</a:t>
            </a:r>
            <a:r>
              <a:rPr lang="en-US" sz="3000" b="1" noProof="0" dirty="0">
                <a:solidFill>
                  <a:schemeClr val="bg2"/>
                </a:solidFill>
              </a:rPr>
              <a:t>ink to </a:t>
            </a:r>
            <a:r>
              <a:rPr lang="sr-Latn-RS" sz="3000" b="1" noProof="0" dirty="0">
                <a:solidFill>
                  <a:schemeClr val="bg2"/>
                </a:solidFill>
              </a:rPr>
              <a:t>the </a:t>
            </a:r>
            <a:r>
              <a:rPr lang="en-US" sz="3000" b="1" noProof="0" dirty="0" err="1">
                <a:solidFill>
                  <a:schemeClr val="bg2"/>
                </a:solidFill>
              </a:rPr>
              <a:t>labour</a:t>
            </a:r>
            <a:r>
              <a:rPr lang="en-US" sz="3000" b="1" noProof="0" dirty="0">
                <a:solidFill>
                  <a:schemeClr val="bg2"/>
                </a:solidFill>
              </a:rPr>
              <a:t> market</a:t>
            </a:r>
            <a:r>
              <a:rPr lang="sr-Latn-RS" sz="3000" b="1" noProof="0" dirty="0">
                <a:solidFill>
                  <a:schemeClr val="bg2"/>
                </a:solidFill>
              </a:rPr>
              <a:t> </a:t>
            </a:r>
            <a:r>
              <a:rPr lang="sr-Latn-RS" sz="3000" b="1" noProof="0" dirty="0" err="1">
                <a:solidFill>
                  <a:schemeClr val="bg2"/>
                </a:solidFill>
              </a:rPr>
              <a:t>needs</a:t>
            </a:r>
            <a:endParaRPr lang="en-US" sz="3000" b="1" noProof="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4521"/>
            <a:ext cx="11582400" cy="330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bg2"/>
                </a:solidFill>
              </a:rPr>
              <a:t>Stackability: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noProof="0" dirty="0">
                <a:solidFill>
                  <a:schemeClr val="bg2"/>
                </a:solidFill>
              </a:rPr>
              <a:t>W</a:t>
            </a:r>
            <a:r>
              <a:rPr lang="en-US" sz="3000" noProof="0" dirty="0">
                <a:solidFill>
                  <a:schemeClr val="bg2"/>
                </a:solidFill>
              </a:rPr>
              <a:t>here multiple micro-credentials can be combined to form a comprehensive skillset</a:t>
            </a:r>
            <a:r>
              <a:rPr lang="sr-Latn-RS" sz="3000" dirty="0">
                <a:solidFill>
                  <a:schemeClr val="bg2"/>
                </a:solidFill>
              </a:rPr>
              <a:t>. </a:t>
            </a:r>
            <a:r>
              <a:rPr lang="en-US" sz="3000" noProof="0" dirty="0">
                <a:solidFill>
                  <a:schemeClr val="bg2"/>
                </a:solidFill>
              </a:rPr>
              <a:t>For example, someone interested in digital marketing might earn micro-credentials in SEO, social media, and analytics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noProof="0" dirty="0" err="1">
                <a:solidFill>
                  <a:schemeClr val="bg2"/>
                </a:solidFill>
              </a:rPr>
              <a:t>Also</a:t>
            </a:r>
            <a:r>
              <a:rPr lang="sr-Latn-RS" sz="3000" noProof="0" dirty="0">
                <a:solidFill>
                  <a:schemeClr val="bg2"/>
                </a:solidFill>
              </a:rPr>
              <a:t> </a:t>
            </a:r>
            <a:r>
              <a:rPr lang="en-US" sz="3000" noProof="0" dirty="0">
                <a:solidFill>
                  <a:schemeClr val="bg2"/>
                </a:solidFill>
              </a:rPr>
              <a:t>a way to restrict MC</a:t>
            </a:r>
            <a:r>
              <a:rPr lang="sr-Latn-RS" sz="3000" noProof="0" dirty="0">
                <a:solidFill>
                  <a:schemeClr val="bg2"/>
                </a:solidFill>
              </a:rPr>
              <a:t>s</a:t>
            </a:r>
            <a:r>
              <a:rPr lang="en-US" sz="3000" noProof="0" dirty="0">
                <a:solidFill>
                  <a:schemeClr val="bg2"/>
                </a:solidFill>
              </a:rPr>
              <a:t> duration</a:t>
            </a:r>
            <a:endParaRPr lang="sr-Latn-RS" sz="3000" noProof="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3000" b="1" dirty="0">
                <a:solidFill>
                  <a:schemeClr val="bg2"/>
                </a:solidFill>
              </a:rPr>
              <a:t>And </a:t>
            </a:r>
            <a:r>
              <a:rPr lang="sr-Latn-RS" sz="3000" b="1" dirty="0" err="1">
                <a:solidFill>
                  <a:schemeClr val="bg2"/>
                </a:solidFill>
              </a:rPr>
              <a:t>what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about</a:t>
            </a:r>
            <a:r>
              <a:rPr lang="sr-Latn-RS" sz="3000" b="1" dirty="0">
                <a:solidFill>
                  <a:schemeClr val="bg2"/>
                </a:solidFill>
              </a:rPr>
              <a:t> </a:t>
            </a:r>
            <a:r>
              <a:rPr lang="sr-Latn-RS" sz="3000" b="1" dirty="0" err="1">
                <a:solidFill>
                  <a:schemeClr val="bg2"/>
                </a:solidFill>
              </a:rPr>
              <a:t>Certificates</a:t>
            </a:r>
            <a:r>
              <a:rPr lang="sr-Latn-RS" sz="3000" b="1" dirty="0">
                <a:solidFill>
                  <a:schemeClr val="bg2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2"/>
                </a:solidFill>
              </a:rPr>
              <a:t>And what about a degree</a:t>
            </a:r>
            <a:r>
              <a:rPr lang="sr-Latn-RS" sz="3000" b="1" dirty="0">
                <a:solidFill>
                  <a:schemeClr val="bg2"/>
                </a:solidFill>
              </a:rPr>
              <a:t>? </a:t>
            </a:r>
            <a:r>
              <a:rPr lang="sr-Latn-RS" sz="3000" dirty="0">
                <a:solidFill>
                  <a:schemeClr val="bg2"/>
                </a:solidFill>
              </a:rPr>
              <a:t>(</a:t>
            </a:r>
            <a:r>
              <a:rPr lang="sr-Latn-RS" sz="3000" dirty="0" err="1">
                <a:solidFill>
                  <a:schemeClr val="bg2"/>
                </a:solidFill>
              </a:rPr>
              <a:t>for</a:t>
            </a:r>
            <a:r>
              <a:rPr lang="sr-Latn-RS" sz="3000" dirty="0">
                <a:solidFill>
                  <a:schemeClr val="bg2"/>
                </a:solidFill>
              </a:rPr>
              <a:t> </a:t>
            </a:r>
            <a:r>
              <a:rPr lang="sr-Latn-RS" sz="3000" dirty="0" err="1">
                <a:solidFill>
                  <a:schemeClr val="bg2"/>
                </a:solidFill>
              </a:rPr>
              <a:t>example</a:t>
            </a:r>
            <a:r>
              <a:rPr lang="sr-Latn-RS" sz="3000" dirty="0">
                <a:solidFill>
                  <a:schemeClr val="bg2"/>
                </a:solidFill>
              </a:rPr>
              <a:t> 180 </a:t>
            </a:r>
            <a:r>
              <a:rPr lang="sr-Latn-RS" sz="3000" dirty="0" err="1">
                <a:solidFill>
                  <a:schemeClr val="bg2"/>
                </a:solidFill>
              </a:rPr>
              <a:t>micro-credential</a:t>
            </a:r>
            <a:r>
              <a:rPr lang="sr-Latn-RS" sz="3000" dirty="0">
                <a:solidFill>
                  <a:schemeClr val="bg2"/>
                </a:solidFill>
              </a:rPr>
              <a:t> ECTS)</a:t>
            </a:r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34B6-7724-42FA-B99E-EC1E05C6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8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4557</TotalTime>
  <Words>946</Words>
  <Application>Microsoft Office PowerPoint</Application>
  <PresentationFormat>Widescreen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Wingdings 3</vt:lpstr>
      <vt:lpstr>Facet</vt:lpstr>
      <vt:lpstr>Project acronym: MICROGUIDE Project full title: DEVELOPING GUIDELINES FOR THE IMPLEMENTATION OF MICRO-CREDENTIALS IN HIGHER EDUCATION  Project No. 2021-1-ProjectRS01-KA220-HED-000027585 Funding Scheme: Erasmus+ https://microguide.bio.bg.ac.rs/  </vt:lpstr>
      <vt:lpstr>Definition(s)</vt:lpstr>
      <vt:lpstr>PowerPoint Presentation</vt:lpstr>
      <vt:lpstr>Micro-credential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(still) to be solved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Strelnicova Anastasia</dc:creator>
  <cp:lastModifiedBy>Sinisa Djurasevic</cp:lastModifiedBy>
  <cp:revision>214</cp:revision>
  <dcterms:created xsi:type="dcterms:W3CDTF">2021-04-14T08:15:31Z</dcterms:created>
  <dcterms:modified xsi:type="dcterms:W3CDTF">2023-10-10T09:52:27Z</dcterms:modified>
</cp:coreProperties>
</file>