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78" r:id="rId3"/>
    <p:sldId id="259" r:id="rId4"/>
    <p:sldId id="262" r:id="rId5"/>
    <p:sldId id="279" r:id="rId6"/>
    <p:sldId id="265" r:id="rId7"/>
    <p:sldId id="280" r:id="rId8"/>
    <p:sldId id="282" r:id="rId9"/>
    <p:sldId id="284" r:id="rId10"/>
    <p:sldId id="285" r:id="rId11"/>
    <p:sldId id="286" r:id="rId12"/>
    <p:sldId id="287" r:id="rId13"/>
    <p:sldId id="288" r:id="rId14"/>
    <p:sldId id="270" r:id="rId15"/>
    <p:sldId id="290" r:id="rId16"/>
    <p:sldId id="292" r:id="rId17"/>
    <p:sldId id="293"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CF7"/>
    <a:srgbClr val="8E97C9"/>
    <a:srgbClr val="184899"/>
    <a:srgbClr val="124492"/>
    <a:srgbClr val="2E71DE"/>
    <a:srgbClr val="D9EFFD"/>
    <a:srgbClr val="568C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3945EB-B2AA-4253-BF16-FDC109BCED88}" v="92" dt="2023-11-27T12:15:18.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5033" autoAdjust="0"/>
  </p:normalViewPr>
  <p:slideViewPr>
    <p:cSldViewPr snapToGrid="0">
      <p:cViewPr varScale="1">
        <p:scale>
          <a:sx n="110" d="100"/>
          <a:sy n="110" d="100"/>
        </p:scale>
        <p:origin x="100" y="2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2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368D7-D9EF-484D-878D-678A119EC54C}" type="datetimeFigureOut">
              <a:rPr lang="en-GB" smtClean="0"/>
              <a:t>06/12/2023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7A051-50F8-48DC-BF67-073BC0A000B7}" type="slidenum">
              <a:rPr lang="en-GB" smtClean="0"/>
              <a:t>‹#›</a:t>
            </a:fld>
            <a:endParaRPr lang="en-GB"/>
          </a:p>
        </p:txBody>
      </p:sp>
    </p:spTree>
    <p:extLst>
      <p:ext uri="{BB962C8B-B14F-4D97-AF65-F5344CB8AC3E}">
        <p14:creationId xmlns:p14="http://schemas.microsoft.com/office/powerpoint/2010/main" val="1119612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14.png"/><Relationship Id="rId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13.png"/><Relationship Id="rId1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Насловна">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59F9B2-A216-6ED6-5427-D9BF83503287}"/>
              </a:ext>
            </a:extLst>
          </p:cNvPr>
          <p:cNvSpPr txBox="1"/>
          <p:nvPr userDrawn="1"/>
        </p:nvSpPr>
        <p:spPr>
          <a:xfrm>
            <a:off x="5410530" y="6173686"/>
            <a:ext cx="6178293" cy="253916"/>
          </a:xfrm>
          <a:prstGeom prst="rect">
            <a:avLst/>
          </a:prstGeom>
          <a:noFill/>
        </p:spPr>
        <p:txBody>
          <a:bodyPr wrap="none" rtlCol="0">
            <a:spAutoFit/>
          </a:bodyPr>
          <a:lstStyle/>
          <a:p>
            <a:pPr algn="r"/>
            <a:r>
              <a:rPr lang="ru-RU" sz="1050" b="1" dirty="0">
                <a:solidFill>
                  <a:schemeClr val="bg1"/>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chemeClr val="bg1"/>
              </a:solidFill>
              <a:latin typeface="Cambria" panose="02040503050406030204" pitchFamily="18" charset="0"/>
              <a:ea typeface="Cambria" panose="02040503050406030204" pitchFamily="18" charset="0"/>
            </a:endParaRPr>
          </a:p>
        </p:txBody>
      </p:sp>
      <p:pic>
        <p:nvPicPr>
          <p:cNvPr id="4" name="Picture 3" descr="A blue and white cover with a picture of a person&#10;&#10;Description automatically generated">
            <a:extLst>
              <a:ext uri="{FF2B5EF4-FFF2-40B4-BE49-F238E27FC236}">
                <a16:creationId xmlns:a16="http://schemas.microsoft.com/office/drawing/2014/main" id="{DE6598AB-1477-87BF-D373-1503C37CF1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30"/>
            <a:ext cx="12192000" cy="6863430"/>
          </a:xfrm>
          <a:prstGeom prst="rect">
            <a:avLst/>
          </a:prstGeom>
        </p:spPr>
      </p:pic>
    </p:spTree>
    <p:extLst>
      <p:ext uri="{BB962C8B-B14F-4D97-AF65-F5344CB8AC3E}">
        <p14:creationId xmlns:p14="http://schemas.microsoft.com/office/powerpoint/2010/main" val="35411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ЕКСТ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6A1287-3805-DB3C-B2B1-57AE2D09F009}"/>
              </a:ext>
            </a:extLst>
          </p:cNvPr>
          <p:cNvSpPr txBox="1"/>
          <p:nvPr userDrawn="1"/>
        </p:nvSpPr>
        <p:spPr>
          <a:xfrm>
            <a:off x="162045" y="6403696"/>
            <a:ext cx="6178293" cy="253916"/>
          </a:xfrm>
          <a:prstGeom prst="rect">
            <a:avLst/>
          </a:prstGeom>
          <a:noFill/>
        </p:spPr>
        <p:txBody>
          <a:bodyPr wrap="none" rtlCol="0">
            <a:spAutoFit/>
          </a:bodyPr>
          <a:lstStyle/>
          <a:p>
            <a:pPr algn="l"/>
            <a:r>
              <a:rPr lang="ru-RU" sz="1050" b="1" dirty="0">
                <a:solidFill>
                  <a:srgbClr val="184899"/>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rgbClr val="184899"/>
              </a:solidFill>
              <a:latin typeface="Cambria" panose="02040503050406030204" pitchFamily="18" charset="0"/>
              <a:ea typeface="Cambria" panose="02040503050406030204" pitchFamily="18" charset="0"/>
            </a:endParaRPr>
          </a:p>
        </p:txBody>
      </p:sp>
      <p:pic>
        <p:nvPicPr>
          <p:cNvPr id="2" name="Picture 1" descr="A blue text on a black background&#10;&#10;Description automatically generated">
            <a:extLst>
              <a:ext uri="{FF2B5EF4-FFF2-40B4-BE49-F238E27FC236}">
                <a16:creationId xmlns:a16="http://schemas.microsoft.com/office/drawing/2014/main" id="{07F6CAFC-2762-86BC-0F2D-FCA72281B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7280" y="260097"/>
            <a:ext cx="1845151" cy="38840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9FF81D9F-3C74-F9CE-8554-30CB537110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569" y="278225"/>
            <a:ext cx="1845151" cy="351170"/>
          </a:xfrm>
          <a:prstGeom prst="rect">
            <a:avLst/>
          </a:prstGeom>
        </p:spPr>
      </p:pic>
    </p:spTree>
    <p:extLst>
      <p:ext uri="{BB962C8B-B14F-4D97-AF65-F5344CB8AC3E}">
        <p14:creationId xmlns:p14="http://schemas.microsoft.com/office/powerpoint/2010/main" val="525715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АБЕЛА">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AC0894-CB4E-0384-9B9B-3820750D601D}"/>
              </a:ext>
            </a:extLst>
          </p:cNvPr>
          <p:cNvSpPr txBox="1"/>
          <p:nvPr userDrawn="1"/>
        </p:nvSpPr>
        <p:spPr>
          <a:xfrm>
            <a:off x="162045" y="6403696"/>
            <a:ext cx="6178293" cy="253916"/>
          </a:xfrm>
          <a:prstGeom prst="rect">
            <a:avLst/>
          </a:prstGeom>
          <a:noFill/>
        </p:spPr>
        <p:txBody>
          <a:bodyPr wrap="none" rtlCol="0">
            <a:spAutoFit/>
          </a:bodyPr>
          <a:lstStyle/>
          <a:p>
            <a:pPr algn="l"/>
            <a:r>
              <a:rPr lang="ru-RU" sz="1050" b="1" dirty="0">
                <a:solidFill>
                  <a:srgbClr val="184899"/>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rgbClr val="184899"/>
              </a:solidFill>
              <a:latin typeface="Cambria" panose="02040503050406030204" pitchFamily="18" charset="0"/>
              <a:ea typeface="Cambria" panose="02040503050406030204" pitchFamily="18" charset="0"/>
            </a:endParaRPr>
          </a:p>
        </p:txBody>
      </p:sp>
      <p:pic>
        <p:nvPicPr>
          <p:cNvPr id="2" name="Picture 1" descr="A blue text on a black background&#10;&#10;Description automatically generated">
            <a:extLst>
              <a:ext uri="{FF2B5EF4-FFF2-40B4-BE49-F238E27FC236}">
                <a16:creationId xmlns:a16="http://schemas.microsoft.com/office/drawing/2014/main" id="{CEFA3EAD-67DA-DE59-442E-63B797116F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7280" y="260097"/>
            <a:ext cx="1845151" cy="38840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89C518A6-1D59-0331-1C37-949259F043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569" y="278225"/>
            <a:ext cx="1845151" cy="351170"/>
          </a:xfrm>
          <a:prstGeom prst="rect">
            <a:avLst/>
          </a:prstGeom>
        </p:spPr>
      </p:pic>
    </p:spTree>
    <p:extLst>
      <p:ext uri="{BB962C8B-B14F-4D97-AF65-F5344CB8AC3E}">
        <p14:creationId xmlns:p14="http://schemas.microsoft.com/office/powerpoint/2010/main" val="3906429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ГРАФИКА">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F51C1-3A90-F2E7-581D-AB6CC3D19A42}"/>
              </a:ext>
            </a:extLst>
          </p:cNvPr>
          <p:cNvSpPr txBox="1"/>
          <p:nvPr userDrawn="1"/>
        </p:nvSpPr>
        <p:spPr>
          <a:xfrm>
            <a:off x="162045" y="6403696"/>
            <a:ext cx="6178293" cy="253916"/>
          </a:xfrm>
          <a:prstGeom prst="rect">
            <a:avLst/>
          </a:prstGeom>
          <a:noFill/>
        </p:spPr>
        <p:txBody>
          <a:bodyPr wrap="none" rtlCol="0">
            <a:spAutoFit/>
          </a:bodyPr>
          <a:lstStyle/>
          <a:p>
            <a:pPr algn="l"/>
            <a:r>
              <a:rPr lang="ru-RU" sz="1050" b="1" dirty="0">
                <a:solidFill>
                  <a:srgbClr val="184899"/>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rgbClr val="184899"/>
              </a:solidFill>
              <a:latin typeface="Cambria" panose="02040503050406030204" pitchFamily="18" charset="0"/>
              <a:ea typeface="Cambria" panose="02040503050406030204" pitchFamily="18" charset="0"/>
            </a:endParaRPr>
          </a:p>
        </p:txBody>
      </p:sp>
      <p:pic>
        <p:nvPicPr>
          <p:cNvPr id="2" name="Picture 1" descr="A blue text on a black background&#10;&#10;Description automatically generated">
            <a:extLst>
              <a:ext uri="{FF2B5EF4-FFF2-40B4-BE49-F238E27FC236}">
                <a16:creationId xmlns:a16="http://schemas.microsoft.com/office/drawing/2014/main" id="{F119AD51-4595-8F0B-1A76-2959EDE9A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7280" y="260097"/>
            <a:ext cx="1845151" cy="38840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92D19580-A5D6-95AB-61F3-10A8AA0D8D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569" y="278225"/>
            <a:ext cx="1845151" cy="351170"/>
          </a:xfrm>
          <a:prstGeom prst="rect">
            <a:avLst/>
          </a:prstGeom>
        </p:spPr>
      </p:pic>
    </p:spTree>
    <p:extLst>
      <p:ext uri="{BB962C8B-B14F-4D97-AF65-F5344CB8AC3E}">
        <p14:creationId xmlns:p14="http://schemas.microsoft.com/office/powerpoint/2010/main" val="3442120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СЛИКЕ">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DA7B25-4D0C-6BED-8433-5EB22BD453AF}"/>
              </a:ext>
            </a:extLst>
          </p:cNvPr>
          <p:cNvSpPr/>
          <p:nvPr userDrawn="1"/>
        </p:nvSpPr>
        <p:spPr>
          <a:xfrm>
            <a:off x="512465" y="334107"/>
            <a:ext cx="11167070" cy="6189785"/>
          </a:xfrm>
          <a:prstGeom prst="rect">
            <a:avLst/>
          </a:prstGeom>
          <a:solidFill>
            <a:srgbClr val="18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8C917953-C4A8-0630-ED43-CFAD60F93016}"/>
              </a:ext>
            </a:extLst>
          </p:cNvPr>
          <p:cNvSpPr/>
          <p:nvPr userDrawn="1"/>
        </p:nvSpPr>
        <p:spPr>
          <a:xfrm>
            <a:off x="252884" y="173335"/>
            <a:ext cx="11686232" cy="6511330"/>
          </a:xfrm>
          <a:prstGeom prst="rect">
            <a:avLst/>
          </a:prstGeom>
          <a:noFill/>
          <a:ln w="50800" cap="rnd">
            <a:solidFill>
              <a:srgbClr val="EBECF7"/>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D4471C22-9400-0723-8546-ABDB34CD4EDC}"/>
              </a:ext>
            </a:extLst>
          </p:cNvPr>
          <p:cNvSpPr txBox="1"/>
          <p:nvPr userDrawn="1"/>
        </p:nvSpPr>
        <p:spPr>
          <a:xfrm>
            <a:off x="5501242" y="6151559"/>
            <a:ext cx="6178293" cy="253916"/>
          </a:xfrm>
          <a:prstGeom prst="rect">
            <a:avLst/>
          </a:prstGeom>
          <a:noFill/>
        </p:spPr>
        <p:txBody>
          <a:bodyPr wrap="none" rtlCol="0">
            <a:spAutoFit/>
          </a:bodyPr>
          <a:lstStyle/>
          <a:p>
            <a:pPr algn="r"/>
            <a:r>
              <a:rPr lang="ru-RU" sz="1050" b="1" dirty="0">
                <a:solidFill>
                  <a:schemeClr val="bg1"/>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chemeClr val="bg1"/>
              </a:solidFill>
              <a:latin typeface="Cambria" panose="02040503050406030204" pitchFamily="18" charset="0"/>
              <a:ea typeface="Cambria" panose="02040503050406030204" pitchFamily="18" charset="0"/>
            </a:endParaRPr>
          </a:p>
        </p:txBody>
      </p:sp>
      <p:pic>
        <p:nvPicPr>
          <p:cNvPr id="2" name="Picture 1" descr="A black and white logo&#10;&#10;Description automatically generated">
            <a:extLst>
              <a:ext uri="{FF2B5EF4-FFF2-40B4-BE49-F238E27FC236}">
                <a16:creationId xmlns:a16="http://schemas.microsoft.com/office/drawing/2014/main" id="{FD4B8D75-4999-D0FE-38E7-40158C2B08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1358" y="528145"/>
            <a:ext cx="1845151" cy="349734"/>
          </a:xfrm>
          <a:prstGeom prst="rect">
            <a:avLst/>
          </a:prstGeom>
        </p:spPr>
      </p:pic>
      <p:pic>
        <p:nvPicPr>
          <p:cNvPr id="3" name="Picture 2" descr="A black and white logo&#10;&#10;Description automatically generated">
            <a:extLst>
              <a:ext uri="{FF2B5EF4-FFF2-40B4-BE49-F238E27FC236}">
                <a16:creationId xmlns:a16="http://schemas.microsoft.com/office/drawing/2014/main" id="{44F96ABB-81FD-FF5B-89B9-F343F3A474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4367" y="508810"/>
            <a:ext cx="1845151" cy="388403"/>
          </a:xfrm>
          <a:prstGeom prst="rect">
            <a:avLst/>
          </a:prstGeom>
        </p:spPr>
      </p:pic>
    </p:spTree>
    <p:extLst>
      <p:ext uri="{BB962C8B-B14F-4D97-AF65-F5344CB8AC3E}">
        <p14:creationId xmlns:p14="http://schemas.microsoft.com/office/powerpoint/2010/main" val="281220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ГРАФИКА 2">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81B16A26-C74A-B2CC-AE0E-145F13791702}"/>
              </a:ext>
            </a:extLst>
          </p:cNvPr>
          <p:cNvGrpSpPr/>
          <p:nvPr userDrawn="1"/>
        </p:nvGrpSpPr>
        <p:grpSpPr>
          <a:xfrm>
            <a:off x="4185289" y="1655982"/>
            <a:ext cx="3821422" cy="3546036"/>
            <a:chOff x="2660421" y="1971184"/>
            <a:chExt cx="3821422" cy="3546036"/>
          </a:xfrm>
        </p:grpSpPr>
        <p:grpSp>
          <p:nvGrpSpPr>
            <p:cNvPr id="76" name="Group 75">
              <a:extLst>
                <a:ext uri="{FF2B5EF4-FFF2-40B4-BE49-F238E27FC236}">
                  <a16:creationId xmlns:a16="http://schemas.microsoft.com/office/drawing/2014/main" id="{6D18CC7E-7ABF-BFE6-5EBA-12AE34F122F6}"/>
                </a:ext>
              </a:extLst>
            </p:cNvPr>
            <p:cNvGrpSpPr/>
            <p:nvPr userDrawn="1"/>
          </p:nvGrpSpPr>
          <p:grpSpPr>
            <a:xfrm>
              <a:off x="2660421" y="1971184"/>
              <a:ext cx="3821422" cy="3546036"/>
              <a:chOff x="1544806" y="2174384"/>
              <a:chExt cx="3821422" cy="3546036"/>
            </a:xfrm>
          </p:grpSpPr>
          <p:grpSp>
            <p:nvGrpSpPr>
              <p:cNvPr id="24" name="Group 23">
                <a:extLst>
                  <a:ext uri="{FF2B5EF4-FFF2-40B4-BE49-F238E27FC236}">
                    <a16:creationId xmlns:a16="http://schemas.microsoft.com/office/drawing/2014/main" id="{FFEF685D-9139-16CF-5EBF-9C4EBBFBE822}"/>
                  </a:ext>
                </a:extLst>
              </p:cNvPr>
              <p:cNvGrpSpPr/>
              <p:nvPr userDrawn="1"/>
            </p:nvGrpSpPr>
            <p:grpSpPr>
              <a:xfrm>
                <a:off x="2905695" y="2174384"/>
                <a:ext cx="1099644" cy="1099644"/>
                <a:chOff x="3805869" y="2875360"/>
                <a:chExt cx="1099644" cy="1099644"/>
              </a:xfrm>
            </p:grpSpPr>
            <p:sp>
              <p:nvSpPr>
                <p:cNvPr id="6" name="Oval 5">
                  <a:extLst>
                    <a:ext uri="{FF2B5EF4-FFF2-40B4-BE49-F238E27FC236}">
                      <a16:creationId xmlns:a16="http://schemas.microsoft.com/office/drawing/2014/main" id="{87A17343-756E-B9FB-E552-B12949119000}"/>
                    </a:ext>
                  </a:extLst>
                </p:cNvPr>
                <p:cNvSpPr/>
                <p:nvPr userDrawn="1"/>
              </p:nvSpPr>
              <p:spPr>
                <a:xfrm>
                  <a:off x="3805869" y="2875360"/>
                  <a:ext cx="1099644" cy="1099644"/>
                </a:xfrm>
                <a:prstGeom prst="ellipse">
                  <a:avLst/>
                </a:prstGeom>
                <a:solidFill>
                  <a:srgbClr val="18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FD934477-924E-65D8-1331-FBBFC22BB2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3504" y="2875360"/>
                  <a:ext cx="1092009" cy="1092009"/>
                </a:xfrm>
                <a:prstGeom prst="rect">
                  <a:avLst/>
                </a:prstGeom>
              </p:spPr>
            </p:pic>
          </p:grpSp>
          <p:grpSp>
            <p:nvGrpSpPr>
              <p:cNvPr id="72" name="Group 71">
                <a:extLst>
                  <a:ext uri="{FF2B5EF4-FFF2-40B4-BE49-F238E27FC236}">
                    <a16:creationId xmlns:a16="http://schemas.microsoft.com/office/drawing/2014/main" id="{7522C0D6-5C36-900B-D57A-2C700EFC6B51}"/>
                  </a:ext>
                </a:extLst>
              </p:cNvPr>
              <p:cNvGrpSpPr/>
              <p:nvPr userDrawn="1"/>
            </p:nvGrpSpPr>
            <p:grpSpPr>
              <a:xfrm>
                <a:off x="1957221" y="4620776"/>
                <a:ext cx="2996592" cy="1099644"/>
                <a:chOff x="2844672" y="4895096"/>
                <a:chExt cx="2996592" cy="1099644"/>
              </a:xfrm>
            </p:grpSpPr>
            <p:grpSp>
              <p:nvGrpSpPr>
                <p:cNvPr id="23" name="Group 22">
                  <a:extLst>
                    <a:ext uri="{FF2B5EF4-FFF2-40B4-BE49-F238E27FC236}">
                      <a16:creationId xmlns:a16="http://schemas.microsoft.com/office/drawing/2014/main" id="{8E236F4A-7476-72F7-97A5-31525C28E2A9}"/>
                    </a:ext>
                  </a:extLst>
                </p:cNvPr>
                <p:cNvGrpSpPr/>
                <p:nvPr userDrawn="1"/>
              </p:nvGrpSpPr>
              <p:grpSpPr>
                <a:xfrm>
                  <a:off x="4741620" y="4895096"/>
                  <a:ext cx="1099644" cy="1099644"/>
                  <a:chOff x="3007784" y="1435406"/>
                  <a:chExt cx="1099644" cy="1099644"/>
                </a:xfrm>
              </p:grpSpPr>
              <p:sp>
                <p:nvSpPr>
                  <p:cNvPr id="20" name="Oval 19">
                    <a:extLst>
                      <a:ext uri="{FF2B5EF4-FFF2-40B4-BE49-F238E27FC236}">
                        <a16:creationId xmlns:a16="http://schemas.microsoft.com/office/drawing/2014/main" id="{9B940A41-8707-7B6A-02F6-0BF37356669B}"/>
                      </a:ext>
                    </a:extLst>
                  </p:cNvPr>
                  <p:cNvSpPr/>
                  <p:nvPr userDrawn="1"/>
                </p:nvSpPr>
                <p:spPr>
                  <a:xfrm>
                    <a:off x="3007784" y="1435406"/>
                    <a:ext cx="1099644" cy="1099644"/>
                  </a:xfrm>
                  <a:prstGeom prst="ellipse">
                    <a:avLst/>
                  </a:prstGeom>
                  <a:solidFill>
                    <a:srgbClr val="18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text, clipart&#10;&#10;Description automatically generated">
                    <a:extLst>
                      <a:ext uri="{FF2B5EF4-FFF2-40B4-BE49-F238E27FC236}">
                        <a16:creationId xmlns:a16="http://schemas.microsoft.com/office/drawing/2014/main" id="{A8AB916A-FD99-7F47-C122-BEA1D4E1B6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11602" y="1435406"/>
                    <a:ext cx="1092008" cy="1099644"/>
                  </a:xfrm>
                  <a:prstGeom prst="rect">
                    <a:avLst/>
                  </a:prstGeom>
                </p:spPr>
              </p:pic>
            </p:grpSp>
            <p:grpSp>
              <p:nvGrpSpPr>
                <p:cNvPr id="22" name="Group 21">
                  <a:extLst>
                    <a:ext uri="{FF2B5EF4-FFF2-40B4-BE49-F238E27FC236}">
                      <a16:creationId xmlns:a16="http://schemas.microsoft.com/office/drawing/2014/main" id="{C080E466-DBA8-A2EC-21B7-3F8AA1CADB06}"/>
                    </a:ext>
                  </a:extLst>
                </p:cNvPr>
                <p:cNvGrpSpPr/>
                <p:nvPr userDrawn="1"/>
              </p:nvGrpSpPr>
              <p:grpSpPr>
                <a:xfrm>
                  <a:off x="2844672" y="4895096"/>
                  <a:ext cx="1103462" cy="1099644"/>
                  <a:chOff x="5364282" y="1341999"/>
                  <a:chExt cx="1103462" cy="1099644"/>
                </a:xfrm>
              </p:grpSpPr>
              <p:sp>
                <p:nvSpPr>
                  <p:cNvPr id="17" name="Oval 16">
                    <a:extLst>
                      <a:ext uri="{FF2B5EF4-FFF2-40B4-BE49-F238E27FC236}">
                        <a16:creationId xmlns:a16="http://schemas.microsoft.com/office/drawing/2014/main" id="{412978C2-519B-9A17-6151-A361DDD70058}"/>
                      </a:ext>
                    </a:extLst>
                  </p:cNvPr>
                  <p:cNvSpPr/>
                  <p:nvPr userDrawn="1"/>
                </p:nvSpPr>
                <p:spPr>
                  <a:xfrm>
                    <a:off x="5364282" y="1341999"/>
                    <a:ext cx="1099644" cy="1099644"/>
                  </a:xfrm>
                  <a:prstGeom prst="ellipse">
                    <a:avLst/>
                  </a:prstGeom>
                  <a:solidFill>
                    <a:schemeClr val="bg1"/>
                  </a:solidFill>
                  <a:ln>
                    <a:noFill/>
                  </a:ln>
                  <a:effectLst>
                    <a:outerShdw blurRad="3429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10;&#10;Description automatically generated">
                    <a:extLst>
                      <a:ext uri="{FF2B5EF4-FFF2-40B4-BE49-F238E27FC236}">
                        <a16:creationId xmlns:a16="http://schemas.microsoft.com/office/drawing/2014/main" id="{B8E5A1BD-943D-520A-F042-A8B7ACBF94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68100" y="1341999"/>
                    <a:ext cx="1099644" cy="1099644"/>
                  </a:xfrm>
                  <a:prstGeom prst="rect">
                    <a:avLst/>
                  </a:prstGeom>
                </p:spPr>
              </p:pic>
            </p:grpSp>
          </p:grpSp>
          <p:grpSp>
            <p:nvGrpSpPr>
              <p:cNvPr id="73" name="Group 72">
                <a:extLst>
                  <a:ext uri="{FF2B5EF4-FFF2-40B4-BE49-F238E27FC236}">
                    <a16:creationId xmlns:a16="http://schemas.microsoft.com/office/drawing/2014/main" id="{0EBCD227-0D66-6350-CBB2-32FE6B21C849}"/>
                  </a:ext>
                </a:extLst>
              </p:cNvPr>
              <p:cNvGrpSpPr/>
              <p:nvPr userDrawn="1"/>
            </p:nvGrpSpPr>
            <p:grpSpPr>
              <a:xfrm>
                <a:off x="1544806" y="3150960"/>
                <a:ext cx="3821422" cy="1099644"/>
                <a:chOff x="1988132" y="2915862"/>
                <a:chExt cx="3821422" cy="1099644"/>
              </a:xfrm>
            </p:grpSpPr>
            <p:grpSp>
              <p:nvGrpSpPr>
                <p:cNvPr id="25" name="Group 24">
                  <a:extLst>
                    <a:ext uri="{FF2B5EF4-FFF2-40B4-BE49-F238E27FC236}">
                      <a16:creationId xmlns:a16="http://schemas.microsoft.com/office/drawing/2014/main" id="{604C3017-B34E-D1B0-1FE3-8DC7F3569D13}"/>
                    </a:ext>
                  </a:extLst>
                </p:cNvPr>
                <p:cNvGrpSpPr/>
                <p:nvPr userDrawn="1"/>
              </p:nvGrpSpPr>
              <p:grpSpPr>
                <a:xfrm>
                  <a:off x="1988132" y="2915862"/>
                  <a:ext cx="1099644" cy="1099644"/>
                  <a:chOff x="2261629" y="2535050"/>
                  <a:chExt cx="1099644" cy="1099644"/>
                </a:xfrm>
              </p:grpSpPr>
              <p:sp>
                <p:nvSpPr>
                  <p:cNvPr id="19" name="Oval 18">
                    <a:extLst>
                      <a:ext uri="{FF2B5EF4-FFF2-40B4-BE49-F238E27FC236}">
                        <a16:creationId xmlns:a16="http://schemas.microsoft.com/office/drawing/2014/main" id="{822F80D4-15A1-E1F3-C146-1958AAD59E2A}"/>
                      </a:ext>
                    </a:extLst>
                  </p:cNvPr>
                  <p:cNvSpPr/>
                  <p:nvPr userDrawn="1"/>
                </p:nvSpPr>
                <p:spPr>
                  <a:xfrm>
                    <a:off x="2261629" y="2535050"/>
                    <a:ext cx="1099644" cy="1099644"/>
                  </a:xfrm>
                  <a:prstGeom prst="ellipse">
                    <a:avLst/>
                  </a:prstGeom>
                  <a:solidFill>
                    <a:srgbClr val="18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Logo&#10;&#10;Description automatically generated with low confidence">
                    <a:extLst>
                      <a:ext uri="{FF2B5EF4-FFF2-40B4-BE49-F238E27FC236}">
                        <a16:creationId xmlns:a16="http://schemas.microsoft.com/office/drawing/2014/main" id="{AF2D6779-1549-4AFE-7DD9-943F8082C7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69265" y="2542686"/>
                    <a:ext cx="1092008" cy="1092008"/>
                  </a:xfrm>
                  <a:prstGeom prst="rect">
                    <a:avLst/>
                  </a:prstGeom>
                </p:spPr>
              </p:pic>
            </p:grpSp>
            <p:grpSp>
              <p:nvGrpSpPr>
                <p:cNvPr id="21" name="Group 20">
                  <a:extLst>
                    <a:ext uri="{FF2B5EF4-FFF2-40B4-BE49-F238E27FC236}">
                      <a16:creationId xmlns:a16="http://schemas.microsoft.com/office/drawing/2014/main" id="{8FF256CA-9D76-BDB9-2822-AC92D490F425}"/>
                    </a:ext>
                  </a:extLst>
                </p:cNvPr>
                <p:cNvGrpSpPr/>
                <p:nvPr userDrawn="1"/>
              </p:nvGrpSpPr>
              <p:grpSpPr>
                <a:xfrm>
                  <a:off x="4709910" y="2915862"/>
                  <a:ext cx="1099644" cy="1099644"/>
                  <a:chOff x="5546178" y="2930690"/>
                  <a:chExt cx="1099644" cy="1099644"/>
                </a:xfrm>
              </p:grpSpPr>
              <p:sp>
                <p:nvSpPr>
                  <p:cNvPr id="18" name="Oval 17">
                    <a:extLst>
                      <a:ext uri="{FF2B5EF4-FFF2-40B4-BE49-F238E27FC236}">
                        <a16:creationId xmlns:a16="http://schemas.microsoft.com/office/drawing/2014/main" id="{B58781FC-B5AF-BD5F-A35E-DDC36757CD76}"/>
                      </a:ext>
                    </a:extLst>
                  </p:cNvPr>
                  <p:cNvSpPr/>
                  <p:nvPr userDrawn="1"/>
                </p:nvSpPr>
                <p:spPr>
                  <a:xfrm>
                    <a:off x="5546178" y="2930690"/>
                    <a:ext cx="1099644" cy="1099644"/>
                  </a:xfrm>
                  <a:prstGeom prst="ellipse">
                    <a:avLst/>
                  </a:prstGeom>
                  <a:solidFill>
                    <a:schemeClr val="bg1"/>
                  </a:solidFill>
                  <a:ln>
                    <a:noFill/>
                  </a:ln>
                  <a:effectLst>
                    <a:outerShdw blurRad="342900" sx="102000" sy="102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Icon&#10;&#10;Description automatically generated">
                    <a:extLst>
                      <a:ext uri="{FF2B5EF4-FFF2-40B4-BE49-F238E27FC236}">
                        <a16:creationId xmlns:a16="http://schemas.microsoft.com/office/drawing/2014/main" id="{4E5C8D20-3893-A079-9CBA-B84E1C0640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46178" y="2930690"/>
                    <a:ext cx="1092008" cy="1092008"/>
                  </a:xfrm>
                  <a:prstGeom prst="rect">
                    <a:avLst/>
                  </a:prstGeom>
                </p:spPr>
              </p:pic>
            </p:grpSp>
          </p:grpSp>
        </p:grpSp>
        <p:cxnSp>
          <p:nvCxnSpPr>
            <p:cNvPr id="45" name="Connector: Curved 44">
              <a:extLst>
                <a:ext uri="{FF2B5EF4-FFF2-40B4-BE49-F238E27FC236}">
                  <a16:creationId xmlns:a16="http://schemas.microsoft.com/office/drawing/2014/main" id="{89C2169B-0794-A24D-C9BD-5F607CD4E2E6}"/>
                </a:ext>
              </a:extLst>
            </p:cNvPr>
            <p:cNvCxnSpPr>
              <a:cxnSpLocks/>
            </p:cNvCxnSpPr>
            <p:nvPr userDrawn="1"/>
          </p:nvCxnSpPr>
          <p:spPr>
            <a:xfrm>
              <a:off x="5372733" y="2537914"/>
              <a:ext cx="468000" cy="324000"/>
            </a:xfrm>
            <a:prstGeom prst="curvedConnector2">
              <a:avLst/>
            </a:prstGeom>
            <a:ln w="50800" cap="rnd">
              <a:gradFill>
                <a:gsLst>
                  <a:gs pos="0">
                    <a:srgbClr val="184899"/>
                  </a:gs>
                  <a:gs pos="100000">
                    <a:schemeClr val="bg1"/>
                  </a:gs>
                </a:gsLst>
                <a:lin ang="5400000" scaled="1"/>
              </a:gradFill>
              <a:round/>
              <a:tailEnd type="triangle"/>
            </a:ln>
            <a:effectLst/>
          </p:spPr>
          <p:style>
            <a:lnRef idx="1">
              <a:schemeClr val="accent1"/>
            </a:lnRef>
            <a:fillRef idx="0">
              <a:schemeClr val="accent1"/>
            </a:fillRef>
            <a:effectRef idx="0">
              <a:schemeClr val="accent1"/>
            </a:effectRef>
            <a:fontRef idx="minor">
              <a:schemeClr val="tx1"/>
            </a:fontRef>
          </p:style>
        </p:cxnSp>
        <p:cxnSp>
          <p:nvCxnSpPr>
            <p:cNvPr id="77" name="Connector: Curved 76">
              <a:extLst>
                <a:ext uri="{FF2B5EF4-FFF2-40B4-BE49-F238E27FC236}">
                  <a16:creationId xmlns:a16="http://schemas.microsoft.com/office/drawing/2014/main" id="{A5D9E250-CC92-2544-6879-85FBAB137C51}"/>
                </a:ext>
              </a:extLst>
            </p:cNvPr>
            <p:cNvCxnSpPr>
              <a:cxnSpLocks/>
            </p:cNvCxnSpPr>
            <p:nvPr userDrawn="1"/>
          </p:nvCxnSpPr>
          <p:spPr>
            <a:xfrm rot="-3840000">
              <a:off x="3325863" y="2537914"/>
              <a:ext cx="468000" cy="324000"/>
            </a:xfrm>
            <a:prstGeom prst="curvedConnector2">
              <a:avLst/>
            </a:prstGeom>
            <a:ln w="50800" cap="rnd">
              <a:gradFill>
                <a:gsLst>
                  <a:gs pos="0">
                    <a:srgbClr val="184899"/>
                  </a:gs>
                  <a:gs pos="100000">
                    <a:schemeClr val="bg1"/>
                  </a:gs>
                </a:gsLst>
                <a:lin ang="5400000" scaled="1"/>
              </a:gradFill>
              <a:round/>
              <a:tailEnd type="triangle"/>
            </a:ln>
            <a:effectLst/>
          </p:spPr>
          <p:style>
            <a:lnRef idx="1">
              <a:schemeClr val="accent1"/>
            </a:lnRef>
            <a:fillRef idx="0">
              <a:schemeClr val="accent1"/>
            </a:fillRef>
            <a:effectRef idx="0">
              <a:schemeClr val="accent1"/>
            </a:effectRef>
            <a:fontRef idx="minor">
              <a:schemeClr val="tx1"/>
            </a:fontRef>
          </p:style>
        </p:cxnSp>
        <p:cxnSp>
          <p:nvCxnSpPr>
            <p:cNvPr id="78" name="Connector: Curved 77">
              <a:extLst>
                <a:ext uri="{FF2B5EF4-FFF2-40B4-BE49-F238E27FC236}">
                  <a16:creationId xmlns:a16="http://schemas.microsoft.com/office/drawing/2014/main" id="{C453342B-41A6-ECC1-C626-0F97B371D961}"/>
                </a:ext>
              </a:extLst>
            </p:cNvPr>
            <p:cNvCxnSpPr>
              <a:cxnSpLocks/>
            </p:cNvCxnSpPr>
            <p:nvPr userDrawn="1"/>
          </p:nvCxnSpPr>
          <p:spPr>
            <a:xfrm rot="-6240000" flipH="1" flipV="1">
              <a:off x="5890832" y="4184109"/>
              <a:ext cx="468000" cy="324000"/>
            </a:xfrm>
            <a:prstGeom prst="curvedConnector2">
              <a:avLst/>
            </a:prstGeom>
            <a:ln w="50800" cap="rnd">
              <a:gradFill>
                <a:gsLst>
                  <a:gs pos="0">
                    <a:srgbClr val="184899"/>
                  </a:gs>
                  <a:gs pos="100000">
                    <a:schemeClr val="bg1"/>
                  </a:gs>
                </a:gsLst>
                <a:lin ang="5400000" scaled="1"/>
              </a:gradFill>
              <a:round/>
              <a:tailEnd type="triangle"/>
            </a:ln>
            <a:effectLst/>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C8A9A7E8-1727-0F01-3073-BCCB6799F7D1}"/>
                </a:ext>
              </a:extLst>
            </p:cNvPr>
            <p:cNvCxnSpPr>
              <a:cxnSpLocks/>
            </p:cNvCxnSpPr>
            <p:nvPr userDrawn="1"/>
          </p:nvCxnSpPr>
          <p:spPr>
            <a:xfrm rot="24000000" flipH="1" flipV="1">
              <a:off x="2767966" y="4184109"/>
              <a:ext cx="468000" cy="324000"/>
            </a:xfrm>
            <a:prstGeom prst="curvedConnector2">
              <a:avLst/>
            </a:prstGeom>
            <a:ln w="50800" cap="rnd">
              <a:gradFill>
                <a:gsLst>
                  <a:gs pos="0">
                    <a:srgbClr val="184899"/>
                  </a:gs>
                  <a:gs pos="100000">
                    <a:schemeClr val="bg1"/>
                  </a:gs>
                </a:gsLst>
                <a:lin ang="5400000" scaled="1"/>
              </a:gradFill>
              <a:round/>
              <a:tailEnd type="triangle"/>
            </a:ln>
            <a:effectLst/>
          </p:spPr>
          <p:style>
            <a:lnRef idx="1">
              <a:schemeClr val="accent1"/>
            </a:lnRef>
            <a:fillRef idx="0">
              <a:schemeClr val="accent1"/>
            </a:fillRef>
            <a:effectRef idx="0">
              <a:schemeClr val="accent1"/>
            </a:effectRef>
            <a:fontRef idx="minor">
              <a:schemeClr val="tx1"/>
            </a:fontRef>
          </p:style>
        </p:cxnSp>
        <p:cxnSp>
          <p:nvCxnSpPr>
            <p:cNvPr id="80" name="Connector: Curved 79">
              <a:extLst>
                <a:ext uri="{FF2B5EF4-FFF2-40B4-BE49-F238E27FC236}">
                  <a16:creationId xmlns:a16="http://schemas.microsoft.com/office/drawing/2014/main" id="{3B0CA39B-5295-2562-8F18-E3152AE890D1}"/>
                </a:ext>
              </a:extLst>
            </p:cNvPr>
            <p:cNvCxnSpPr>
              <a:cxnSpLocks/>
            </p:cNvCxnSpPr>
            <p:nvPr userDrawn="1"/>
          </p:nvCxnSpPr>
          <p:spPr>
            <a:xfrm rot="-1500000" flipH="1" flipV="1">
              <a:off x="4337132" y="5051113"/>
              <a:ext cx="468000" cy="324000"/>
            </a:xfrm>
            <a:prstGeom prst="curvedConnector2">
              <a:avLst/>
            </a:prstGeom>
            <a:ln w="50800" cap="rnd">
              <a:gradFill>
                <a:gsLst>
                  <a:gs pos="0">
                    <a:srgbClr val="184899"/>
                  </a:gs>
                  <a:gs pos="100000">
                    <a:schemeClr val="bg1"/>
                  </a:gs>
                </a:gsLst>
                <a:lin ang="5400000" scaled="1"/>
              </a:gradFill>
              <a:round/>
              <a:tailEnd type="triangle"/>
            </a:ln>
            <a:effectLst/>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E39ECF6D-DE72-BC91-DFC8-F545D9F59D02}"/>
              </a:ext>
            </a:extLst>
          </p:cNvPr>
          <p:cNvSpPr txBox="1"/>
          <p:nvPr userDrawn="1"/>
        </p:nvSpPr>
        <p:spPr>
          <a:xfrm>
            <a:off x="5683169" y="6403696"/>
            <a:ext cx="6178293" cy="253916"/>
          </a:xfrm>
          <a:prstGeom prst="rect">
            <a:avLst/>
          </a:prstGeom>
          <a:noFill/>
        </p:spPr>
        <p:txBody>
          <a:bodyPr wrap="none" rtlCol="0">
            <a:spAutoFit/>
          </a:bodyPr>
          <a:lstStyle/>
          <a:p>
            <a:pPr algn="r"/>
            <a:r>
              <a:rPr lang="ru-RU" sz="1050" b="1" dirty="0">
                <a:solidFill>
                  <a:srgbClr val="184899"/>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rgbClr val="184899"/>
              </a:solidFill>
              <a:latin typeface="Cambria" panose="02040503050406030204" pitchFamily="18" charset="0"/>
              <a:ea typeface="Cambria" panose="02040503050406030204" pitchFamily="18" charset="0"/>
            </a:endParaRPr>
          </a:p>
        </p:txBody>
      </p:sp>
      <p:pic>
        <p:nvPicPr>
          <p:cNvPr id="2" name="Picture 1" descr="A blue text on a black background&#10;&#10;Description automatically generated">
            <a:extLst>
              <a:ext uri="{FF2B5EF4-FFF2-40B4-BE49-F238E27FC236}">
                <a16:creationId xmlns:a16="http://schemas.microsoft.com/office/drawing/2014/main" id="{A726C3D8-36D1-8526-9CED-0961AFFD0FF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87280" y="260097"/>
            <a:ext cx="1845151" cy="38840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EA42E038-9209-ADC6-D782-1F15B51A206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59569" y="278225"/>
            <a:ext cx="1845151" cy="351170"/>
          </a:xfrm>
          <a:prstGeom prst="rect">
            <a:avLst/>
          </a:prstGeom>
        </p:spPr>
      </p:pic>
    </p:spTree>
    <p:extLst>
      <p:ext uri="{BB962C8B-B14F-4D97-AF65-F5344CB8AC3E}">
        <p14:creationId xmlns:p14="http://schemas.microsoft.com/office/powerpoint/2010/main" val="1439083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72EA32BF-5EED-72AD-099F-DCFD05FF0BA1}"/>
              </a:ext>
            </a:extLst>
          </p:cNvPr>
          <p:cNvGrpSpPr/>
          <p:nvPr userDrawn="1"/>
        </p:nvGrpSpPr>
        <p:grpSpPr>
          <a:xfrm>
            <a:off x="1862605" y="4202267"/>
            <a:ext cx="8455665" cy="1647252"/>
            <a:chOff x="1862605" y="4202267"/>
            <a:chExt cx="8455665" cy="1647252"/>
          </a:xfrm>
        </p:grpSpPr>
        <p:pic>
          <p:nvPicPr>
            <p:cNvPr id="50" name="Picture 49" descr="A picture containing person&#10;&#10;Description automatically generated">
              <a:extLst>
                <a:ext uri="{FF2B5EF4-FFF2-40B4-BE49-F238E27FC236}">
                  <a16:creationId xmlns:a16="http://schemas.microsoft.com/office/drawing/2014/main" id="{D81538DB-3886-5BB1-4F8F-FE1E83D3CC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269389" y="4211638"/>
              <a:ext cx="1692268" cy="1637881"/>
            </a:xfrm>
            <a:prstGeom prst="ellipse">
              <a:avLst/>
            </a:prstGeom>
          </p:spPr>
        </p:pic>
        <p:pic>
          <p:nvPicPr>
            <p:cNvPr id="51" name="Picture 50" descr="A picture containing person&#10;&#10;Description automatically generated">
              <a:extLst>
                <a:ext uri="{FF2B5EF4-FFF2-40B4-BE49-F238E27FC236}">
                  <a16:creationId xmlns:a16="http://schemas.microsoft.com/office/drawing/2014/main" id="{284E83FA-8934-B541-CEDC-72966E75851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907453" y="4211638"/>
              <a:ext cx="1692268" cy="1637881"/>
            </a:xfrm>
            <a:prstGeom prst="ellipse">
              <a:avLst/>
            </a:prstGeom>
          </p:spPr>
        </p:pic>
        <p:pic>
          <p:nvPicPr>
            <p:cNvPr id="52" name="Picture 51" descr="A picture containing person&#10;&#10;Description automatically generated">
              <a:extLst>
                <a:ext uri="{FF2B5EF4-FFF2-40B4-BE49-F238E27FC236}">
                  <a16:creationId xmlns:a16="http://schemas.microsoft.com/office/drawing/2014/main" id="{8D917B40-6D52-5FDC-649E-70FD63B6280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8626002" y="4211638"/>
              <a:ext cx="1692268" cy="1637881"/>
            </a:xfrm>
            <a:prstGeom prst="ellipse">
              <a:avLst/>
            </a:prstGeom>
          </p:spPr>
        </p:pic>
        <p:pic>
          <p:nvPicPr>
            <p:cNvPr id="8" name="Picture 7" descr="A picture containing person&#10;&#10;Description automatically generated">
              <a:extLst>
                <a:ext uri="{FF2B5EF4-FFF2-40B4-BE49-F238E27FC236}">
                  <a16:creationId xmlns:a16="http://schemas.microsoft.com/office/drawing/2014/main" id="{24A4B1E2-0255-B422-D89D-F2E0C5E9D8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862605" y="4211638"/>
              <a:ext cx="1692268" cy="1637881"/>
            </a:xfrm>
            <a:prstGeom prst="ellipse">
              <a:avLst/>
            </a:prstGeom>
          </p:spPr>
        </p:pic>
        <p:pic>
          <p:nvPicPr>
            <p:cNvPr id="49" name="Picture 48" descr="A picture containing person&#10;&#10;Description automatically generated">
              <a:extLst>
                <a:ext uri="{FF2B5EF4-FFF2-40B4-BE49-F238E27FC236}">
                  <a16:creationId xmlns:a16="http://schemas.microsoft.com/office/drawing/2014/main" id="{4EA5412D-34F7-AB02-25C4-80509CBBF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5997" y="4202267"/>
              <a:ext cx="1692268" cy="1637881"/>
            </a:xfrm>
            <a:prstGeom prst="ellipse">
              <a:avLst/>
            </a:prstGeom>
          </p:spPr>
        </p:pic>
      </p:grpSp>
      <p:pic>
        <p:nvPicPr>
          <p:cNvPr id="44" name="Picture 43" descr="A picture containing person&#10;&#10;Description automatically generated">
            <a:extLst>
              <a:ext uri="{FF2B5EF4-FFF2-40B4-BE49-F238E27FC236}">
                <a16:creationId xmlns:a16="http://schemas.microsoft.com/office/drawing/2014/main" id="{B7EF6858-D7D4-B8B1-6725-B64E908E41B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0" y="0"/>
            <a:ext cx="12192000" cy="6022490"/>
          </a:xfrm>
          <a:prstGeom prst="rect">
            <a:avLst/>
          </a:prstGeom>
        </p:spPr>
      </p:pic>
      <p:sp>
        <p:nvSpPr>
          <p:cNvPr id="53" name="Rectangle 52">
            <a:extLst>
              <a:ext uri="{FF2B5EF4-FFF2-40B4-BE49-F238E27FC236}">
                <a16:creationId xmlns:a16="http://schemas.microsoft.com/office/drawing/2014/main" id="{E70B6F9B-3536-B965-A80B-DAB1A9B62015}"/>
              </a:ext>
            </a:extLst>
          </p:cNvPr>
          <p:cNvSpPr/>
          <p:nvPr userDrawn="1"/>
        </p:nvSpPr>
        <p:spPr>
          <a:xfrm>
            <a:off x="3224" y="-13412"/>
            <a:ext cx="12192000" cy="6035902"/>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dirty="0"/>
              <a:t> </a:t>
            </a:r>
            <a:endParaRPr lang="en-GB" dirty="0"/>
          </a:p>
        </p:txBody>
      </p:sp>
      <p:pic>
        <p:nvPicPr>
          <p:cNvPr id="15" name="Picture 14" descr="Icon&#10;&#10;Description automatically generated">
            <a:extLst>
              <a:ext uri="{FF2B5EF4-FFF2-40B4-BE49-F238E27FC236}">
                <a16:creationId xmlns:a16="http://schemas.microsoft.com/office/drawing/2014/main" id="{A16E645F-0ED4-9A4B-48BA-8B65D1D8D1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3563" y="4137059"/>
            <a:ext cx="1829217" cy="1829217"/>
          </a:xfrm>
          <a:prstGeom prst="rect">
            <a:avLst/>
          </a:prstGeom>
        </p:spPr>
      </p:pic>
      <p:pic>
        <p:nvPicPr>
          <p:cNvPr id="17" name="Picture 16" descr="Icon&#10;&#10;Description automatically generated">
            <a:extLst>
              <a:ext uri="{FF2B5EF4-FFF2-40B4-BE49-F238E27FC236}">
                <a16:creationId xmlns:a16="http://schemas.microsoft.com/office/drawing/2014/main" id="{477AFE1F-5017-5D50-A1E1-3B5D720B914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65936" y="4143410"/>
            <a:ext cx="1816514" cy="1816514"/>
          </a:xfrm>
          <a:prstGeom prst="rect">
            <a:avLst/>
          </a:prstGeom>
        </p:spPr>
      </p:pic>
      <p:pic>
        <p:nvPicPr>
          <p:cNvPr id="19" name="Picture 18" descr="Icon&#10;&#10;Description automatically generated">
            <a:extLst>
              <a:ext uri="{FF2B5EF4-FFF2-40B4-BE49-F238E27FC236}">
                <a16:creationId xmlns:a16="http://schemas.microsoft.com/office/drawing/2014/main" id="{07AC5DB4-4370-5E5A-79AA-6EF13430DD6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495255" y="4137059"/>
            <a:ext cx="1829217" cy="1829217"/>
          </a:xfrm>
          <a:prstGeom prst="rect">
            <a:avLst/>
          </a:prstGeom>
        </p:spPr>
      </p:pic>
      <p:pic>
        <p:nvPicPr>
          <p:cNvPr id="21" name="Picture 20" descr="Logo&#10;&#10;Description automatically generated with low confidence">
            <a:extLst>
              <a:ext uri="{FF2B5EF4-FFF2-40B4-BE49-F238E27FC236}">
                <a16:creationId xmlns:a16="http://schemas.microsoft.com/office/drawing/2014/main" id="{E67AD94F-FFA7-06C4-21B2-0355B814D51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557527" y="4130707"/>
            <a:ext cx="1829217" cy="1829217"/>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A3173AFC-9D6B-1D9F-7880-538585CF838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229486" y="4143765"/>
            <a:ext cx="1816514" cy="1829217"/>
          </a:xfrm>
          <a:prstGeom prst="rect">
            <a:avLst/>
          </a:prstGeom>
        </p:spPr>
      </p:pic>
      <p:sp>
        <p:nvSpPr>
          <p:cNvPr id="62" name="Freeform: Shape 61">
            <a:extLst>
              <a:ext uri="{FF2B5EF4-FFF2-40B4-BE49-F238E27FC236}">
                <a16:creationId xmlns:a16="http://schemas.microsoft.com/office/drawing/2014/main" id="{2BAB10C7-8819-85FF-597A-48E601628671}"/>
              </a:ext>
            </a:extLst>
          </p:cNvPr>
          <p:cNvSpPr/>
          <p:nvPr userDrawn="1"/>
        </p:nvSpPr>
        <p:spPr>
          <a:xfrm>
            <a:off x="-5562" y="5015290"/>
            <a:ext cx="12192000" cy="1829217"/>
          </a:xfrm>
          <a:custGeom>
            <a:avLst/>
            <a:gdLst>
              <a:gd name="connsiteX0" fmla="*/ 0 w 12192000"/>
              <a:gd name="connsiteY0" fmla="*/ 0 h 1829217"/>
              <a:gd name="connsiteX1" fmla="*/ 1869264 w 12192000"/>
              <a:gd name="connsiteY1" fmla="*/ 0 h 1829217"/>
              <a:gd name="connsiteX2" fmla="*/ 1885549 w 12192000"/>
              <a:gd name="connsiteY2" fmla="*/ 161545 h 1829217"/>
              <a:gd name="connsiteX3" fmla="*/ 2723738 w 12192000"/>
              <a:gd name="connsiteY3" fmla="*/ 844688 h 1829217"/>
              <a:gd name="connsiteX4" fmla="*/ 3561927 w 12192000"/>
              <a:gd name="connsiteY4" fmla="*/ 161545 h 1829217"/>
              <a:gd name="connsiteX5" fmla="*/ 3569778 w 12192000"/>
              <a:gd name="connsiteY5" fmla="*/ 83662 h 1829217"/>
              <a:gd name="connsiteX6" fmla="*/ 3575630 w 12192000"/>
              <a:gd name="connsiteY6" fmla="*/ 141715 h 1829217"/>
              <a:gd name="connsiteX7" fmla="*/ 4413820 w 12192000"/>
              <a:gd name="connsiteY7" fmla="*/ 824858 h 1829217"/>
              <a:gd name="connsiteX8" fmla="*/ 5252008 w 12192000"/>
              <a:gd name="connsiteY8" fmla="*/ 141715 h 1829217"/>
              <a:gd name="connsiteX9" fmla="*/ 5266294 w 12192000"/>
              <a:gd name="connsiteY9" fmla="*/ 0 h 1829217"/>
              <a:gd name="connsiteX10" fmla="*/ 5267963 w 12192000"/>
              <a:gd name="connsiteY10" fmla="*/ 0 h 1829217"/>
              <a:gd name="connsiteX11" fmla="*/ 5282896 w 12192000"/>
              <a:gd name="connsiteY11" fmla="*/ 148133 h 1829217"/>
              <a:gd name="connsiteX12" fmla="*/ 6121085 w 12192000"/>
              <a:gd name="connsiteY12" fmla="*/ 831276 h 1829217"/>
              <a:gd name="connsiteX13" fmla="*/ 6909421 w 12192000"/>
              <a:gd name="connsiteY13" fmla="*/ 308732 h 1829217"/>
              <a:gd name="connsiteX14" fmla="*/ 6937877 w 12192000"/>
              <a:gd name="connsiteY14" fmla="*/ 217060 h 1829217"/>
              <a:gd name="connsiteX15" fmla="*/ 6966334 w 12192000"/>
              <a:gd name="connsiteY15" fmla="*/ 308732 h 1829217"/>
              <a:gd name="connsiteX16" fmla="*/ 7754670 w 12192000"/>
              <a:gd name="connsiteY16" fmla="*/ 831276 h 1829217"/>
              <a:gd name="connsiteX17" fmla="*/ 8592859 w 12192000"/>
              <a:gd name="connsiteY17" fmla="*/ 148133 h 1829217"/>
              <a:gd name="connsiteX18" fmla="*/ 8607792 w 12192000"/>
              <a:gd name="connsiteY18" fmla="*/ 0 h 1829217"/>
              <a:gd name="connsiteX19" fmla="*/ 8623813 w 12192000"/>
              <a:gd name="connsiteY19" fmla="*/ 0 h 1829217"/>
              <a:gd name="connsiteX20" fmla="*/ 8638746 w 12192000"/>
              <a:gd name="connsiteY20" fmla="*/ 148133 h 1829217"/>
              <a:gd name="connsiteX21" fmla="*/ 9476935 w 12192000"/>
              <a:gd name="connsiteY21" fmla="*/ 831276 h 1829217"/>
              <a:gd name="connsiteX22" fmla="*/ 10315124 w 12192000"/>
              <a:gd name="connsiteY22" fmla="*/ 148133 h 1829217"/>
              <a:gd name="connsiteX23" fmla="*/ 10330057 w 12192000"/>
              <a:gd name="connsiteY23" fmla="*/ 0 h 1829217"/>
              <a:gd name="connsiteX24" fmla="*/ 12192000 w 12192000"/>
              <a:gd name="connsiteY24" fmla="*/ 0 h 1829217"/>
              <a:gd name="connsiteX25" fmla="*/ 12192000 w 12192000"/>
              <a:gd name="connsiteY25" fmla="*/ 1829217 h 1829217"/>
              <a:gd name="connsiteX26" fmla="*/ 0 w 12192000"/>
              <a:gd name="connsiteY26" fmla="*/ 1829217 h 182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1829217">
                <a:moveTo>
                  <a:pt x="0" y="0"/>
                </a:moveTo>
                <a:lnTo>
                  <a:pt x="1869264" y="0"/>
                </a:lnTo>
                <a:lnTo>
                  <a:pt x="1885549" y="161545"/>
                </a:lnTo>
                <a:cubicBezTo>
                  <a:pt x="1965328" y="551414"/>
                  <a:pt x="2310284" y="844688"/>
                  <a:pt x="2723738" y="844688"/>
                </a:cubicBezTo>
                <a:cubicBezTo>
                  <a:pt x="3137192" y="844688"/>
                  <a:pt x="3482148" y="551414"/>
                  <a:pt x="3561927" y="161545"/>
                </a:cubicBezTo>
                <a:lnTo>
                  <a:pt x="3569778" y="83662"/>
                </a:lnTo>
                <a:lnTo>
                  <a:pt x="3575630" y="141715"/>
                </a:lnTo>
                <a:cubicBezTo>
                  <a:pt x="3655409" y="531584"/>
                  <a:pt x="4000365" y="824858"/>
                  <a:pt x="4413820" y="824858"/>
                </a:cubicBezTo>
                <a:cubicBezTo>
                  <a:pt x="4827273" y="824858"/>
                  <a:pt x="5172229" y="531584"/>
                  <a:pt x="5252008" y="141715"/>
                </a:cubicBezTo>
                <a:lnTo>
                  <a:pt x="5266294" y="0"/>
                </a:lnTo>
                <a:lnTo>
                  <a:pt x="5267963" y="0"/>
                </a:lnTo>
                <a:lnTo>
                  <a:pt x="5282896" y="148133"/>
                </a:lnTo>
                <a:cubicBezTo>
                  <a:pt x="5362675" y="538002"/>
                  <a:pt x="5707631" y="831276"/>
                  <a:pt x="6121085" y="831276"/>
                </a:cubicBezTo>
                <a:cubicBezTo>
                  <a:pt x="6475474" y="831276"/>
                  <a:pt x="6779538" y="615810"/>
                  <a:pt x="6909421" y="308732"/>
                </a:cubicBezTo>
                <a:lnTo>
                  <a:pt x="6937877" y="217060"/>
                </a:lnTo>
                <a:lnTo>
                  <a:pt x="6966334" y="308732"/>
                </a:lnTo>
                <a:cubicBezTo>
                  <a:pt x="7096217" y="615810"/>
                  <a:pt x="7400281" y="831276"/>
                  <a:pt x="7754670" y="831276"/>
                </a:cubicBezTo>
                <a:cubicBezTo>
                  <a:pt x="8168124" y="831276"/>
                  <a:pt x="8513080" y="538002"/>
                  <a:pt x="8592859" y="148133"/>
                </a:cubicBezTo>
                <a:lnTo>
                  <a:pt x="8607792" y="0"/>
                </a:lnTo>
                <a:lnTo>
                  <a:pt x="8623813" y="0"/>
                </a:lnTo>
                <a:lnTo>
                  <a:pt x="8638746" y="148133"/>
                </a:lnTo>
                <a:cubicBezTo>
                  <a:pt x="8718525" y="538002"/>
                  <a:pt x="9063481" y="831276"/>
                  <a:pt x="9476935" y="831276"/>
                </a:cubicBezTo>
                <a:cubicBezTo>
                  <a:pt x="9890389" y="831276"/>
                  <a:pt x="10235345" y="538002"/>
                  <a:pt x="10315124" y="148133"/>
                </a:cubicBezTo>
                <a:lnTo>
                  <a:pt x="10330057" y="0"/>
                </a:lnTo>
                <a:lnTo>
                  <a:pt x="12192000" y="0"/>
                </a:lnTo>
                <a:lnTo>
                  <a:pt x="12192000" y="1829217"/>
                </a:lnTo>
                <a:lnTo>
                  <a:pt x="0" y="1829217"/>
                </a:lnTo>
                <a:close/>
              </a:path>
            </a:pathLst>
          </a:custGeom>
          <a:solidFill>
            <a:srgbClr val="184899"/>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TextBox 12">
            <a:extLst>
              <a:ext uri="{FF2B5EF4-FFF2-40B4-BE49-F238E27FC236}">
                <a16:creationId xmlns:a16="http://schemas.microsoft.com/office/drawing/2014/main" id="{D8C45BE0-8991-51D9-4190-BACD1B09C130}"/>
              </a:ext>
            </a:extLst>
          </p:cNvPr>
          <p:cNvSpPr txBox="1"/>
          <p:nvPr userDrawn="1"/>
        </p:nvSpPr>
        <p:spPr>
          <a:xfrm>
            <a:off x="3006853" y="6372788"/>
            <a:ext cx="6178293" cy="253916"/>
          </a:xfrm>
          <a:prstGeom prst="rect">
            <a:avLst/>
          </a:prstGeom>
          <a:noFill/>
        </p:spPr>
        <p:txBody>
          <a:bodyPr wrap="none" rtlCol="0">
            <a:spAutoFit/>
          </a:bodyPr>
          <a:lstStyle/>
          <a:p>
            <a:pPr algn="ctr"/>
            <a:r>
              <a:rPr lang="ru-RU" sz="1050" b="1" dirty="0">
                <a:solidFill>
                  <a:schemeClr val="bg1"/>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chemeClr val="bg1"/>
              </a:solidFill>
              <a:latin typeface="Cambria" panose="02040503050406030204" pitchFamily="18" charset="0"/>
              <a:ea typeface="Cambria" panose="02040503050406030204" pitchFamily="18" charset="0"/>
            </a:endParaRPr>
          </a:p>
        </p:txBody>
      </p:sp>
      <p:pic>
        <p:nvPicPr>
          <p:cNvPr id="3" name="Picture 2" descr="A black and white logo&#10;&#10;Description automatically generated">
            <a:extLst>
              <a:ext uri="{FF2B5EF4-FFF2-40B4-BE49-F238E27FC236}">
                <a16:creationId xmlns:a16="http://schemas.microsoft.com/office/drawing/2014/main" id="{09FD601A-BCAF-3CD3-0AEE-50C7D782E6E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9569" y="6302979"/>
            <a:ext cx="1845151" cy="350192"/>
          </a:xfrm>
          <a:prstGeom prst="rect">
            <a:avLst/>
          </a:prstGeom>
        </p:spPr>
      </p:pic>
      <p:pic>
        <p:nvPicPr>
          <p:cNvPr id="4" name="Picture 3" descr="A black and white logo&#10;&#10;Description automatically generated">
            <a:extLst>
              <a:ext uri="{FF2B5EF4-FFF2-40B4-BE49-F238E27FC236}">
                <a16:creationId xmlns:a16="http://schemas.microsoft.com/office/drawing/2014/main" id="{FE9DCB9F-3259-4BE3-0225-16EEC4A0F06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87279" y="6283872"/>
            <a:ext cx="1845151" cy="388403"/>
          </a:xfrm>
          <a:prstGeom prst="rect">
            <a:avLst/>
          </a:prstGeom>
        </p:spPr>
      </p:pic>
    </p:spTree>
    <p:extLst>
      <p:ext uri="{BB962C8B-B14F-4D97-AF65-F5344CB8AC3E}">
        <p14:creationId xmlns:p14="http://schemas.microsoft.com/office/powerpoint/2010/main" val="2227489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ГРАФИКОН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EFEEFBF-396A-7CF4-0198-75867916282F}"/>
              </a:ext>
            </a:extLst>
          </p:cNvPr>
          <p:cNvSpPr/>
          <p:nvPr userDrawn="1"/>
        </p:nvSpPr>
        <p:spPr>
          <a:xfrm>
            <a:off x="-2" y="0"/>
            <a:ext cx="12192002" cy="6858000"/>
          </a:xfrm>
          <a:prstGeom prst="rect">
            <a:avLst/>
          </a:prstGeom>
          <a:solidFill>
            <a:srgbClr val="18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C3B87972-75E3-BB62-4FE8-4C3F5CF0A48E}"/>
              </a:ext>
            </a:extLst>
          </p:cNvPr>
          <p:cNvSpPr txBox="1"/>
          <p:nvPr userDrawn="1"/>
        </p:nvSpPr>
        <p:spPr>
          <a:xfrm>
            <a:off x="162044" y="6403696"/>
            <a:ext cx="6178293" cy="253916"/>
          </a:xfrm>
          <a:prstGeom prst="rect">
            <a:avLst/>
          </a:prstGeom>
          <a:noFill/>
        </p:spPr>
        <p:txBody>
          <a:bodyPr wrap="none" rtlCol="0">
            <a:spAutoFit/>
          </a:bodyPr>
          <a:lstStyle/>
          <a:p>
            <a:pPr algn="l"/>
            <a:r>
              <a:rPr lang="ru-RU" sz="1050" b="1" dirty="0">
                <a:solidFill>
                  <a:schemeClr val="bg1"/>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chemeClr val="bg1"/>
              </a:solidFill>
              <a:latin typeface="Cambria" panose="02040503050406030204" pitchFamily="18" charset="0"/>
              <a:ea typeface="Cambria" panose="02040503050406030204" pitchFamily="18" charset="0"/>
            </a:endParaRPr>
          </a:p>
        </p:txBody>
      </p:sp>
      <p:pic>
        <p:nvPicPr>
          <p:cNvPr id="2" name="Picture 1" descr="A black and white logo&#10;&#10;Description automatically generated">
            <a:extLst>
              <a:ext uri="{FF2B5EF4-FFF2-40B4-BE49-F238E27FC236}">
                <a16:creationId xmlns:a16="http://schemas.microsoft.com/office/drawing/2014/main" id="{869459C6-F7F3-D40C-9CF1-1DB0585DF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7279" y="260096"/>
            <a:ext cx="1845151" cy="388403"/>
          </a:xfrm>
          <a:prstGeom prst="rect">
            <a:avLst/>
          </a:prstGeom>
        </p:spPr>
      </p:pic>
      <p:pic>
        <p:nvPicPr>
          <p:cNvPr id="3" name="Picture 2" descr="A black and white logo&#10;&#10;Description automatically generated">
            <a:extLst>
              <a:ext uri="{FF2B5EF4-FFF2-40B4-BE49-F238E27FC236}">
                <a16:creationId xmlns:a16="http://schemas.microsoft.com/office/drawing/2014/main" id="{0E5D7B3D-E6F9-B1CE-241E-C9654DFF7F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569" y="279203"/>
            <a:ext cx="1845151" cy="350192"/>
          </a:xfrm>
          <a:prstGeom prst="rect">
            <a:avLst/>
          </a:prstGeom>
        </p:spPr>
      </p:pic>
    </p:spTree>
    <p:extLst>
      <p:ext uri="{BB962C8B-B14F-4D97-AF65-F5344CB8AC3E}">
        <p14:creationId xmlns:p14="http://schemas.microsoft.com/office/powerpoint/2010/main" val="3964903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787E67-F173-CAD2-F54D-CE821D5175FF}"/>
              </a:ext>
            </a:extLst>
          </p:cNvPr>
          <p:cNvSpPr/>
          <p:nvPr userDrawn="1"/>
        </p:nvSpPr>
        <p:spPr>
          <a:xfrm>
            <a:off x="0" y="0"/>
            <a:ext cx="12192000" cy="6858000"/>
          </a:xfrm>
          <a:prstGeom prst="rect">
            <a:avLst/>
          </a:prstGeom>
          <a:solidFill>
            <a:srgbClr val="18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2944223-8F4E-04D8-A48F-4147A75A3F40}"/>
              </a:ext>
            </a:extLst>
          </p:cNvPr>
          <p:cNvSpPr txBox="1"/>
          <p:nvPr userDrawn="1"/>
        </p:nvSpPr>
        <p:spPr>
          <a:xfrm>
            <a:off x="9648814" y="4839905"/>
            <a:ext cx="2242922" cy="1754326"/>
          </a:xfrm>
          <a:prstGeom prst="rect">
            <a:avLst/>
          </a:prstGeom>
          <a:noFill/>
        </p:spPr>
        <p:txBody>
          <a:bodyPr wrap="none" rtlCol="0">
            <a:spAutoFit/>
          </a:bodyPr>
          <a:lstStyle/>
          <a:p>
            <a:pPr algn="r"/>
            <a:r>
              <a:rPr lang="ru-RU" sz="1800" b="1" dirty="0">
                <a:solidFill>
                  <a:schemeClr val="bg1"/>
                </a:solidFill>
                <a:latin typeface="Cambria" panose="02040503050406030204" pitchFamily="18" charset="0"/>
                <a:ea typeface="Cambria" panose="02040503050406030204" pitchFamily="18" charset="0"/>
              </a:rPr>
              <a:t>НАЦИОНАЛНИ</a:t>
            </a:r>
          </a:p>
          <a:p>
            <a:pPr algn="r"/>
            <a:r>
              <a:rPr lang="ru-RU" sz="1800" b="1" dirty="0">
                <a:solidFill>
                  <a:schemeClr val="bg1"/>
                </a:solidFill>
                <a:latin typeface="Cambria" panose="02040503050406030204" pitchFamily="18" charset="0"/>
                <a:ea typeface="Cambria" panose="02040503050406030204" pitchFamily="18" charset="0"/>
              </a:rPr>
              <a:t>ТИМ ЗА ПОДРШКУ</a:t>
            </a:r>
          </a:p>
          <a:p>
            <a:pPr algn="r"/>
            <a:r>
              <a:rPr lang="ru-RU" sz="1800" b="1" dirty="0">
                <a:solidFill>
                  <a:schemeClr val="bg1"/>
                </a:solidFill>
                <a:latin typeface="Cambria" panose="02040503050406030204" pitchFamily="18" charset="0"/>
                <a:ea typeface="Cambria" panose="02040503050406030204" pitchFamily="18" charset="0"/>
              </a:rPr>
              <a:t>ПРОЈЕКТИМА</a:t>
            </a:r>
          </a:p>
          <a:p>
            <a:pPr algn="r"/>
            <a:r>
              <a:rPr lang="ru-RU" sz="1800" b="1" dirty="0">
                <a:solidFill>
                  <a:schemeClr val="bg1"/>
                </a:solidFill>
                <a:latin typeface="Cambria" panose="02040503050406030204" pitchFamily="18" charset="0"/>
                <a:ea typeface="Cambria" panose="02040503050406030204" pitchFamily="18" charset="0"/>
              </a:rPr>
              <a:t>МОБИЛНОСТИ</a:t>
            </a:r>
          </a:p>
          <a:p>
            <a:pPr algn="r"/>
            <a:r>
              <a:rPr lang="ru-RU" sz="1800" b="1" dirty="0">
                <a:solidFill>
                  <a:schemeClr val="bg1"/>
                </a:solidFill>
                <a:latin typeface="Cambria" panose="02040503050406030204" pitchFamily="18" charset="0"/>
                <a:ea typeface="Cambria" panose="02040503050406030204" pitchFamily="18" charset="0"/>
              </a:rPr>
              <a:t>У СТРУЧНОМ</a:t>
            </a:r>
          </a:p>
          <a:p>
            <a:pPr algn="r"/>
            <a:r>
              <a:rPr lang="ru-RU" sz="1800" b="1" dirty="0">
                <a:solidFill>
                  <a:schemeClr val="bg1"/>
                </a:solidFill>
                <a:latin typeface="Cambria" panose="02040503050406030204" pitchFamily="18" charset="0"/>
                <a:ea typeface="Cambria" panose="02040503050406030204" pitchFamily="18" charset="0"/>
              </a:rPr>
              <a:t>ОБРАЗОВАЊУ</a:t>
            </a:r>
            <a:endParaRPr lang="en-GB" sz="1800" b="1" dirty="0">
              <a:solidFill>
                <a:schemeClr val="bg1"/>
              </a:solidFill>
              <a:latin typeface="Cambria" panose="02040503050406030204" pitchFamily="18" charset="0"/>
              <a:ea typeface="Cambria" panose="02040503050406030204" pitchFamily="18" charset="0"/>
            </a:endParaRPr>
          </a:p>
        </p:txBody>
      </p:sp>
      <p:pic>
        <p:nvPicPr>
          <p:cNvPr id="2" name="Picture 1" descr="A black and white logo&#10;&#10;Description automatically generated">
            <a:extLst>
              <a:ext uri="{FF2B5EF4-FFF2-40B4-BE49-F238E27FC236}">
                <a16:creationId xmlns:a16="http://schemas.microsoft.com/office/drawing/2014/main" id="{564AC7B1-1A19-FADC-FC2C-0768E7C233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8904" y="771635"/>
            <a:ext cx="3574192" cy="752365"/>
          </a:xfrm>
          <a:prstGeom prst="rect">
            <a:avLst/>
          </a:prstGeom>
        </p:spPr>
      </p:pic>
      <p:pic>
        <p:nvPicPr>
          <p:cNvPr id="3" name="Picture 2" descr="A black and white logo&#10;&#10;Description automatically generated">
            <a:extLst>
              <a:ext uri="{FF2B5EF4-FFF2-40B4-BE49-F238E27FC236}">
                <a16:creationId xmlns:a16="http://schemas.microsoft.com/office/drawing/2014/main" id="{2994EB82-4F6C-C217-B8B3-D9186666B9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569" y="279203"/>
            <a:ext cx="1845151" cy="350192"/>
          </a:xfrm>
          <a:prstGeom prst="rect">
            <a:avLst/>
          </a:prstGeom>
        </p:spPr>
      </p:pic>
    </p:spTree>
    <p:extLst>
      <p:ext uri="{BB962C8B-B14F-4D97-AF65-F5344CB8AC3E}">
        <p14:creationId xmlns:p14="http://schemas.microsoft.com/office/powerpoint/2010/main" val="1670591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НАСЛОВ 2">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785F4A5-95F8-FC35-6A0D-B1C30546FCCE}"/>
              </a:ext>
            </a:extLst>
          </p:cNvPr>
          <p:cNvSpPr txBox="1"/>
          <p:nvPr userDrawn="1"/>
        </p:nvSpPr>
        <p:spPr>
          <a:xfrm>
            <a:off x="5410530" y="6173686"/>
            <a:ext cx="6178293" cy="253916"/>
          </a:xfrm>
          <a:prstGeom prst="rect">
            <a:avLst/>
          </a:prstGeom>
          <a:noFill/>
        </p:spPr>
        <p:txBody>
          <a:bodyPr wrap="none" rtlCol="0">
            <a:spAutoFit/>
          </a:bodyPr>
          <a:lstStyle/>
          <a:p>
            <a:pPr algn="r"/>
            <a:r>
              <a:rPr lang="ru-RU" sz="1050" b="1" dirty="0">
                <a:solidFill>
                  <a:schemeClr val="bg1"/>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chemeClr val="bg1"/>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46E61026-71F8-3301-9028-0C03336B8BB1}"/>
              </a:ext>
            </a:extLst>
          </p:cNvPr>
          <p:cNvSpPr txBox="1"/>
          <p:nvPr userDrawn="1"/>
        </p:nvSpPr>
        <p:spPr>
          <a:xfrm>
            <a:off x="9886201" y="287301"/>
            <a:ext cx="2047099" cy="1615827"/>
          </a:xfrm>
          <a:prstGeom prst="rect">
            <a:avLst/>
          </a:prstGeom>
          <a:noFill/>
        </p:spPr>
        <p:txBody>
          <a:bodyPr wrap="none" rtlCol="0">
            <a:spAutoFit/>
          </a:bodyPr>
          <a:lstStyle/>
          <a:p>
            <a:pPr algn="r"/>
            <a:r>
              <a:rPr lang="ru-RU" sz="1650" b="1" dirty="0">
                <a:solidFill>
                  <a:schemeClr val="bg1"/>
                </a:solidFill>
                <a:latin typeface="Cambria" panose="02040503050406030204" pitchFamily="18" charset="0"/>
                <a:ea typeface="Cambria" panose="02040503050406030204" pitchFamily="18" charset="0"/>
              </a:rPr>
              <a:t>НАЦИОНАЛНИ</a:t>
            </a:r>
          </a:p>
          <a:p>
            <a:pPr algn="r"/>
            <a:r>
              <a:rPr lang="ru-RU" sz="1650" b="1" dirty="0">
                <a:solidFill>
                  <a:schemeClr val="bg1"/>
                </a:solidFill>
                <a:latin typeface="Cambria" panose="02040503050406030204" pitchFamily="18" charset="0"/>
                <a:ea typeface="Cambria" panose="02040503050406030204" pitchFamily="18" charset="0"/>
              </a:rPr>
              <a:t>ТИМ ЗА ПОДРШКУ</a:t>
            </a:r>
          </a:p>
          <a:p>
            <a:pPr algn="r"/>
            <a:r>
              <a:rPr lang="ru-RU" sz="1650" b="1" dirty="0">
                <a:solidFill>
                  <a:schemeClr val="bg1"/>
                </a:solidFill>
                <a:latin typeface="Cambria" panose="02040503050406030204" pitchFamily="18" charset="0"/>
                <a:ea typeface="Cambria" panose="02040503050406030204" pitchFamily="18" charset="0"/>
              </a:rPr>
              <a:t>ПРОЈЕКТИМА</a:t>
            </a:r>
          </a:p>
          <a:p>
            <a:pPr algn="r"/>
            <a:r>
              <a:rPr lang="ru-RU" sz="1650" b="1" dirty="0">
                <a:solidFill>
                  <a:schemeClr val="bg1"/>
                </a:solidFill>
                <a:latin typeface="Cambria" panose="02040503050406030204" pitchFamily="18" charset="0"/>
                <a:ea typeface="Cambria" panose="02040503050406030204" pitchFamily="18" charset="0"/>
              </a:rPr>
              <a:t>МОБИЛНОСТИ</a:t>
            </a:r>
          </a:p>
          <a:p>
            <a:pPr algn="r"/>
            <a:r>
              <a:rPr lang="ru-RU" sz="1650" b="1" dirty="0">
                <a:solidFill>
                  <a:schemeClr val="bg1"/>
                </a:solidFill>
                <a:latin typeface="Cambria" panose="02040503050406030204" pitchFamily="18" charset="0"/>
                <a:ea typeface="Cambria" panose="02040503050406030204" pitchFamily="18" charset="0"/>
              </a:rPr>
              <a:t>У СТРУЧНОМ</a:t>
            </a:r>
          </a:p>
          <a:p>
            <a:pPr algn="r"/>
            <a:r>
              <a:rPr lang="ru-RU" sz="1650" b="1" dirty="0">
                <a:solidFill>
                  <a:schemeClr val="bg1"/>
                </a:solidFill>
                <a:latin typeface="Cambria" panose="02040503050406030204" pitchFamily="18" charset="0"/>
                <a:ea typeface="Cambria" panose="02040503050406030204" pitchFamily="18" charset="0"/>
              </a:rPr>
              <a:t>ОБРАЗОВАЊУ</a:t>
            </a:r>
            <a:endParaRPr lang="en-GB" sz="1650" b="1" dirty="0">
              <a:solidFill>
                <a:schemeClr val="bg1"/>
              </a:solidFill>
              <a:latin typeface="Cambria" panose="02040503050406030204" pitchFamily="18" charset="0"/>
              <a:ea typeface="Cambria" panose="02040503050406030204" pitchFamily="18" charset="0"/>
            </a:endParaRPr>
          </a:p>
        </p:txBody>
      </p:sp>
      <p:pic>
        <p:nvPicPr>
          <p:cNvPr id="5" name="Picture 4" descr="A blue and white circle with a person in a room&#10;&#10;Description automatically generated">
            <a:extLst>
              <a:ext uri="{FF2B5EF4-FFF2-40B4-BE49-F238E27FC236}">
                <a16:creationId xmlns:a16="http://schemas.microsoft.com/office/drawing/2014/main" id="{7CE353DF-AA12-23CB-D9A2-DF2D328A7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769025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САДРЖАЈ">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08E0D084-D8D9-1A19-A087-D2ABC6968E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3" t="40135" r="8073"/>
          <a:stretch/>
        </p:blipFill>
        <p:spPr>
          <a:xfrm rot="16200000">
            <a:off x="-980956" y="980953"/>
            <a:ext cx="6858001" cy="4896090"/>
          </a:xfrm>
          <a:prstGeom prst="rect">
            <a:avLst/>
          </a:prstGeom>
        </p:spPr>
      </p:pic>
      <p:grpSp>
        <p:nvGrpSpPr>
          <p:cNvPr id="11" name="Group 10">
            <a:extLst>
              <a:ext uri="{FF2B5EF4-FFF2-40B4-BE49-F238E27FC236}">
                <a16:creationId xmlns:a16="http://schemas.microsoft.com/office/drawing/2014/main" id="{95D89313-4A14-169E-7224-DF5C8271B31B}"/>
              </a:ext>
            </a:extLst>
          </p:cNvPr>
          <p:cNvGrpSpPr/>
          <p:nvPr userDrawn="1"/>
        </p:nvGrpSpPr>
        <p:grpSpPr>
          <a:xfrm>
            <a:off x="2997842" y="2086334"/>
            <a:ext cx="2685327" cy="2685327"/>
            <a:chOff x="3321934" y="2086336"/>
            <a:chExt cx="2685327" cy="2685327"/>
          </a:xfrm>
        </p:grpSpPr>
        <p:sp>
          <p:nvSpPr>
            <p:cNvPr id="9" name="Oval 8">
              <a:extLst>
                <a:ext uri="{FF2B5EF4-FFF2-40B4-BE49-F238E27FC236}">
                  <a16:creationId xmlns:a16="http://schemas.microsoft.com/office/drawing/2014/main" id="{14C8C82A-EF6A-F044-9E9B-87776F218906}"/>
                </a:ext>
              </a:extLst>
            </p:cNvPr>
            <p:cNvSpPr/>
            <p:nvPr userDrawn="1"/>
          </p:nvSpPr>
          <p:spPr>
            <a:xfrm>
              <a:off x="3321934" y="2086336"/>
              <a:ext cx="2685327" cy="268532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3EC7886-F83E-139A-5D4F-E20F8F511DEA}"/>
                </a:ext>
              </a:extLst>
            </p:cNvPr>
            <p:cNvSpPr/>
            <p:nvPr userDrawn="1"/>
          </p:nvSpPr>
          <p:spPr>
            <a:xfrm>
              <a:off x="3321934" y="2086336"/>
              <a:ext cx="2685327" cy="2685327"/>
            </a:xfrm>
            <a:prstGeom prst="ellipse">
              <a:avLst/>
            </a:prstGeom>
            <a:noFill/>
            <a:ln w="123825">
              <a:solidFill>
                <a:srgbClr val="184899"/>
              </a:solidFill>
            </a:ln>
            <a:effectLst>
              <a:outerShdw blurRad="241300" sx="103000" sy="103000" algn="ctr" rotWithShape="0">
                <a:prstClr val="black">
                  <a:alpha val="4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F9F212CA-25D1-CAC2-D151-B4F36B25BB97}"/>
              </a:ext>
            </a:extLst>
          </p:cNvPr>
          <p:cNvSpPr txBox="1"/>
          <p:nvPr userDrawn="1"/>
        </p:nvSpPr>
        <p:spPr>
          <a:xfrm>
            <a:off x="5683169" y="6403696"/>
            <a:ext cx="6178293" cy="253916"/>
          </a:xfrm>
          <a:prstGeom prst="rect">
            <a:avLst/>
          </a:prstGeom>
          <a:noFill/>
        </p:spPr>
        <p:txBody>
          <a:bodyPr wrap="none" rtlCol="0">
            <a:spAutoFit/>
          </a:bodyPr>
          <a:lstStyle/>
          <a:p>
            <a:pPr algn="r"/>
            <a:r>
              <a:rPr lang="ru-RU" sz="1050" b="1" dirty="0">
                <a:solidFill>
                  <a:srgbClr val="184899"/>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rgbClr val="184899"/>
              </a:solidFill>
              <a:latin typeface="Cambria" panose="02040503050406030204" pitchFamily="18" charset="0"/>
              <a:ea typeface="Cambria" panose="02040503050406030204" pitchFamily="18" charset="0"/>
            </a:endParaRPr>
          </a:p>
        </p:txBody>
      </p:sp>
      <p:pic>
        <p:nvPicPr>
          <p:cNvPr id="3" name="Picture 2" descr="A black and white logo&#10;&#10;Description automatically generated">
            <a:extLst>
              <a:ext uri="{FF2B5EF4-FFF2-40B4-BE49-F238E27FC236}">
                <a16:creationId xmlns:a16="http://schemas.microsoft.com/office/drawing/2014/main" id="{BC22FE6C-A7FB-EE61-744F-2388DB414C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569" y="279203"/>
            <a:ext cx="1845151" cy="350192"/>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F66D20AF-32B9-F3F2-4906-67035A77EA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7280" y="260097"/>
            <a:ext cx="1845151" cy="388403"/>
          </a:xfrm>
          <a:prstGeom prst="rect">
            <a:avLst/>
          </a:prstGeom>
        </p:spPr>
      </p:pic>
    </p:spTree>
    <p:extLst>
      <p:ext uri="{BB962C8B-B14F-4D97-AF65-F5344CB8AC3E}">
        <p14:creationId xmlns:p14="http://schemas.microsoft.com/office/powerpoint/2010/main" val="259251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ЕПАРАТОР ТЕМА 1">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9416F231-F6CF-0BE6-F3FC-2BAC4679C1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290"/>
          <a:stretch/>
        </p:blipFill>
        <p:spPr>
          <a:xfrm>
            <a:off x="437873" y="0"/>
            <a:ext cx="11269956" cy="6278473"/>
          </a:xfrm>
          <a:prstGeom prst="rect">
            <a:avLst/>
          </a:prstGeom>
        </p:spPr>
      </p:pic>
      <p:sp>
        <p:nvSpPr>
          <p:cNvPr id="17" name="TextBox 16">
            <a:extLst>
              <a:ext uri="{FF2B5EF4-FFF2-40B4-BE49-F238E27FC236}">
                <a16:creationId xmlns:a16="http://schemas.microsoft.com/office/drawing/2014/main" id="{79643958-A15D-CF25-0B09-25FC93F01DCF}"/>
              </a:ext>
            </a:extLst>
          </p:cNvPr>
          <p:cNvSpPr txBox="1"/>
          <p:nvPr userDrawn="1"/>
        </p:nvSpPr>
        <p:spPr>
          <a:xfrm>
            <a:off x="5410530" y="289677"/>
            <a:ext cx="6178293" cy="253916"/>
          </a:xfrm>
          <a:prstGeom prst="rect">
            <a:avLst/>
          </a:prstGeom>
          <a:noFill/>
        </p:spPr>
        <p:txBody>
          <a:bodyPr wrap="none" rtlCol="0">
            <a:spAutoFit/>
          </a:bodyPr>
          <a:lstStyle/>
          <a:p>
            <a:pPr algn="r"/>
            <a:r>
              <a:rPr lang="ru-RU" sz="1050" b="1" dirty="0">
                <a:solidFill>
                  <a:schemeClr val="bg1"/>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chemeClr val="bg1"/>
              </a:solidFill>
              <a:latin typeface="Cambria" panose="02040503050406030204" pitchFamily="18" charset="0"/>
              <a:ea typeface="Cambria" panose="02040503050406030204" pitchFamily="18" charset="0"/>
            </a:endParaRPr>
          </a:p>
        </p:txBody>
      </p:sp>
      <p:pic>
        <p:nvPicPr>
          <p:cNvPr id="2" name="Picture 1" descr="A black and white logo&#10;&#10;Description automatically generated">
            <a:extLst>
              <a:ext uri="{FF2B5EF4-FFF2-40B4-BE49-F238E27FC236}">
                <a16:creationId xmlns:a16="http://schemas.microsoft.com/office/drawing/2014/main" id="{EDA106F6-809D-3A81-A3B3-5D5006C894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115" y="279203"/>
            <a:ext cx="1845151" cy="350192"/>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042F9D3E-BC4C-2CFA-F2E8-FF1ABDEABE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3672" y="6179747"/>
            <a:ext cx="1845151" cy="388403"/>
          </a:xfrm>
          <a:prstGeom prst="rect">
            <a:avLst/>
          </a:prstGeom>
        </p:spPr>
      </p:pic>
    </p:spTree>
    <p:extLst>
      <p:ext uri="{BB962C8B-B14F-4D97-AF65-F5344CB8AC3E}">
        <p14:creationId xmlns:p14="http://schemas.microsoft.com/office/powerpoint/2010/main" val="514309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ЕПАРАТОР ТЕМА 2">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9AE4453-73B6-362A-0FC4-7F4C64555EC5}"/>
              </a:ext>
            </a:extLst>
          </p:cNvPr>
          <p:cNvSpPr/>
          <p:nvPr userDrawn="1"/>
        </p:nvSpPr>
        <p:spPr>
          <a:xfrm>
            <a:off x="-23149" y="0"/>
            <a:ext cx="12215148" cy="6857998"/>
          </a:xfrm>
          <a:prstGeom prst="rect">
            <a:avLst/>
          </a:prstGeom>
          <a:solidFill>
            <a:srgbClr val="18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descr="Shape, circle&#10;&#10;Description automatically generated">
            <a:extLst>
              <a:ext uri="{FF2B5EF4-FFF2-40B4-BE49-F238E27FC236}">
                <a16:creationId xmlns:a16="http://schemas.microsoft.com/office/drawing/2014/main" id="{B39186DE-AB8E-1F4B-1840-9C0FF5BABE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4025"/>
          <a:stretch/>
        </p:blipFill>
        <p:spPr>
          <a:xfrm>
            <a:off x="408989" y="0"/>
            <a:ext cx="11298839" cy="6324474"/>
          </a:xfrm>
          <a:prstGeom prst="rect">
            <a:avLst/>
          </a:prstGeom>
          <a:effectLst>
            <a:outerShdw blurRad="254000" sx="103000" sy="103000" algn="ctr" rotWithShape="0">
              <a:prstClr val="black">
                <a:alpha val="5000"/>
              </a:prstClr>
            </a:outerShdw>
          </a:effectLst>
        </p:spPr>
      </p:pic>
      <p:sp>
        <p:nvSpPr>
          <p:cNvPr id="15" name="TextBox 14">
            <a:extLst>
              <a:ext uri="{FF2B5EF4-FFF2-40B4-BE49-F238E27FC236}">
                <a16:creationId xmlns:a16="http://schemas.microsoft.com/office/drawing/2014/main" id="{A3EC121D-5330-9EAF-441B-90595A808FC0}"/>
              </a:ext>
            </a:extLst>
          </p:cNvPr>
          <p:cNvSpPr txBox="1"/>
          <p:nvPr userDrawn="1"/>
        </p:nvSpPr>
        <p:spPr>
          <a:xfrm>
            <a:off x="5410530" y="289677"/>
            <a:ext cx="6178293" cy="253916"/>
          </a:xfrm>
          <a:prstGeom prst="rect">
            <a:avLst/>
          </a:prstGeom>
          <a:noFill/>
        </p:spPr>
        <p:txBody>
          <a:bodyPr wrap="none" rtlCol="0">
            <a:spAutoFit/>
          </a:bodyPr>
          <a:lstStyle/>
          <a:p>
            <a:pPr algn="r"/>
            <a:r>
              <a:rPr lang="ru-RU" sz="1050" b="1" dirty="0">
                <a:solidFill>
                  <a:srgbClr val="184899"/>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rgbClr val="184899"/>
              </a:solidFill>
              <a:latin typeface="Cambria" panose="02040503050406030204" pitchFamily="18" charset="0"/>
              <a:ea typeface="Cambria" panose="02040503050406030204" pitchFamily="18" charset="0"/>
            </a:endParaRPr>
          </a:p>
        </p:txBody>
      </p:sp>
      <p:pic>
        <p:nvPicPr>
          <p:cNvPr id="2" name="Picture 1" descr="A black and white logo&#10;&#10;Description automatically generated">
            <a:extLst>
              <a:ext uri="{FF2B5EF4-FFF2-40B4-BE49-F238E27FC236}">
                <a16:creationId xmlns:a16="http://schemas.microsoft.com/office/drawing/2014/main" id="{07D3B22D-4751-4FE2-41DE-C95D8F17E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3671" y="6179746"/>
            <a:ext cx="1845151" cy="38840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BD7A0808-F4F1-32DC-C6CD-94617AF04B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115" y="278225"/>
            <a:ext cx="1845151" cy="351170"/>
          </a:xfrm>
          <a:prstGeom prst="rect">
            <a:avLst/>
          </a:prstGeom>
        </p:spPr>
      </p:pic>
    </p:spTree>
    <p:extLst>
      <p:ext uri="{BB962C8B-B14F-4D97-AF65-F5344CB8AC3E}">
        <p14:creationId xmlns:p14="http://schemas.microsoft.com/office/powerpoint/2010/main" val="41285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ТЕКСТ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C6EC02-9167-9640-6CCC-2CC28CDD5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00" t="50000"/>
          <a:stretch/>
        </p:blipFill>
        <p:spPr>
          <a:xfrm flipH="1">
            <a:off x="7932516" y="0"/>
            <a:ext cx="4259484" cy="4259484"/>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AFFFA38C-0FFD-F5B2-C134-BB86CE3E20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7278" y="279431"/>
            <a:ext cx="1845151" cy="349734"/>
          </a:xfrm>
          <a:prstGeom prst="rect">
            <a:avLst/>
          </a:prstGeom>
        </p:spPr>
      </p:pic>
      <p:sp>
        <p:nvSpPr>
          <p:cNvPr id="10" name="TextBox 9">
            <a:extLst>
              <a:ext uri="{FF2B5EF4-FFF2-40B4-BE49-F238E27FC236}">
                <a16:creationId xmlns:a16="http://schemas.microsoft.com/office/drawing/2014/main" id="{51D0F0AE-FA81-A77C-72FC-210D108F75C5}"/>
              </a:ext>
            </a:extLst>
          </p:cNvPr>
          <p:cNvSpPr txBox="1"/>
          <p:nvPr userDrawn="1"/>
        </p:nvSpPr>
        <p:spPr>
          <a:xfrm>
            <a:off x="162045" y="6403696"/>
            <a:ext cx="6178293" cy="253916"/>
          </a:xfrm>
          <a:prstGeom prst="rect">
            <a:avLst/>
          </a:prstGeom>
          <a:noFill/>
        </p:spPr>
        <p:txBody>
          <a:bodyPr wrap="none" rtlCol="0">
            <a:spAutoFit/>
          </a:bodyPr>
          <a:lstStyle/>
          <a:p>
            <a:pPr algn="l"/>
            <a:r>
              <a:rPr lang="ru-RU" sz="1050" b="1" dirty="0">
                <a:solidFill>
                  <a:srgbClr val="184899"/>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rgbClr val="184899"/>
              </a:solidFill>
              <a:latin typeface="Cambria" panose="02040503050406030204" pitchFamily="18" charset="0"/>
              <a:ea typeface="Cambria" panose="02040503050406030204" pitchFamily="18" charset="0"/>
            </a:endParaRPr>
          </a:p>
        </p:txBody>
      </p:sp>
      <p:pic>
        <p:nvPicPr>
          <p:cNvPr id="4" name="Picture 3" descr="A blue text on a black background&#10;&#10;Description automatically generated">
            <a:extLst>
              <a:ext uri="{FF2B5EF4-FFF2-40B4-BE49-F238E27FC236}">
                <a16:creationId xmlns:a16="http://schemas.microsoft.com/office/drawing/2014/main" id="{DB0F1B84-A67F-C1A7-04E4-1EA19B8CD7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9568" y="260097"/>
            <a:ext cx="1845151" cy="388403"/>
          </a:xfrm>
          <a:prstGeom prst="rect">
            <a:avLst/>
          </a:prstGeom>
        </p:spPr>
      </p:pic>
    </p:spTree>
    <p:extLst>
      <p:ext uri="{BB962C8B-B14F-4D97-AF65-F5344CB8AC3E}">
        <p14:creationId xmlns:p14="http://schemas.microsoft.com/office/powerpoint/2010/main" val="408747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ТЕКСТ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4AAF67-6777-12CB-8454-A901BE84B2E7}"/>
              </a:ext>
            </a:extLst>
          </p:cNvPr>
          <p:cNvSpPr/>
          <p:nvPr userDrawn="1"/>
        </p:nvSpPr>
        <p:spPr>
          <a:xfrm>
            <a:off x="-2" y="0"/>
            <a:ext cx="12192002" cy="6858000"/>
          </a:xfrm>
          <a:prstGeom prst="rect">
            <a:avLst/>
          </a:prstGeom>
          <a:solidFill>
            <a:srgbClr val="18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a:extLst>
              <a:ext uri="{FF2B5EF4-FFF2-40B4-BE49-F238E27FC236}">
                <a16:creationId xmlns:a16="http://schemas.microsoft.com/office/drawing/2014/main" id="{622A69AD-7F4B-6400-21D4-78F4564110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438" t="47438"/>
          <a:stretch/>
        </p:blipFill>
        <p:spPr>
          <a:xfrm>
            <a:off x="-2" y="0"/>
            <a:ext cx="4259485" cy="4259484"/>
          </a:xfrm>
          <a:prstGeom prst="rect">
            <a:avLst/>
          </a:prstGeom>
          <a:effectLst>
            <a:outerShdw blurRad="317500" sx="102000" sy="102000" algn="ctr" rotWithShape="0">
              <a:prstClr val="black">
                <a:alpha val="8000"/>
              </a:prstClr>
            </a:outerShdw>
          </a:effectLst>
        </p:spPr>
      </p:pic>
      <p:pic>
        <p:nvPicPr>
          <p:cNvPr id="5" name="Picture 4" descr="A blue text on a black background&#10;&#10;Description automatically generated">
            <a:extLst>
              <a:ext uri="{FF2B5EF4-FFF2-40B4-BE49-F238E27FC236}">
                <a16:creationId xmlns:a16="http://schemas.microsoft.com/office/drawing/2014/main" id="{9E62153A-256F-7EE7-5700-3516F83345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569" y="278225"/>
            <a:ext cx="1845151" cy="351170"/>
          </a:xfrm>
          <a:prstGeom prst="rect">
            <a:avLst/>
          </a:prstGeom>
        </p:spPr>
      </p:pic>
      <p:pic>
        <p:nvPicPr>
          <p:cNvPr id="4" name="Picture 3" descr="A black and white logo&#10;&#10;Description automatically generated">
            <a:extLst>
              <a:ext uri="{FF2B5EF4-FFF2-40B4-BE49-F238E27FC236}">
                <a16:creationId xmlns:a16="http://schemas.microsoft.com/office/drawing/2014/main" id="{7246A35A-D42C-E5B2-E1A8-258FB260E4E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7279" y="260096"/>
            <a:ext cx="1845151" cy="388403"/>
          </a:xfrm>
          <a:prstGeom prst="rect">
            <a:avLst/>
          </a:prstGeom>
        </p:spPr>
      </p:pic>
      <p:sp>
        <p:nvSpPr>
          <p:cNvPr id="9" name="TextBox 8">
            <a:extLst>
              <a:ext uri="{FF2B5EF4-FFF2-40B4-BE49-F238E27FC236}">
                <a16:creationId xmlns:a16="http://schemas.microsoft.com/office/drawing/2014/main" id="{3485C978-49FB-DE22-158A-70AFFF82C591}"/>
              </a:ext>
            </a:extLst>
          </p:cNvPr>
          <p:cNvSpPr txBox="1"/>
          <p:nvPr userDrawn="1"/>
        </p:nvSpPr>
        <p:spPr>
          <a:xfrm>
            <a:off x="5683169" y="6403696"/>
            <a:ext cx="6178293" cy="253916"/>
          </a:xfrm>
          <a:prstGeom prst="rect">
            <a:avLst/>
          </a:prstGeom>
          <a:noFill/>
        </p:spPr>
        <p:txBody>
          <a:bodyPr wrap="none" rtlCol="0">
            <a:spAutoFit/>
          </a:bodyPr>
          <a:lstStyle/>
          <a:p>
            <a:pPr algn="r"/>
            <a:r>
              <a:rPr lang="ru-RU" sz="1050" b="1" dirty="0">
                <a:solidFill>
                  <a:schemeClr val="bg1"/>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5185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НАБРАЈАЊЕ">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EF464D-C4FA-ACEC-4490-C1B440E9ACAD}"/>
              </a:ext>
            </a:extLst>
          </p:cNvPr>
          <p:cNvSpPr/>
          <p:nvPr userDrawn="1"/>
        </p:nvSpPr>
        <p:spPr>
          <a:xfrm>
            <a:off x="858078" y="1251338"/>
            <a:ext cx="10475844" cy="4671391"/>
          </a:xfrm>
          <a:prstGeom prst="rect">
            <a:avLst/>
          </a:prstGeom>
          <a:noFill/>
          <a:ln w="50800" cap="sq">
            <a:solidFill>
              <a:srgbClr val="EBECF7"/>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9E6CA50-85B9-A9BC-870E-6636F6AE79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3" r="50000" b="63882"/>
          <a:stretch/>
        </p:blipFill>
        <p:spPr>
          <a:xfrm>
            <a:off x="9173817" y="4929307"/>
            <a:ext cx="3018183" cy="1928693"/>
          </a:xfrm>
          <a:prstGeom prst="rect">
            <a:avLst/>
          </a:prstGeom>
        </p:spPr>
      </p:pic>
      <p:sp>
        <p:nvSpPr>
          <p:cNvPr id="9" name="TextBox 8">
            <a:extLst>
              <a:ext uri="{FF2B5EF4-FFF2-40B4-BE49-F238E27FC236}">
                <a16:creationId xmlns:a16="http://schemas.microsoft.com/office/drawing/2014/main" id="{A74D0AE7-E285-E123-5896-4E60C65BD0E5}"/>
              </a:ext>
            </a:extLst>
          </p:cNvPr>
          <p:cNvSpPr txBox="1"/>
          <p:nvPr userDrawn="1"/>
        </p:nvSpPr>
        <p:spPr>
          <a:xfrm>
            <a:off x="162045" y="6403696"/>
            <a:ext cx="6178293" cy="253916"/>
          </a:xfrm>
          <a:prstGeom prst="rect">
            <a:avLst/>
          </a:prstGeom>
          <a:noFill/>
        </p:spPr>
        <p:txBody>
          <a:bodyPr wrap="none" rtlCol="0">
            <a:spAutoFit/>
          </a:bodyPr>
          <a:lstStyle/>
          <a:p>
            <a:pPr algn="l"/>
            <a:r>
              <a:rPr lang="ru-RU" sz="1050" b="1" dirty="0">
                <a:solidFill>
                  <a:srgbClr val="184899"/>
                </a:solidFill>
                <a:latin typeface="Cambria" panose="02040503050406030204" pitchFamily="18" charset="0"/>
                <a:ea typeface="Cambria" panose="02040503050406030204" pitchFamily="18" charset="0"/>
              </a:rPr>
              <a:t>НАЦИОНАЛНИ ТИМ ЗА ПОДРШКУ ПРОЈЕКТИМА МОБИЛНОСТИ У СТРУЧНОМ ОБРАЗОВАЊУ</a:t>
            </a:r>
            <a:endParaRPr lang="en-GB" sz="1050" b="1" dirty="0">
              <a:solidFill>
                <a:srgbClr val="184899"/>
              </a:solidFill>
              <a:latin typeface="Cambria" panose="02040503050406030204" pitchFamily="18" charset="0"/>
              <a:ea typeface="Cambria" panose="02040503050406030204" pitchFamily="18" charset="0"/>
            </a:endParaRPr>
          </a:p>
        </p:txBody>
      </p:sp>
      <p:pic>
        <p:nvPicPr>
          <p:cNvPr id="2" name="Picture 1" descr="A blue text on a black background&#10;&#10;Description automatically generated">
            <a:extLst>
              <a:ext uri="{FF2B5EF4-FFF2-40B4-BE49-F238E27FC236}">
                <a16:creationId xmlns:a16="http://schemas.microsoft.com/office/drawing/2014/main" id="{324939F4-AC24-1CCC-5DE2-F54E0C1F03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569" y="278225"/>
            <a:ext cx="1845151" cy="351170"/>
          </a:xfrm>
          <a:prstGeom prst="rect">
            <a:avLst/>
          </a:prstGeom>
        </p:spPr>
      </p:pic>
      <p:pic>
        <p:nvPicPr>
          <p:cNvPr id="3" name="Picture 2" descr="A black and white logo&#10;&#10;Description automatically generated">
            <a:extLst>
              <a:ext uri="{FF2B5EF4-FFF2-40B4-BE49-F238E27FC236}">
                <a16:creationId xmlns:a16="http://schemas.microsoft.com/office/drawing/2014/main" id="{1D2CDBA8-6C42-2887-0BBE-E4B09288E7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7511" y="5969011"/>
            <a:ext cx="1845151" cy="388403"/>
          </a:xfrm>
          <a:prstGeom prst="rect">
            <a:avLst/>
          </a:prstGeom>
        </p:spPr>
      </p:pic>
    </p:spTree>
    <p:extLst>
      <p:ext uri="{BB962C8B-B14F-4D97-AF65-F5344CB8AC3E}">
        <p14:creationId xmlns:p14="http://schemas.microsoft.com/office/powerpoint/2010/main" val="141970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покривалица">
    <p:spTree>
      <p:nvGrpSpPr>
        <p:cNvPr id="1" name=""/>
        <p:cNvGrpSpPr/>
        <p:nvPr/>
      </p:nvGrpSpPr>
      <p:grpSpPr>
        <a:xfrm>
          <a:off x="0" y="0"/>
          <a:ext cx="0" cy="0"/>
          <a:chOff x="0" y="0"/>
          <a:chExt cx="0" cy="0"/>
        </a:xfrm>
      </p:grpSpPr>
      <p:pic>
        <p:nvPicPr>
          <p:cNvPr id="3" name="Picture 2" descr="A person looking down at a lamp&#10;&#10;Description automatically generated">
            <a:extLst>
              <a:ext uri="{FF2B5EF4-FFF2-40B4-BE49-F238E27FC236}">
                <a16:creationId xmlns:a16="http://schemas.microsoft.com/office/drawing/2014/main" id="{4B367928-7BB7-F784-9AEB-69B547F535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471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6C054-BC87-1307-CB51-FBB1848AF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5FBB7B-7EE0-60CF-E1A4-FA8D7CA034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0FE40D-6A8A-A829-8059-DC56AD4FC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42C20-F2E5-487B-A170-C938F08E0865}" type="datetimeFigureOut">
              <a:rPr lang="en-GB" smtClean="0"/>
              <a:t>06/12/2023</a:t>
            </a:fld>
            <a:endParaRPr lang="en-GB"/>
          </a:p>
        </p:txBody>
      </p:sp>
      <p:sp>
        <p:nvSpPr>
          <p:cNvPr id="5" name="Footer Placeholder 4">
            <a:extLst>
              <a:ext uri="{FF2B5EF4-FFF2-40B4-BE49-F238E27FC236}">
                <a16:creationId xmlns:a16="http://schemas.microsoft.com/office/drawing/2014/main" id="{64526694-A58E-7ECE-D401-E9443BF3B1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EE12E8B-C495-469B-C451-59154BC34B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ADE95-CB75-4C5C-AA75-58BFF12F3617}" type="slidenum">
              <a:rPr lang="en-GB" smtClean="0"/>
              <a:t>‹#›</a:t>
            </a:fld>
            <a:endParaRPr lang="en-GB"/>
          </a:p>
        </p:txBody>
      </p:sp>
    </p:spTree>
    <p:extLst>
      <p:ext uri="{BB962C8B-B14F-4D97-AF65-F5344CB8AC3E}">
        <p14:creationId xmlns:p14="http://schemas.microsoft.com/office/powerpoint/2010/main" val="407277830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1" r:id="rId4"/>
    <p:sldLayoutId id="2147483652" r:id="rId5"/>
    <p:sldLayoutId id="2147483654" r:id="rId6"/>
    <p:sldLayoutId id="2147483655" r:id="rId7"/>
    <p:sldLayoutId id="2147483657" r:id="rId8"/>
    <p:sldLayoutId id="2147483669"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7A688-308B-0DFC-5C77-5245A37650A0}"/>
              </a:ext>
            </a:extLst>
          </p:cNvPr>
          <p:cNvSpPr txBox="1"/>
          <p:nvPr/>
        </p:nvSpPr>
        <p:spPr>
          <a:xfrm>
            <a:off x="5747079" y="5113650"/>
            <a:ext cx="4803494" cy="523220"/>
          </a:xfrm>
          <a:prstGeom prst="rect">
            <a:avLst/>
          </a:prstGeom>
          <a:noFill/>
        </p:spPr>
        <p:txBody>
          <a:bodyPr wrap="square" rtlCol="0">
            <a:spAutoFit/>
          </a:bodyPr>
          <a:lstStyle/>
          <a:p>
            <a:pPr algn="ctr"/>
            <a:r>
              <a:rPr lang="sr-Cyrl-RS" sz="2800" b="1" dirty="0">
                <a:solidFill>
                  <a:srgbClr val="184899"/>
                </a:solidFill>
                <a:latin typeface="Cambria" panose="02040503050406030204" pitchFamily="18" charset="0"/>
                <a:ea typeface="Cambria" panose="02040503050406030204" pitchFamily="18" charset="0"/>
              </a:rPr>
              <a:t>СИНИША ЂУРАШЕВИЋ</a:t>
            </a:r>
            <a:endParaRPr lang="en-GB" sz="2800" b="1" dirty="0">
              <a:solidFill>
                <a:srgbClr val="1848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644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5136A-F2D3-844F-BB84-3296A4995857}"/>
              </a:ext>
            </a:extLst>
          </p:cNvPr>
          <p:cNvSpPr txBox="1"/>
          <p:nvPr/>
        </p:nvSpPr>
        <p:spPr>
          <a:xfrm>
            <a:off x="847622" y="644041"/>
            <a:ext cx="5434052" cy="584775"/>
          </a:xfrm>
          <a:prstGeom prst="rect">
            <a:avLst/>
          </a:prstGeom>
          <a:noFill/>
        </p:spPr>
        <p:txBody>
          <a:bodyPr wrap="none" rtlCol="0">
            <a:spAutoFit/>
          </a:bodyPr>
          <a:lstStyle/>
          <a:p>
            <a:r>
              <a:rPr lang="en-US" sz="3200" b="1" dirty="0">
                <a:solidFill>
                  <a:srgbClr val="184899"/>
                </a:solidFill>
                <a:latin typeface="Cambria" panose="02040503050406030204" pitchFamily="18" charset="0"/>
                <a:ea typeface="Cambria" panose="02040503050406030204" pitchFamily="18" charset="0"/>
              </a:rPr>
              <a:t>Micro-credential properties</a:t>
            </a:r>
            <a:endParaRPr lang="en-GB" sz="3200" b="1" dirty="0">
              <a:solidFill>
                <a:srgbClr val="184899"/>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CC39181-F80E-D26F-36F0-68C0E5F1CE05}"/>
              </a:ext>
            </a:extLst>
          </p:cNvPr>
          <p:cNvSpPr/>
          <p:nvPr/>
        </p:nvSpPr>
        <p:spPr>
          <a:xfrm>
            <a:off x="1252177" y="1863184"/>
            <a:ext cx="810228" cy="810228"/>
          </a:xfrm>
          <a:prstGeom prst="ellipse">
            <a:avLst/>
          </a:prstGeom>
          <a:solidFill>
            <a:srgbClr val="1848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836246D-F186-036F-FEF5-A7C4EFD9779F}"/>
              </a:ext>
            </a:extLst>
          </p:cNvPr>
          <p:cNvSpPr/>
          <p:nvPr/>
        </p:nvSpPr>
        <p:spPr>
          <a:xfrm>
            <a:off x="1377004" y="1988012"/>
            <a:ext cx="560575" cy="56057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628BB3A-2B2C-68AE-AAA0-0F19E87E6CC6}"/>
              </a:ext>
            </a:extLst>
          </p:cNvPr>
          <p:cNvSpPr txBox="1"/>
          <p:nvPr/>
        </p:nvSpPr>
        <p:spPr>
          <a:xfrm>
            <a:off x="1435115" y="2037465"/>
            <a:ext cx="444352" cy="461665"/>
          </a:xfrm>
          <a:prstGeom prst="rect">
            <a:avLst/>
          </a:prstGeom>
          <a:noFill/>
        </p:spPr>
        <p:txBody>
          <a:bodyPr wrap="none" rtlCol="0">
            <a:spAutoFit/>
          </a:bodyPr>
          <a:lstStyle/>
          <a:p>
            <a:pPr algn="ctr"/>
            <a:r>
              <a:rPr lang="sr-Latn-RS" sz="2400" b="1" dirty="0">
                <a:solidFill>
                  <a:schemeClr val="bg1"/>
                </a:solidFill>
                <a:latin typeface="Cambria" panose="02040503050406030204" pitchFamily="18" charset="0"/>
                <a:ea typeface="Cambria" panose="02040503050406030204" pitchFamily="18" charset="0"/>
              </a:rPr>
              <a:t>5</a:t>
            </a:r>
            <a:r>
              <a:rPr lang="sr-Cyrl-RS" sz="2400" b="1" dirty="0">
                <a:solidFill>
                  <a:schemeClr val="bg1"/>
                </a:solidFill>
                <a:latin typeface="Cambria" panose="02040503050406030204" pitchFamily="18" charset="0"/>
                <a:ea typeface="Cambria" panose="02040503050406030204" pitchFamily="18" charset="0"/>
              </a:rPr>
              <a:t>.</a:t>
            </a:r>
            <a:endParaRPr lang="en-GB" sz="2400" b="1" dirty="0">
              <a:solidFill>
                <a:schemeClr val="bg1"/>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A57B977-A32E-AE6B-3211-0F35AE6E5FD7}"/>
              </a:ext>
            </a:extLst>
          </p:cNvPr>
          <p:cNvSpPr txBox="1"/>
          <p:nvPr/>
        </p:nvSpPr>
        <p:spPr>
          <a:xfrm>
            <a:off x="2211412" y="1650137"/>
            <a:ext cx="3416123" cy="2862322"/>
          </a:xfrm>
          <a:prstGeom prst="rect">
            <a:avLst/>
          </a:prstGeom>
          <a:noFill/>
        </p:spPr>
        <p:txBody>
          <a:bodyPr wrap="square" rtlCol="0">
            <a:spAutoFit/>
          </a:bodyPr>
          <a:lstStyle/>
          <a:p>
            <a:r>
              <a:rPr lang="en-US" b="1" i="0" dirty="0">
                <a:solidFill>
                  <a:srgbClr val="184899"/>
                </a:solidFill>
                <a:effectLst/>
              </a:rPr>
              <a:t>Stackability:</a:t>
            </a:r>
          </a:p>
          <a:p>
            <a:pPr marL="285750" indent="-285750">
              <a:buFont typeface="Wingdings" panose="05000000000000000000" pitchFamily="2" charset="2"/>
              <a:buChar char="q"/>
            </a:pPr>
            <a:r>
              <a:rPr lang="en-US" i="0" dirty="0">
                <a:solidFill>
                  <a:srgbClr val="184899"/>
                </a:solidFill>
                <a:effectLst/>
              </a:rPr>
              <a:t>Where multiple micro-credentials can be combined </a:t>
            </a:r>
            <a:r>
              <a:rPr lang="en-US" b="1" i="0" dirty="0">
                <a:solidFill>
                  <a:srgbClr val="184899"/>
                </a:solidFill>
                <a:effectLst/>
              </a:rPr>
              <a:t>to form a comprehensive skillset</a:t>
            </a:r>
            <a:r>
              <a:rPr lang="en-US" i="0" dirty="0">
                <a:solidFill>
                  <a:srgbClr val="184899"/>
                </a:solidFill>
                <a:effectLst/>
              </a:rPr>
              <a:t>. </a:t>
            </a:r>
          </a:p>
          <a:p>
            <a:pPr marL="285750" indent="-285750">
              <a:buFont typeface="Wingdings" panose="05000000000000000000" pitchFamily="2" charset="2"/>
              <a:buChar char="q"/>
            </a:pPr>
            <a:r>
              <a:rPr lang="en-US" i="0" dirty="0">
                <a:solidFill>
                  <a:srgbClr val="184899"/>
                </a:solidFill>
                <a:effectLst/>
              </a:rPr>
              <a:t>Also, </a:t>
            </a:r>
            <a:r>
              <a:rPr lang="en-US" i="0" dirty="0">
                <a:solidFill>
                  <a:srgbClr val="FF0000"/>
                </a:solidFill>
                <a:effectLst/>
              </a:rPr>
              <a:t>a way to restrict micro-credential duration</a:t>
            </a:r>
          </a:p>
          <a:p>
            <a:pPr marL="285750" indent="-285750">
              <a:buFont typeface="Wingdings" panose="05000000000000000000" pitchFamily="2" charset="2"/>
              <a:buChar char="q"/>
            </a:pPr>
            <a:r>
              <a:rPr lang="en-US" i="0" dirty="0">
                <a:solidFill>
                  <a:srgbClr val="184899"/>
                </a:solidFill>
                <a:effectLst/>
              </a:rPr>
              <a:t>And what about </a:t>
            </a:r>
            <a:r>
              <a:rPr lang="en-US" i="0" dirty="0">
                <a:solidFill>
                  <a:srgbClr val="FF0000"/>
                </a:solidFill>
                <a:effectLst/>
              </a:rPr>
              <a:t>Certificates</a:t>
            </a:r>
            <a:r>
              <a:rPr lang="en-US" i="0" dirty="0">
                <a:solidFill>
                  <a:srgbClr val="184899"/>
                </a:solidFill>
                <a:effectLst/>
              </a:rPr>
              <a:t>?</a:t>
            </a:r>
          </a:p>
          <a:p>
            <a:pPr marL="285750" indent="-285750">
              <a:buFont typeface="Wingdings" panose="05000000000000000000" pitchFamily="2" charset="2"/>
              <a:buChar char="q"/>
            </a:pPr>
            <a:r>
              <a:rPr lang="en-US" i="0" dirty="0">
                <a:solidFill>
                  <a:srgbClr val="184899"/>
                </a:solidFill>
                <a:effectLst/>
              </a:rPr>
              <a:t>And what about a </a:t>
            </a:r>
            <a:r>
              <a:rPr lang="en-US" i="0" dirty="0">
                <a:solidFill>
                  <a:srgbClr val="FF0000"/>
                </a:solidFill>
                <a:effectLst/>
              </a:rPr>
              <a:t>degree</a:t>
            </a:r>
            <a:r>
              <a:rPr lang="en-US" i="0" dirty="0">
                <a:solidFill>
                  <a:srgbClr val="184899"/>
                </a:solidFill>
                <a:effectLst/>
              </a:rPr>
              <a:t>? (for example,</a:t>
            </a:r>
            <a:r>
              <a:rPr lang="en-US" dirty="0">
                <a:solidFill>
                  <a:srgbClr val="184899"/>
                </a:solidFill>
              </a:rPr>
              <a:t> 180</a:t>
            </a:r>
            <a:r>
              <a:rPr lang="sr-Latn-RS" dirty="0">
                <a:solidFill>
                  <a:srgbClr val="184899"/>
                </a:solidFill>
              </a:rPr>
              <a:t> </a:t>
            </a:r>
            <a:r>
              <a:rPr lang="en-US" dirty="0">
                <a:solidFill>
                  <a:srgbClr val="184899"/>
                </a:solidFill>
              </a:rPr>
              <a:t>ECTS micro-credential)</a:t>
            </a:r>
            <a:endParaRPr lang="en-US" i="0" dirty="0">
              <a:solidFill>
                <a:srgbClr val="184899"/>
              </a:solidFill>
              <a:effectLst/>
            </a:endParaRPr>
          </a:p>
        </p:txBody>
      </p:sp>
      <p:sp>
        <p:nvSpPr>
          <p:cNvPr id="9" name="Oval 8">
            <a:extLst>
              <a:ext uri="{FF2B5EF4-FFF2-40B4-BE49-F238E27FC236}">
                <a16:creationId xmlns:a16="http://schemas.microsoft.com/office/drawing/2014/main" id="{1A2930AF-738E-F21E-2581-5F87AE8C16A7}"/>
              </a:ext>
            </a:extLst>
          </p:cNvPr>
          <p:cNvSpPr/>
          <p:nvPr/>
        </p:nvSpPr>
        <p:spPr>
          <a:xfrm>
            <a:off x="6085229" y="1837009"/>
            <a:ext cx="810228" cy="8102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07FA42B-70D0-2454-2392-073E77CAFD6D}"/>
              </a:ext>
            </a:extLst>
          </p:cNvPr>
          <p:cNvSpPr/>
          <p:nvPr/>
        </p:nvSpPr>
        <p:spPr>
          <a:xfrm>
            <a:off x="6210056" y="1961837"/>
            <a:ext cx="560575" cy="560575"/>
          </a:xfrm>
          <a:prstGeom prst="ellipse">
            <a:avLst/>
          </a:prstGeom>
          <a:noFill/>
          <a:ln w="25400">
            <a:solidFill>
              <a:srgbClr val="18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84899"/>
              </a:solidFill>
            </a:endParaRPr>
          </a:p>
        </p:txBody>
      </p:sp>
      <p:sp>
        <p:nvSpPr>
          <p:cNvPr id="11" name="TextBox 10">
            <a:extLst>
              <a:ext uri="{FF2B5EF4-FFF2-40B4-BE49-F238E27FC236}">
                <a16:creationId xmlns:a16="http://schemas.microsoft.com/office/drawing/2014/main" id="{14C26C0B-A67D-CC1A-40C5-E7D0992694E8}"/>
              </a:ext>
            </a:extLst>
          </p:cNvPr>
          <p:cNvSpPr txBox="1"/>
          <p:nvPr/>
        </p:nvSpPr>
        <p:spPr>
          <a:xfrm>
            <a:off x="6268167" y="2011290"/>
            <a:ext cx="444352" cy="461665"/>
          </a:xfrm>
          <a:prstGeom prst="rect">
            <a:avLst/>
          </a:prstGeom>
          <a:noFill/>
        </p:spPr>
        <p:txBody>
          <a:bodyPr wrap="none" rtlCol="0">
            <a:spAutoFit/>
          </a:bodyPr>
          <a:lstStyle/>
          <a:p>
            <a:pPr algn="ctr"/>
            <a:r>
              <a:rPr lang="sr-Latn-RS" sz="2400" b="1" dirty="0">
                <a:solidFill>
                  <a:srgbClr val="184899"/>
                </a:solidFill>
                <a:latin typeface="Cambria" panose="02040503050406030204" pitchFamily="18" charset="0"/>
                <a:ea typeface="Cambria" panose="02040503050406030204" pitchFamily="18" charset="0"/>
              </a:rPr>
              <a:t>6</a:t>
            </a:r>
            <a:r>
              <a:rPr lang="sr-Cyrl-RS" sz="2400" b="1" dirty="0">
                <a:solidFill>
                  <a:srgbClr val="184899"/>
                </a:solidFill>
                <a:latin typeface="Cambria" panose="02040503050406030204" pitchFamily="18" charset="0"/>
                <a:ea typeface="Cambria" panose="02040503050406030204" pitchFamily="18" charset="0"/>
              </a:rPr>
              <a:t>.</a:t>
            </a:r>
            <a:endParaRPr lang="en-GB" sz="2400" b="1" dirty="0">
              <a:solidFill>
                <a:srgbClr val="184899"/>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0C84CB4B-4115-78E2-457E-F61028802E2F}"/>
              </a:ext>
            </a:extLst>
          </p:cNvPr>
          <p:cNvSpPr txBox="1"/>
          <p:nvPr/>
        </p:nvSpPr>
        <p:spPr>
          <a:xfrm>
            <a:off x="7020284" y="1650137"/>
            <a:ext cx="4149284" cy="3139321"/>
          </a:xfrm>
          <a:prstGeom prst="rect">
            <a:avLst/>
          </a:prstGeom>
          <a:noFill/>
        </p:spPr>
        <p:txBody>
          <a:bodyPr wrap="square" rtlCol="0">
            <a:spAutoFit/>
          </a:bodyPr>
          <a:lstStyle/>
          <a:p>
            <a:r>
              <a:rPr lang="en-US" b="1" i="0" dirty="0">
                <a:solidFill>
                  <a:srgbClr val="184899"/>
                </a:solidFill>
                <a:effectLst/>
              </a:rPr>
              <a:t>Assessments:</a:t>
            </a:r>
          </a:p>
          <a:p>
            <a:pPr marL="285750" indent="-285750">
              <a:buFont typeface="Wingdings" panose="05000000000000000000" pitchFamily="2" charset="2"/>
              <a:buChar char="q"/>
            </a:pPr>
            <a:r>
              <a:rPr lang="en-US" i="0" dirty="0">
                <a:solidFill>
                  <a:srgbClr val="184899"/>
                </a:solidFill>
                <a:effectLst/>
              </a:rPr>
              <a:t>To earn a micro-credential, learners typically need to complete the required coursework or projects specified by the issuing institution or organization.</a:t>
            </a:r>
          </a:p>
          <a:p>
            <a:pPr marL="285750" indent="-285750">
              <a:buFont typeface="Wingdings" panose="05000000000000000000" pitchFamily="2" charset="2"/>
              <a:buChar char="q"/>
            </a:pPr>
            <a:r>
              <a:rPr lang="en-US" i="0" dirty="0">
                <a:solidFill>
                  <a:srgbClr val="184899"/>
                </a:solidFill>
                <a:effectLst/>
              </a:rPr>
              <a:t>The specific requirements may vary depending on the micro-credential. </a:t>
            </a:r>
          </a:p>
          <a:p>
            <a:pPr marL="285750" indent="-285750">
              <a:buFont typeface="Wingdings" panose="05000000000000000000" pitchFamily="2" charset="2"/>
              <a:buChar char="q"/>
            </a:pPr>
            <a:r>
              <a:rPr lang="en-US" i="0" dirty="0">
                <a:solidFill>
                  <a:srgbClr val="184899"/>
                </a:solidFill>
                <a:effectLst/>
              </a:rPr>
              <a:t>Some may require learners to pass </a:t>
            </a:r>
            <a:r>
              <a:rPr lang="en-US" b="1" i="0" dirty="0">
                <a:solidFill>
                  <a:srgbClr val="184899"/>
                </a:solidFill>
                <a:effectLst/>
              </a:rPr>
              <a:t>quizzes</a:t>
            </a:r>
            <a:r>
              <a:rPr lang="en-US" i="0" dirty="0">
                <a:solidFill>
                  <a:srgbClr val="184899"/>
                </a:solidFill>
                <a:effectLst/>
              </a:rPr>
              <a:t>, </a:t>
            </a:r>
            <a:r>
              <a:rPr lang="en-US" b="1" i="0" dirty="0">
                <a:solidFill>
                  <a:srgbClr val="184899"/>
                </a:solidFill>
                <a:effectLst/>
              </a:rPr>
              <a:t>exams</a:t>
            </a:r>
            <a:r>
              <a:rPr lang="en-US" i="0" dirty="0">
                <a:solidFill>
                  <a:srgbClr val="184899"/>
                </a:solidFill>
                <a:effectLst/>
              </a:rPr>
              <a:t>, or </a:t>
            </a:r>
            <a:r>
              <a:rPr lang="en-US" b="1" i="0" dirty="0">
                <a:solidFill>
                  <a:srgbClr val="184899"/>
                </a:solidFill>
                <a:effectLst/>
              </a:rPr>
              <a:t>submit assignments</a:t>
            </a:r>
            <a:r>
              <a:rPr lang="en-US" i="0" dirty="0">
                <a:solidFill>
                  <a:srgbClr val="184899"/>
                </a:solidFill>
                <a:effectLst/>
              </a:rPr>
              <a:t>, while others may involve </a:t>
            </a:r>
            <a:r>
              <a:rPr lang="en-US" b="1" i="0" dirty="0">
                <a:solidFill>
                  <a:srgbClr val="184899"/>
                </a:solidFill>
                <a:effectLst/>
              </a:rPr>
              <a:t>practical projects or case studies</a:t>
            </a:r>
          </a:p>
        </p:txBody>
      </p:sp>
      <p:cxnSp>
        <p:nvCxnSpPr>
          <p:cNvPr id="43" name="Straight Connector 42">
            <a:extLst>
              <a:ext uri="{FF2B5EF4-FFF2-40B4-BE49-F238E27FC236}">
                <a16:creationId xmlns:a16="http://schemas.microsoft.com/office/drawing/2014/main" id="{96ED8CE6-1E8B-026E-2CC8-6FEA0FFFBAB4}"/>
              </a:ext>
            </a:extLst>
          </p:cNvPr>
          <p:cNvCxnSpPr/>
          <p:nvPr/>
        </p:nvCxnSpPr>
        <p:spPr>
          <a:xfrm>
            <a:off x="5728183" y="1863184"/>
            <a:ext cx="0" cy="3479415"/>
          </a:xfrm>
          <a:prstGeom prst="line">
            <a:avLst/>
          </a:prstGeom>
          <a:ln w="25400">
            <a:solidFill>
              <a:srgbClr val="EBECF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58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5136A-F2D3-844F-BB84-3296A4995857}"/>
              </a:ext>
            </a:extLst>
          </p:cNvPr>
          <p:cNvSpPr txBox="1"/>
          <p:nvPr/>
        </p:nvSpPr>
        <p:spPr>
          <a:xfrm>
            <a:off x="847622" y="644041"/>
            <a:ext cx="4826129" cy="584775"/>
          </a:xfrm>
          <a:prstGeom prst="rect">
            <a:avLst/>
          </a:prstGeom>
          <a:noFill/>
        </p:spPr>
        <p:txBody>
          <a:bodyPr wrap="none" rtlCol="0">
            <a:spAutoFit/>
          </a:bodyPr>
          <a:lstStyle/>
          <a:p>
            <a:r>
              <a:rPr lang="en-US" sz="3200" b="1" dirty="0">
                <a:solidFill>
                  <a:srgbClr val="184899"/>
                </a:solidFill>
                <a:latin typeface="Cambria" panose="02040503050406030204" pitchFamily="18" charset="0"/>
                <a:ea typeface="Cambria" panose="02040503050406030204" pitchFamily="18" charset="0"/>
              </a:rPr>
              <a:t>Issues (still) to be solved</a:t>
            </a:r>
            <a:endParaRPr lang="en-GB" sz="3200" b="1" dirty="0">
              <a:solidFill>
                <a:srgbClr val="184899"/>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CC39181-F80E-D26F-36F0-68C0E5F1CE05}"/>
              </a:ext>
            </a:extLst>
          </p:cNvPr>
          <p:cNvSpPr/>
          <p:nvPr/>
        </p:nvSpPr>
        <p:spPr>
          <a:xfrm>
            <a:off x="1252177" y="1863184"/>
            <a:ext cx="810228" cy="810228"/>
          </a:xfrm>
          <a:prstGeom prst="ellipse">
            <a:avLst/>
          </a:prstGeom>
          <a:solidFill>
            <a:srgbClr val="1848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836246D-F186-036F-FEF5-A7C4EFD9779F}"/>
              </a:ext>
            </a:extLst>
          </p:cNvPr>
          <p:cNvSpPr/>
          <p:nvPr/>
        </p:nvSpPr>
        <p:spPr>
          <a:xfrm>
            <a:off x="1377004" y="1988012"/>
            <a:ext cx="560575" cy="56057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628BB3A-2B2C-68AE-AAA0-0F19E87E6CC6}"/>
              </a:ext>
            </a:extLst>
          </p:cNvPr>
          <p:cNvSpPr txBox="1"/>
          <p:nvPr/>
        </p:nvSpPr>
        <p:spPr>
          <a:xfrm>
            <a:off x="1435115" y="2037465"/>
            <a:ext cx="444352" cy="461665"/>
          </a:xfrm>
          <a:prstGeom prst="rect">
            <a:avLst/>
          </a:prstGeom>
          <a:noFill/>
        </p:spPr>
        <p:txBody>
          <a:bodyPr wrap="none" rtlCol="0">
            <a:spAutoFit/>
          </a:bodyPr>
          <a:lstStyle/>
          <a:p>
            <a:pPr algn="ctr"/>
            <a:r>
              <a:rPr lang="sr-Cyrl-RS" sz="2400" b="1" dirty="0">
                <a:solidFill>
                  <a:schemeClr val="bg1"/>
                </a:solidFill>
                <a:latin typeface="Cambria" panose="02040503050406030204" pitchFamily="18" charset="0"/>
                <a:ea typeface="Cambria" panose="02040503050406030204" pitchFamily="18" charset="0"/>
              </a:rPr>
              <a:t>1.</a:t>
            </a:r>
            <a:endParaRPr lang="en-GB" sz="2400" b="1" dirty="0">
              <a:solidFill>
                <a:schemeClr val="bg1"/>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A57B977-A32E-AE6B-3211-0F35AE6E5FD7}"/>
              </a:ext>
            </a:extLst>
          </p:cNvPr>
          <p:cNvSpPr txBox="1"/>
          <p:nvPr/>
        </p:nvSpPr>
        <p:spPr>
          <a:xfrm>
            <a:off x="2257628" y="1615826"/>
            <a:ext cx="3416123" cy="1200329"/>
          </a:xfrm>
          <a:prstGeom prst="rect">
            <a:avLst/>
          </a:prstGeom>
          <a:noFill/>
        </p:spPr>
        <p:txBody>
          <a:bodyPr wrap="square" rtlCol="0">
            <a:spAutoFit/>
          </a:bodyPr>
          <a:lstStyle/>
          <a:p>
            <a:r>
              <a:rPr lang="en-US" b="1" i="0" dirty="0">
                <a:solidFill>
                  <a:srgbClr val="184899"/>
                </a:solidFill>
                <a:effectLst/>
              </a:rPr>
              <a:t>Legal Framework:</a:t>
            </a:r>
          </a:p>
          <a:p>
            <a:pPr marL="285750" indent="-285750">
              <a:buFont typeface="Wingdings" panose="05000000000000000000" pitchFamily="2" charset="2"/>
              <a:buChar char="q"/>
            </a:pPr>
            <a:r>
              <a:rPr lang="en-US" i="0" dirty="0">
                <a:solidFill>
                  <a:srgbClr val="184899"/>
                </a:solidFill>
                <a:effectLst/>
              </a:rPr>
              <a:t>Is it necessary, and if so, when</a:t>
            </a:r>
          </a:p>
          <a:p>
            <a:pPr marL="285750" indent="-285750">
              <a:buFont typeface="Wingdings" panose="05000000000000000000" pitchFamily="2" charset="2"/>
              <a:buChar char="q"/>
            </a:pPr>
            <a:r>
              <a:rPr lang="en-US" i="0" dirty="0">
                <a:solidFill>
                  <a:srgbClr val="184899"/>
                </a:solidFill>
                <a:effectLst/>
              </a:rPr>
              <a:t>Formal vs Non-formal Learning</a:t>
            </a:r>
          </a:p>
          <a:p>
            <a:pPr marL="285750" indent="-285750">
              <a:buFont typeface="Wingdings" panose="05000000000000000000" pitchFamily="2" charset="2"/>
              <a:buChar char="q"/>
            </a:pPr>
            <a:r>
              <a:rPr lang="en-US" i="0" dirty="0">
                <a:solidFill>
                  <a:srgbClr val="184899"/>
                </a:solidFill>
                <a:effectLst/>
              </a:rPr>
              <a:t>Quality vs Flexibility</a:t>
            </a:r>
          </a:p>
        </p:txBody>
      </p:sp>
      <p:sp>
        <p:nvSpPr>
          <p:cNvPr id="9" name="Oval 8">
            <a:extLst>
              <a:ext uri="{FF2B5EF4-FFF2-40B4-BE49-F238E27FC236}">
                <a16:creationId xmlns:a16="http://schemas.microsoft.com/office/drawing/2014/main" id="{1A2930AF-738E-F21E-2581-5F87AE8C16A7}"/>
              </a:ext>
            </a:extLst>
          </p:cNvPr>
          <p:cNvSpPr/>
          <p:nvPr/>
        </p:nvSpPr>
        <p:spPr>
          <a:xfrm>
            <a:off x="1252177" y="3285584"/>
            <a:ext cx="810228" cy="8102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07FA42B-70D0-2454-2392-073E77CAFD6D}"/>
              </a:ext>
            </a:extLst>
          </p:cNvPr>
          <p:cNvSpPr/>
          <p:nvPr/>
        </p:nvSpPr>
        <p:spPr>
          <a:xfrm>
            <a:off x="1377004" y="3410412"/>
            <a:ext cx="560575" cy="560575"/>
          </a:xfrm>
          <a:prstGeom prst="ellipse">
            <a:avLst/>
          </a:prstGeom>
          <a:noFill/>
          <a:ln w="25400">
            <a:solidFill>
              <a:srgbClr val="18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84899"/>
              </a:solidFill>
            </a:endParaRPr>
          </a:p>
        </p:txBody>
      </p:sp>
      <p:sp>
        <p:nvSpPr>
          <p:cNvPr id="11" name="TextBox 10">
            <a:extLst>
              <a:ext uri="{FF2B5EF4-FFF2-40B4-BE49-F238E27FC236}">
                <a16:creationId xmlns:a16="http://schemas.microsoft.com/office/drawing/2014/main" id="{14C26C0B-A67D-CC1A-40C5-E7D0992694E8}"/>
              </a:ext>
            </a:extLst>
          </p:cNvPr>
          <p:cNvSpPr txBox="1"/>
          <p:nvPr/>
        </p:nvSpPr>
        <p:spPr>
          <a:xfrm>
            <a:off x="1435115" y="3459865"/>
            <a:ext cx="444352" cy="461665"/>
          </a:xfrm>
          <a:prstGeom prst="rect">
            <a:avLst/>
          </a:prstGeom>
          <a:noFill/>
        </p:spPr>
        <p:txBody>
          <a:bodyPr wrap="none" rtlCol="0">
            <a:spAutoFit/>
          </a:bodyPr>
          <a:lstStyle/>
          <a:p>
            <a:pPr algn="ctr"/>
            <a:r>
              <a:rPr lang="sr-Cyrl-RS" sz="2400" b="1" dirty="0">
                <a:solidFill>
                  <a:srgbClr val="184899"/>
                </a:solidFill>
                <a:latin typeface="Cambria" panose="02040503050406030204" pitchFamily="18" charset="0"/>
                <a:ea typeface="Cambria" panose="02040503050406030204" pitchFamily="18" charset="0"/>
              </a:rPr>
              <a:t>2.</a:t>
            </a:r>
            <a:endParaRPr lang="en-GB" sz="2400" b="1" dirty="0">
              <a:solidFill>
                <a:srgbClr val="184899"/>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9CB4D3E9-309C-E05D-6A33-093827674402}"/>
              </a:ext>
            </a:extLst>
          </p:cNvPr>
          <p:cNvSpPr/>
          <p:nvPr/>
        </p:nvSpPr>
        <p:spPr>
          <a:xfrm>
            <a:off x="1252177" y="4615877"/>
            <a:ext cx="810228" cy="810228"/>
          </a:xfrm>
          <a:prstGeom prst="ellipse">
            <a:avLst/>
          </a:prstGeom>
          <a:solidFill>
            <a:srgbClr val="184899"/>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D689DA3-629E-90C4-CA5C-8E0A4FCA8250}"/>
              </a:ext>
            </a:extLst>
          </p:cNvPr>
          <p:cNvSpPr/>
          <p:nvPr/>
        </p:nvSpPr>
        <p:spPr>
          <a:xfrm>
            <a:off x="1377004" y="4740705"/>
            <a:ext cx="560575" cy="56057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70C64C6-AC32-3496-831B-60D6557ED5D9}"/>
              </a:ext>
            </a:extLst>
          </p:cNvPr>
          <p:cNvSpPr txBox="1"/>
          <p:nvPr/>
        </p:nvSpPr>
        <p:spPr>
          <a:xfrm>
            <a:off x="1435115" y="4790158"/>
            <a:ext cx="444352" cy="461665"/>
          </a:xfrm>
          <a:prstGeom prst="rect">
            <a:avLst/>
          </a:prstGeom>
          <a:noFill/>
        </p:spPr>
        <p:txBody>
          <a:bodyPr wrap="none" rtlCol="0">
            <a:spAutoFit/>
          </a:bodyPr>
          <a:lstStyle/>
          <a:p>
            <a:pPr algn="ctr"/>
            <a:r>
              <a:rPr lang="sr-Cyrl-RS" sz="2400" b="1" dirty="0">
                <a:solidFill>
                  <a:schemeClr val="bg1"/>
                </a:solidFill>
                <a:latin typeface="Cambria" panose="02040503050406030204" pitchFamily="18" charset="0"/>
                <a:ea typeface="Cambria" panose="02040503050406030204" pitchFamily="18" charset="0"/>
              </a:rPr>
              <a:t>3.</a:t>
            </a:r>
            <a:endParaRPr lang="en-GB" sz="2400" b="1" dirty="0">
              <a:solidFill>
                <a:schemeClr val="bg1"/>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567CB3A-4A71-F8E6-FB77-A552C012B4BC}"/>
              </a:ext>
            </a:extLst>
          </p:cNvPr>
          <p:cNvSpPr txBox="1"/>
          <p:nvPr/>
        </p:nvSpPr>
        <p:spPr>
          <a:xfrm>
            <a:off x="2253952" y="4559325"/>
            <a:ext cx="3416119" cy="923330"/>
          </a:xfrm>
          <a:prstGeom prst="rect">
            <a:avLst/>
          </a:prstGeom>
          <a:noFill/>
        </p:spPr>
        <p:txBody>
          <a:bodyPr wrap="square" rtlCol="0">
            <a:spAutoFit/>
          </a:bodyPr>
          <a:lstStyle/>
          <a:p>
            <a:r>
              <a:rPr lang="en-US" b="1" i="0" dirty="0">
                <a:solidFill>
                  <a:srgbClr val="184899"/>
                </a:solidFill>
                <a:effectLst/>
              </a:rPr>
              <a:t>Content:</a:t>
            </a:r>
          </a:p>
          <a:p>
            <a:r>
              <a:rPr lang="en-US" i="0" dirty="0">
                <a:solidFill>
                  <a:srgbClr val="184899"/>
                </a:solidFill>
                <a:effectLst/>
              </a:rPr>
              <a:t>Is it just a usual HE course or something other?</a:t>
            </a:r>
          </a:p>
        </p:txBody>
      </p:sp>
      <p:sp>
        <p:nvSpPr>
          <p:cNvPr id="32" name="Oval 31">
            <a:extLst>
              <a:ext uri="{FF2B5EF4-FFF2-40B4-BE49-F238E27FC236}">
                <a16:creationId xmlns:a16="http://schemas.microsoft.com/office/drawing/2014/main" id="{4ED985FD-0344-7B0F-6E72-2EBD2D47F795}"/>
              </a:ext>
            </a:extLst>
          </p:cNvPr>
          <p:cNvSpPr/>
          <p:nvPr/>
        </p:nvSpPr>
        <p:spPr>
          <a:xfrm>
            <a:off x="6293809" y="1863184"/>
            <a:ext cx="810228" cy="8102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A7B72AE4-91EF-17AB-A76C-B7CCFDE23448}"/>
              </a:ext>
            </a:extLst>
          </p:cNvPr>
          <p:cNvSpPr/>
          <p:nvPr/>
        </p:nvSpPr>
        <p:spPr>
          <a:xfrm>
            <a:off x="6418636" y="1988012"/>
            <a:ext cx="560575" cy="560575"/>
          </a:xfrm>
          <a:prstGeom prst="ellipse">
            <a:avLst/>
          </a:prstGeom>
          <a:noFill/>
          <a:ln w="25400">
            <a:solidFill>
              <a:srgbClr val="18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39F7D7D9-4058-E391-B211-275D93D3564C}"/>
              </a:ext>
            </a:extLst>
          </p:cNvPr>
          <p:cNvSpPr txBox="1"/>
          <p:nvPr/>
        </p:nvSpPr>
        <p:spPr>
          <a:xfrm>
            <a:off x="6476747" y="2037465"/>
            <a:ext cx="444352" cy="461665"/>
          </a:xfrm>
          <a:prstGeom prst="rect">
            <a:avLst/>
          </a:prstGeom>
          <a:noFill/>
        </p:spPr>
        <p:txBody>
          <a:bodyPr wrap="none" rtlCol="0">
            <a:spAutoFit/>
          </a:bodyPr>
          <a:lstStyle/>
          <a:p>
            <a:pPr algn="ctr"/>
            <a:r>
              <a:rPr lang="sr-Cyrl-RS" sz="2400" b="1" dirty="0">
                <a:solidFill>
                  <a:srgbClr val="184899"/>
                </a:solidFill>
                <a:latin typeface="Cambria" panose="02040503050406030204" pitchFamily="18" charset="0"/>
                <a:ea typeface="Cambria" panose="02040503050406030204" pitchFamily="18" charset="0"/>
              </a:rPr>
              <a:t>4.</a:t>
            </a:r>
            <a:endParaRPr lang="en-GB" sz="2400" b="1" dirty="0">
              <a:solidFill>
                <a:srgbClr val="184899"/>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0C84CB4B-4115-78E2-457E-F61028802E2F}"/>
              </a:ext>
            </a:extLst>
          </p:cNvPr>
          <p:cNvSpPr txBox="1"/>
          <p:nvPr/>
        </p:nvSpPr>
        <p:spPr>
          <a:xfrm>
            <a:off x="7229333" y="1531791"/>
            <a:ext cx="3940235" cy="1477328"/>
          </a:xfrm>
          <a:prstGeom prst="rect">
            <a:avLst/>
          </a:prstGeom>
          <a:noFill/>
        </p:spPr>
        <p:txBody>
          <a:bodyPr wrap="square" rtlCol="0">
            <a:spAutoFit/>
          </a:bodyPr>
          <a:lstStyle/>
          <a:p>
            <a:r>
              <a:rPr lang="en-US" b="1" i="0" dirty="0">
                <a:solidFill>
                  <a:srgbClr val="184899"/>
                </a:solidFill>
                <a:effectLst/>
              </a:rPr>
              <a:t>Quality assurance</a:t>
            </a:r>
            <a:r>
              <a:rPr lang="sr-Latn-RS" b="1" i="0" dirty="0">
                <a:solidFill>
                  <a:srgbClr val="184899"/>
                </a:solidFill>
                <a:effectLst/>
              </a:rPr>
              <a:t>:</a:t>
            </a:r>
            <a:endParaRPr lang="en-US" b="1" i="0" dirty="0">
              <a:solidFill>
                <a:srgbClr val="184899"/>
              </a:solidFill>
              <a:effectLst/>
            </a:endParaRPr>
          </a:p>
          <a:p>
            <a:pPr marL="285750" indent="-285750">
              <a:buFont typeface="Wingdings" panose="05000000000000000000" pitchFamily="2" charset="2"/>
              <a:buChar char="q"/>
            </a:pPr>
            <a:r>
              <a:rPr lang="en-US" i="0" dirty="0">
                <a:solidFill>
                  <a:srgbClr val="184899"/>
                </a:solidFill>
                <a:effectLst/>
              </a:rPr>
              <a:t>Accreditation</a:t>
            </a:r>
          </a:p>
          <a:p>
            <a:pPr marL="285750" indent="-285750">
              <a:buFont typeface="Wingdings" panose="05000000000000000000" pitchFamily="2" charset="2"/>
              <a:buChar char="q"/>
            </a:pPr>
            <a:r>
              <a:rPr lang="en-US" i="0" dirty="0">
                <a:solidFill>
                  <a:srgbClr val="184899"/>
                </a:solidFill>
                <a:effectLst/>
              </a:rPr>
              <a:t>Standards and Guidelines for Quality Assurance in the European Higher Education Area (ESG)</a:t>
            </a:r>
          </a:p>
        </p:txBody>
      </p:sp>
      <p:sp>
        <p:nvSpPr>
          <p:cNvPr id="29" name="Oval 28">
            <a:extLst>
              <a:ext uri="{FF2B5EF4-FFF2-40B4-BE49-F238E27FC236}">
                <a16:creationId xmlns:a16="http://schemas.microsoft.com/office/drawing/2014/main" id="{5443B0DD-BE2A-AAEF-193A-D299E88DFE24}"/>
              </a:ext>
            </a:extLst>
          </p:cNvPr>
          <p:cNvSpPr/>
          <p:nvPr/>
        </p:nvSpPr>
        <p:spPr>
          <a:xfrm>
            <a:off x="6293809" y="3285584"/>
            <a:ext cx="810228" cy="810228"/>
          </a:xfrm>
          <a:prstGeom prst="ellipse">
            <a:avLst/>
          </a:prstGeom>
          <a:solidFill>
            <a:srgbClr val="1848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A5095DD-9B8B-8FE3-BC18-C1A1C3E35AD3}"/>
              </a:ext>
            </a:extLst>
          </p:cNvPr>
          <p:cNvSpPr/>
          <p:nvPr/>
        </p:nvSpPr>
        <p:spPr>
          <a:xfrm>
            <a:off x="6418636" y="3410412"/>
            <a:ext cx="560575" cy="56057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84899"/>
              </a:solidFill>
            </a:endParaRPr>
          </a:p>
        </p:txBody>
      </p:sp>
      <p:sp>
        <p:nvSpPr>
          <p:cNvPr id="31" name="TextBox 30">
            <a:extLst>
              <a:ext uri="{FF2B5EF4-FFF2-40B4-BE49-F238E27FC236}">
                <a16:creationId xmlns:a16="http://schemas.microsoft.com/office/drawing/2014/main" id="{1DE968E0-AB16-D749-29E4-D9F9216F8FFD}"/>
              </a:ext>
            </a:extLst>
          </p:cNvPr>
          <p:cNvSpPr txBox="1"/>
          <p:nvPr/>
        </p:nvSpPr>
        <p:spPr>
          <a:xfrm>
            <a:off x="6476747" y="3459865"/>
            <a:ext cx="444352" cy="461665"/>
          </a:xfrm>
          <a:prstGeom prst="rect">
            <a:avLst/>
          </a:prstGeom>
          <a:noFill/>
        </p:spPr>
        <p:txBody>
          <a:bodyPr wrap="none" rtlCol="0">
            <a:spAutoFit/>
          </a:bodyPr>
          <a:lstStyle/>
          <a:p>
            <a:pPr algn="ctr"/>
            <a:r>
              <a:rPr lang="sr-Cyrl-RS" sz="2400" b="1" dirty="0">
                <a:solidFill>
                  <a:schemeClr val="bg1"/>
                </a:solidFill>
                <a:latin typeface="Cambria" panose="02040503050406030204" pitchFamily="18" charset="0"/>
                <a:ea typeface="Cambria" panose="02040503050406030204" pitchFamily="18" charset="0"/>
              </a:rPr>
              <a:t>5.</a:t>
            </a:r>
            <a:endParaRPr lang="en-GB" sz="2400" b="1" dirty="0">
              <a:solidFill>
                <a:schemeClr val="bg1"/>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48B4BE7-DC9E-F833-2CC9-9B3FC8F1C60C}"/>
              </a:ext>
            </a:extLst>
          </p:cNvPr>
          <p:cNvSpPr txBox="1"/>
          <p:nvPr/>
        </p:nvSpPr>
        <p:spPr>
          <a:xfrm>
            <a:off x="7228863" y="3341050"/>
            <a:ext cx="3940233" cy="923330"/>
          </a:xfrm>
          <a:prstGeom prst="rect">
            <a:avLst/>
          </a:prstGeom>
          <a:noFill/>
        </p:spPr>
        <p:txBody>
          <a:bodyPr wrap="square" rtlCol="0">
            <a:spAutoFit/>
          </a:bodyPr>
          <a:lstStyle/>
          <a:p>
            <a:r>
              <a:rPr lang="en-US" b="1" i="0" dirty="0">
                <a:solidFill>
                  <a:srgbClr val="184899"/>
                </a:solidFill>
                <a:effectLst/>
              </a:rPr>
              <a:t>Certification:</a:t>
            </a:r>
          </a:p>
          <a:p>
            <a:pPr marL="285750" indent="-285750">
              <a:buFont typeface="Wingdings" panose="05000000000000000000" pitchFamily="2" charset="2"/>
              <a:buChar char="q"/>
            </a:pPr>
            <a:r>
              <a:rPr lang="en-US" i="0" dirty="0">
                <a:solidFill>
                  <a:srgbClr val="184899"/>
                </a:solidFill>
                <a:effectLst/>
              </a:rPr>
              <a:t>Certificate and certificate supplement</a:t>
            </a:r>
          </a:p>
        </p:txBody>
      </p:sp>
      <p:sp>
        <p:nvSpPr>
          <p:cNvPr id="25" name="TextBox 24">
            <a:extLst>
              <a:ext uri="{FF2B5EF4-FFF2-40B4-BE49-F238E27FC236}">
                <a16:creationId xmlns:a16="http://schemas.microsoft.com/office/drawing/2014/main" id="{123D3286-46E9-CF6E-D765-5C6BB47F7262}"/>
              </a:ext>
            </a:extLst>
          </p:cNvPr>
          <p:cNvSpPr txBox="1"/>
          <p:nvPr/>
        </p:nvSpPr>
        <p:spPr>
          <a:xfrm>
            <a:off x="2235594" y="2925552"/>
            <a:ext cx="3367763" cy="1477328"/>
          </a:xfrm>
          <a:prstGeom prst="rect">
            <a:avLst/>
          </a:prstGeom>
          <a:noFill/>
        </p:spPr>
        <p:txBody>
          <a:bodyPr wrap="square" rtlCol="0">
            <a:spAutoFit/>
          </a:bodyPr>
          <a:lstStyle/>
          <a:p>
            <a:r>
              <a:rPr lang="en-US" b="1" i="0" dirty="0">
                <a:solidFill>
                  <a:srgbClr val="184899"/>
                </a:solidFill>
                <a:effectLst/>
              </a:rPr>
              <a:t>ECTS range:</a:t>
            </a:r>
          </a:p>
          <a:p>
            <a:pPr marL="285750" indent="-285750">
              <a:buFont typeface="Wingdings" panose="05000000000000000000" pitchFamily="2" charset="2"/>
              <a:buChar char="q"/>
            </a:pPr>
            <a:r>
              <a:rPr lang="en-US" i="0" dirty="0">
                <a:solidFill>
                  <a:srgbClr val="184899"/>
                </a:solidFill>
                <a:effectLst/>
              </a:rPr>
              <a:t>5?, 10? 30?</a:t>
            </a:r>
          </a:p>
          <a:p>
            <a:pPr marL="285750" indent="-285750">
              <a:buFont typeface="Wingdings" panose="05000000000000000000" pitchFamily="2" charset="2"/>
              <a:buChar char="q"/>
            </a:pPr>
            <a:r>
              <a:rPr lang="en-US" i="0" dirty="0">
                <a:solidFill>
                  <a:srgbClr val="FF0000"/>
                </a:solidFill>
                <a:effectLst/>
              </a:rPr>
              <a:t>It must be something MICRO </a:t>
            </a:r>
            <a:r>
              <a:rPr lang="en-US" i="0" dirty="0">
                <a:solidFill>
                  <a:srgbClr val="184899"/>
                </a:solidFill>
                <a:effectLst/>
              </a:rPr>
              <a:t>- ECTS value based on purpose, having stackability in mind</a:t>
            </a:r>
          </a:p>
        </p:txBody>
      </p:sp>
      <p:cxnSp>
        <p:nvCxnSpPr>
          <p:cNvPr id="43" name="Straight Connector 42">
            <a:extLst>
              <a:ext uri="{FF2B5EF4-FFF2-40B4-BE49-F238E27FC236}">
                <a16:creationId xmlns:a16="http://schemas.microsoft.com/office/drawing/2014/main" id="{96ED8CE6-1E8B-026E-2CC8-6FEA0FFFBAB4}"/>
              </a:ext>
            </a:extLst>
          </p:cNvPr>
          <p:cNvCxnSpPr/>
          <p:nvPr/>
        </p:nvCxnSpPr>
        <p:spPr>
          <a:xfrm>
            <a:off x="5728183" y="1863184"/>
            <a:ext cx="0" cy="3479415"/>
          </a:xfrm>
          <a:prstGeom prst="line">
            <a:avLst/>
          </a:prstGeom>
          <a:ln w="25400">
            <a:solidFill>
              <a:srgbClr val="EBECF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968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B0276C-C810-F2C2-89A9-B0CB22712689}"/>
              </a:ext>
            </a:extLst>
          </p:cNvPr>
          <p:cNvSpPr txBox="1"/>
          <p:nvPr/>
        </p:nvSpPr>
        <p:spPr>
          <a:xfrm>
            <a:off x="505425" y="912332"/>
            <a:ext cx="7116504" cy="5355312"/>
          </a:xfrm>
          <a:prstGeom prst="rect">
            <a:avLst/>
          </a:prstGeom>
          <a:noFill/>
        </p:spPr>
        <p:txBody>
          <a:bodyPr wrap="square" rtlCol="0">
            <a:spAutoFit/>
          </a:bodyPr>
          <a:lstStyle/>
          <a:p>
            <a:pPr algn="just"/>
            <a:r>
              <a:rPr lang="en-US" b="1" i="0" dirty="0">
                <a:solidFill>
                  <a:srgbClr val="184899"/>
                </a:solidFill>
                <a:effectLst/>
              </a:rPr>
              <a:t>According to the council recommendation, the mandatory elements for micro-credentials certification are the following:</a:t>
            </a:r>
          </a:p>
          <a:p>
            <a:pPr marL="285750" indent="-285750" algn="just">
              <a:buFont typeface="Wingdings" panose="05000000000000000000" pitchFamily="2" charset="2"/>
              <a:buChar char="q"/>
            </a:pPr>
            <a:r>
              <a:rPr lang="en-US" i="0" dirty="0">
                <a:solidFill>
                  <a:srgbClr val="184899"/>
                </a:solidFill>
                <a:effectLst/>
              </a:rPr>
              <a:t>Identification of the learner;</a:t>
            </a:r>
          </a:p>
          <a:p>
            <a:pPr marL="285750" indent="-285750" algn="just">
              <a:buFont typeface="Wingdings" panose="05000000000000000000" pitchFamily="2" charset="2"/>
              <a:buChar char="q"/>
            </a:pPr>
            <a:r>
              <a:rPr lang="en-US" i="0" dirty="0">
                <a:solidFill>
                  <a:srgbClr val="184899"/>
                </a:solidFill>
                <a:effectLst/>
              </a:rPr>
              <a:t>Title of the micro-credential;</a:t>
            </a:r>
          </a:p>
          <a:p>
            <a:pPr marL="285750" indent="-285750" algn="just">
              <a:buFont typeface="Wingdings" panose="05000000000000000000" pitchFamily="2" charset="2"/>
              <a:buChar char="q"/>
            </a:pPr>
            <a:r>
              <a:rPr lang="en-US" i="0" dirty="0">
                <a:solidFill>
                  <a:srgbClr val="184899"/>
                </a:solidFill>
                <a:effectLst/>
              </a:rPr>
              <a:t>Country(</a:t>
            </a:r>
            <a:r>
              <a:rPr lang="en-US" i="0" dirty="0" err="1">
                <a:solidFill>
                  <a:srgbClr val="184899"/>
                </a:solidFill>
                <a:effectLst/>
              </a:rPr>
              <a:t>ies</a:t>
            </a:r>
            <a:r>
              <a:rPr lang="en-US" i="0" dirty="0">
                <a:solidFill>
                  <a:srgbClr val="184899"/>
                </a:solidFill>
                <a:effectLst/>
              </a:rPr>
              <a:t>)/region(s) of the issuer;</a:t>
            </a:r>
            <a:endParaRPr lang="sr-Latn-RS" i="0" dirty="0">
              <a:solidFill>
                <a:srgbClr val="184899"/>
              </a:solidFill>
              <a:effectLst/>
            </a:endParaRPr>
          </a:p>
          <a:p>
            <a:pPr marL="285750" indent="-285750" algn="just">
              <a:buFont typeface="Wingdings" panose="05000000000000000000" pitchFamily="2" charset="2"/>
              <a:buChar char="q"/>
            </a:pPr>
            <a:r>
              <a:rPr lang="en-US" i="0" dirty="0">
                <a:solidFill>
                  <a:srgbClr val="184899"/>
                </a:solidFill>
                <a:effectLst/>
              </a:rPr>
              <a:t>Date of issuing;</a:t>
            </a:r>
          </a:p>
          <a:p>
            <a:pPr marL="285750" indent="-285750" algn="just">
              <a:buFont typeface="Wingdings" panose="05000000000000000000" pitchFamily="2" charset="2"/>
              <a:buChar char="q"/>
            </a:pPr>
            <a:r>
              <a:rPr lang="en-US" i="0" dirty="0">
                <a:solidFill>
                  <a:srgbClr val="184899"/>
                </a:solidFill>
                <a:effectLst/>
              </a:rPr>
              <a:t>Learning outcomes;</a:t>
            </a:r>
          </a:p>
          <a:p>
            <a:pPr marL="285750" indent="-285750" algn="just">
              <a:buFont typeface="Wingdings" panose="05000000000000000000" pitchFamily="2" charset="2"/>
              <a:buChar char="q"/>
            </a:pPr>
            <a:r>
              <a:rPr lang="en-US" i="0" dirty="0">
                <a:solidFill>
                  <a:srgbClr val="184899"/>
                </a:solidFill>
                <a:effectLst/>
              </a:rPr>
              <a:t>Workload needed to achieve the learning outcomes (in European Credit Transfer and Accumulation System – ECTS, wherever possible);</a:t>
            </a:r>
          </a:p>
          <a:p>
            <a:pPr marL="285750" indent="-285750" algn="just">
              <a:buFont typeface="Wingdings" panose="05000000000000000000" pitchFamily="2" charset="2"/>
              <a:buChar char="q"/>
            </a:pPr>
            <a:r>
              <a:rPr lang="en-US" i="0" dirty="0">
                <a:solidFill>
                  <a:srgbClr val="184899"/>
                </a:solidFill>
                <a:effectLst/>
              </a:rPr>
              <a:t>Type of assessment;</a:t>
            </a:r>
          </a:p>
          <a:p>
            <a:pPr marL="285750" indent="-285750" algn="just">
              <a:buFont typeface="Wingdings" panose="05000000000000000000" pitchFamily="2" charset="2"/>
              <a:buChar char="q"/>
            </a:pPr>
            <a:r>
              <a:rPr lang="en-US" i="0" dirty="0">
                <a:solidFill>
                  <a:srgbClr val="184899"/>
                </a:solidFill>
                <a:effectLst/>
              </a:rPr>
              <a:t>Level (and cycle, if applicable) of the learning experience leading to the micro-credential (European Qualifications Framework, Qualifications Frameworks in the European Higher Education Area), if applicable;</a:t>
            </a:r>
          </a:p>
          <a:p>
            <a:pPr marL="285750" indent="-285750" algn="just">
              <a:buFont typeface="Wingdings" panose="05000000000000000000" pitchFamily="2" charset="2"/>
              <a:buChar char="q"/>
            </a:pPr>
            <a:r>
              <a:rPr lang="en-US" i="0" dirty="0">
                <a:solidFill>
                  <a:srgbClr val="184899"/>
                </a:solidFill>
                <a:effectLst/>
              </a:rPr>
              <a:t>Form of participation in the learning activity;</a:t>
            </a:r>
          </a:p>
          <a:p>
            <a:pPr marL="285750" indent="-285750" algn="just">
              <a:buFont typeface="Wingdings" panose="05000000000000000000" pitchFamily="2" charset="2"/>
              <a:buChar char="q"/>
            </a:pPr>
            <a:r>
              <a:rPr lang="en-US" i="0" dirty="0">
                <a:solidFill>
                  <a:srgbClr val="184899"/>
                </a:solidFill>
                <a:effectLst/>
              </a:rPr>
              <a:t>Type of quality assurance used to underpin the micro-credential</a:t>
            </a:r>
            <a:r>
              <a:rPr lang="sr-Latn-RS" i="0" dirty="0">
                <a:solidFill>
                  <a:srgbClr val="184899"/>
                </a:solidFill>
                <a:effectLst/>
              </a:rPr>
              <a:t>;</a:t>
            </a:r>
          </a:p>
          <a:p>
            <a:pPr marL="285750" indent="-285750" algn="just">
              <a:buFont typeface="Wingdings" panose="05000000000000000000" pitchFamily="2" charset="2"/>
              <a:buChar char="q"/>
            </a:pPr>
            <a:r>
              <a:rPr lang="en-US" i="0" dirty="0">
                <a:solidFill>
                  <a:srgbClr val="FF0000"/>
                </a:solidFill>
                <a:effectLst/>
              </a:rPr>
              <a:t>Prerequisites: Admission requirements, Prior knowledge, Prior experience;</a:t>
            </a:r>
          </a:p>
          <a:p>
            <a:pPr marL="285750" indent="-285750" algn="just">
              <a:buFont typeface="Wingdings" panose="05000000000000000000" pitchFamily="2" charset="2"/>
              <a:buChar char="q"/>
            </a:pPr>
            <a:r>
              <a:rPr lang="en-US" i="0" dirty="0">
                <a:solidFill>
                  <a:srgbClr val="FF0000"/>
                </a:solidFill>
                <a:effectLst/>
              </a:rPr>
              <a:t>Description of the grading scheme;</a:t>
            </a:r>
          </a:p>
          <a:p>
            <a:pPr marL="285750" indent="-285750" algn="just">
              <a:buFont typeface="Wingdings" panose="05000000000000000000" pitchFamily="2" charset="2"/>
              <a:buChar char="q"/>
            </a:pPr>
            <a:r>
              <a:rPr lang="en-US" i="0" dirty="0">
                <a:solidFill>
                  <a:srgbClr val="FF0000"/>
                </a:solidFill>
                <a:effectLst/>
              </a:rPr>
              <a:t>Supervision and identity verification during assessment</a:t>
            </a:r>
            <a:r>
              <a:rPr lang="sr-Latn-RS" dirty="0">
                <a:solidFill>
                  <a:srgbClr val="FF0000"/>
                </a:solidFill>
              </a:rPr>
              <a:t>.</a:t>
            </a:r>
            <a:endParaRPr lang="en-US" i="0" dirty="0">
              <a:solidFill>
                <a:srgbClr val="FF0000"/>
              </a:solidFill>
              <a:effectLst/>
            </a:endParaRPr>
          </a:p>
        </p:txBody>
      </p:sp>
      <p:sp>
        <p:nvSpPr>
          <p:cNvPr id="4" name="TextBox 3">
            <a:extLst>
              <a:ext uri="{FF2B5EF4-FFF2-40B4-BE49-F238E27FC236}">
                <a16:creationId xmlns:a16="http://schemas.microsoft.com/office/drawing/2014/main" id="{BAB15817-F4AF-CC09-049F-515FA20B6C4A}"/>
              </a:ext>
            </a:extLst>
          </p:cNvPr>
          <p:cNvSpPr txBox="1"/>
          <p:nvPr/>
        </p:nvSpPr>
        <p:spPr>
          <a:xfrm>
            <a:off x="8472669" y="864244"/>
            <a:ext cx="3609942" cy="2062103"/>
          </a:xfrm>
          <a:prstGeom prst="rect">
            <a:avLst/>
          </a:prstGeom>
          <a:noFill/>
        </p:spPr>
        <p:txBody>
          <a:bodyPr wrap="square" rtlCol="0">
            <a:spAutoFit/>
          </a:bodyPr>
          <a:lstStyle/>
          <a:p>
            <a:pPr algn="r"/>
            <a:r>
              <a:rPr lang="en-US" sz="3200" b="1" dirty="0">
                <a:solidFill>
                  <a:schemeClr val="bg1"/>
                </a:solidFill>
                <a:latin typeface="Cambria" panose="02040503050406030204" pitchFamily="18" charset="0"/>
                <a:ea typeface="Cambria" panose="02040503050406030204" pitchFamily="18" charset="0"/>
              </a:rPr>
              <a:t>Certificate and certificate supplement</a:t>
            </a:r>
          </a:p>
          <a:p>
            <a:pPr algn="r"/>
            <a:endParaRPr lang="en-GB" sz="32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7494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5136A-F2D3-844F-BB84-3296A4995857}"/>
              </a:ext>
            </a:extLst>
          </p:cNvPr>
          <p:cNvSpPr txBox="1"/>
          <p:nvPr/>
        </p:nvSpPr>
        <p:spPr>
          <a:xfrm>
            <a:off x="847622" y="644041"/>
            <a:ext cx="4826129" cy="584775"/>
          </a:xfrm>
          <a:prstGeom prst="rect">
            <a:avLst/>
          </a:prstGeom>
          <a:noFill/>
        </p:spPr>
        <p:txBody>
          <a:bodyPr wrap="none" rtlCol="0">
            <a:spAutoFit/>
          </a:bodyPr>
          <a:lstStyle/>
          <a:p>
            <a:r>
              <a:rPr lang="en-US" sz="3200" b="1" dirty="0">
                <a:solidFill>
                  <a:srgbClr val="184899"/>
                </a:solidFill>
                <a:latin typeface="Cambria" panose="02040503050406030204" pitchFamily="18" charset="0"/>
                <a:ea typeface="Cambria" panose="02040503050406030204" pitchFamily="18" charset="0"/>
              </a:rPr>
              <a:t>Issues (still) to be solved</a:t>
            </a:r>
            <a:endParaRPr lang="en-GB" sz="3200" b="1" dirty="0">
              <a:solidFill>
                <a:srgbClr val="184899"/>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A57B977-A32E-AE6B-3211-0F35AE6E5FD7}"/>
              </a:ext>
            </a:extLst>
          </p:cNvPr>
          <p:cNvSpPr txBox="1"/>
          <p:nvPr/>
        </p:nvSpPr>
        <p:spPr>
          <a:xfrm>
            <a:off x="2257628" y="1615826"/>
            <a:ext cx="3416123" cy="4247317"/>
          </a:xfrm>
          <a:prstGeom prst="rect">
            <a:avLst/>
          </a:prstGeom>
          <a:noFill/>
        </p:spPr>
        <p:txBody>
          <a:bodyPr wrap="square" rtlCol="0">
            <a:spAutoFit/>
          </a:bodyPr>
          <a:lstStyle/>
          <a:p>
            <a:r>
              <a:rPr lang="en-US" b="1" i="0" dirty="0">
                <a:solidFill>
                  <a:srgbClr val="184899"/>
                </a:solidFill>
                <a:effectLst/>
              </a:rPr>
              <a:t>Link to the NQFs/EQF:</a:t>
            </a:r>
          </a:p>
          <a:p>
            <a:pPr marL="285750" indent="-285750">
              <a:buFont typeface="Wingdings" panose="05000000000000000000" pitchFamily="2" charset="2"/>
              <a:buChar char="q"/>
            </a:pPr>
            <a:r>
              <a:rPr lang="en-US" i="0" dirty="0">
                <a:solidFill>
                  <a:srgbClr val="184899"/>
                </a:solidFill>
                <a:effectLst/>
              </a:rPr>
              <a:t>European Micro-credential Framework recommends linking micro-credentials issued by HEIs to NQF by integrating or stacking into qualification programs between level 6 to 8</a:t>
            </a:r>
          </a:p>
          <a:p>
            <a:pPr marL="285750" indent="-285750">
              <a:buFont typeface="Wingdings" panose="05000000000000000000" pitchFamily="2" charset="2"/>
              <a:buChar char="q"/>
            </a:pPr>
            <a:r>
              <a:rPr lang="en-US" i="0" dirty="0">
                <a:solidFill>
                  <a:srgbClr val="184899"/>
                </a:solidFill>
                <a:effectLst/>
              </a:rPr>
              <a:t>It is noteworthy to mention that linking micro-credentials to NQFs levels </a:t>
            </a:r>
            <a:r>
              <a:rPr lang="en-US" b="1" i="0" dirty="0">
                <a:solidFill>
                  <a:srgbClr val="184899"/>
                </a:solidFill>
                <a:effectLst/>
              </a:rPr>
              <a:t>does not equivalence with qualifications in the levels. Instead, it should serve as a reference point for stacking micro-credentials into existing formal qualifications</a:t>
            </a:r>
          </a:p>
        </p:txBody>
      </p:sp>
      <p:sp>
        <p:nvSpPr>
          <p:cNvPr id="32" name="Oval 31">
            <a:extLst>
              <a:ext uri="{FF2B5EF4-FFF2-40B4-BE49-F238E27FC236}">
                <a16:creationId xmlns:a16="http://schemas.microsoft.com/office/drawing/2014/main" id="{4ED985FD-0344-7B0F-6E72-2EBD2D47F795}"/>
              </a:ext>
            </a:extLst>
          </p:cNvPr>
          <p:cNvSpPr/>
          <p:nvPr/>
        </p:nvSpPr>
        <p:spPr>
          <a:xfrm>
            <a:off x="1198008" y="1863184"/>
            <a:ext cx="810228" cy="8102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A7B72AE4-91EF-17AB-A76C-B7CCFDE23448}"/>
              </a:ext>
            </a:extLst>
          </p:cNvPr>
          <p:cNvSpPr/>
          <p:nvPr/>
        </p:nvSpPr>
        <p:spPr>
          <a:xfrm>
            <a:off x="1322835" y="1988012"/>
            <a:ext cx="560575" cy="560575"/>
          </a:xfrm>
          <a:prstGeom prst="ellipse">
            <a:avLst/>
          </a:prstGeom>
          <a:noFill/>
          <a:ln w="25400">
            <a:solidFill>
              <a:srgbClr val="18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39F7D7D9-4058-E391-B211-275D93D3564C}"/>
              </a:ext>
            </a:extLst>
          </p:cNvPr>
          <p:cNvSpPr txBox="1"/>
          <p:nvPr/>
        </p:nvSpPr>
        <p:spPr>
          <a:xfrm>
            <a:off x="1380946" y="2037465"/>
            <a:ext cx="444352" cy="461665"/>
          </a:xfrm>
          <a:prstGeom prst="rect">
            <a:avLst/>
          </a:prstGeom>
          <a:noFill/>
        </p:spPr>
        <p:txBody>
          <a:bodyPr wrap="none" rtlCol="0">
            <a:spAutoFit/>
          </a:bodyPr>
          <a:lstStyle/>
          <a:p>
            <a:pPr algn="ctr"/>
            <a:r>
              <a:rPr lang="sr-Latn-RS" sz="2400" b="1" dirty="0">
                <a:solidFill>
                  <a:srgbClr val="184899"/>
                </a:solidFill>
                <a:latin typeface="Cambria" panose="02040503050406030204" pitchFamily="18" charset="0"/>
                <a:ea typeface="Cambria" panose="02040503050406030204" pitchFamily="18" charset="0"/>
              </a:rPr>
              <a:t>6</a:t>
            </a:r>
            <a:r>
              <a:rPr lang="sr-Cyrl-RS" sz="2400" b="1" dirty="0">
                <a:solidFill>
                  <a:srgbClr val="184899"/>
                </a:solidFill>
                <a:latin typeface="Cambria" panose="02040503050406030204" pitchFamily="18" charset="0"/>
                <a:ea typeface="Cambria" panose="02040503050406030204" pitchFamily="18" charset="0"/>
              </a:rPr>
              <a:t>.</a:t>
            </a:r>
            <a:endParaRPr lang="en-GB" sz="2400" b="1" dirty="0">
              <a:solidFill>
                <a:srgbClr val="184899"/>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0C84CB4B-4115-78E2-457E-F61028802E2F}"/>
              </a:ext>
            </a:extLst>
          </p:cNvPr>
          <p:cNvSpPr txBox="1"/>
          <p:nvPr/>
        </p:nvSpPr>
        <p:spPr>
          <a:xfrm>
            <a:off x="5923143" y="1615826"/>
            <a:ext cx="5246426" cy="1754326"/>
          </a:xfrm>
          <a:prstGeom prst="rect">
            <a:avLst/>
          </a:prstGeom>
          <a:noFill/>
        </p:spPr>
        <p:txBody>
          <a:bodyPr wrap="square" rtlCol="0">
            <a:spAutoFit/>
          </a:bodyPr>
          <a:lstStyle/>
          <a:p>
            <a:r>
              <a:rPr lang="en-US" b="1" i="0" dirty="0">
                <a:solidFill>
                  <a:srgbClr val="184899"/>
                </a:solidFill>
                <a:effectLst/>
              </a:rPr>
              <a:t>One (simple) approach could be content-based:</a:t>
            </a:r>
          </a:p>
          <a:p>
            <a:pPr marL="285750" indent="-285750">
              <a:buFont typeface="Wingdings" panose="05000000000000000000" pitchFamily="2" charset="2"/>
              <a:buChar char="q"/>
            </a:pPr>
            <a:r>
              <a:rPr lang="en-US" i="0" dirty="0">
                <a:solidFill>
                  <a:srgbClr val="184899"/>
                </a:solidFill>
                <a:effectLst/>
              </a:rPr>
              <a:t>If some MCs is already a part of level 6 study curricula</a:t>
            </a:r>
            <a:r>
              <a:rPr lang="sr-Latn-RS" i="0" dirty="0">
                <a:solidFill>
                  <a:srgbClr val="184899"/>
                </a:solidFill>
                <a:effectLst/>
              </a:rPr>
              <a:t>…</a:t>
            </a:r>
            <a:endParaRPr lang="en-US" i="0" dirty="0">
              <a:solidFill>
                <a:srgbClr val="184899"/>
              </a:solidFill>
              <a:effectLst/>
            </a:endParaRPr>
          </a:p>
          <a:p>
            <a:pPr marL="285750" indent="-285750">
              <a:buFont typeface="Wingdings" panose="05000000000000000000" pitchFamily="2" charset="2"/>
              <a:buChar char="q"/>
            </a:pPr>
            <a:r>
              <a:rPr lang="en-US" i="0" dirty="0">
                <a:solidFill>
                  <a:srgbClr val="184899"/>
                </a:solidFill>
                <a:effectLst/>
              </a:rPr>
              <a:t>Or if majority of its content belongs to the material that is normally offered at level 6 studies</a:t>
            </a:r>
            <a:r>
              <a:rPr lang="sr-Latn-RS" i="0" dirty="0">
                <a:solidFill>
                  <a:srgbClr val="184899"/>
                </a:solidFill>
                <a:effectLst/>
              </a:rPr>
              <a:t>..</a:t>
            </a:r>
            <a:endParaRPr lang="en-US" i="0" dirty="0">
              <a:solidFill>
                <a:srgbClr val="184899"/>
              </a:solidFill>
              <a:effectLst/>
            </a:endParaRPr>
          </a:p>
          <a:p>
            <a:pPr marL="285750" indent="-285750">
              <a:buFont typeface="Wingdings" panose="05000000000000000000" pitchFamily="2" charset="2"/>
              <a:buChar char="q"/>
            </a:pPr>
            <a:r>
              <a:rPr lang="en-US" b="1" i="0" dirty="0">
                <a:solidFill>
                  <a:srgbClr val="184899"/>
                </a:solidFill>
                <a:effectLst/>
              </a:rPr>
              <a:t>then that MCs should be linked to the level 6</a:t>
            </a:r>
          </a:p>
        </p:txBody>
      </p:sp>
      <p:cxnSp>
        <p:nvCxnSpPr>
          <p:cNvPr id="43" name="Straight Connector 42">
            <a:extLst>
              <a:ext uri="{FF2B5EF4-FFF2-40B4-BE49-F238E27FC236}">
                <a16:creationId xmlns:a16="http://schemas.microsoft.com/office/drawing/2014/main" id="{96ED8CE6-1E8B-026E-2CC8-6FEA0FFFBAB4}"/>
              </a:ext>
            </a:extLst>
          </p:cNvPr>
          <p:cNvCxnSpPr/>
          <p:nvPr/>
        </p:nvCxnSpPr>
        <p:spPr>
          <a:xfrm>
            <a:off x="5728183" y="1863184"/>
            <a:ext cx="0" cy="3479415"/>
          </a:xfrm>
          <a:prstGeom prst="line">
            <a:avLst/>
          </a:prstGeom>
          <a:ln w="25400">
            <a:solidFill>
              <a:srgbClr val="EBECF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998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0080E5-D12B-ACC7-D834-933FAE5A9969}"/>
              </a:ext>
            </a:extLst>
          </p:cNvPr>
          <p:cNvSpPr txBox="1"/>
          <p:nvPr/>
        </p:nvSpPr>
        <p:spPr>
          <a:xfrm>
            <a:off x="3786480" y="43458"/>
            <a:ext cx="4829655" cy="646331"/>
          </a:xfrm>
          <a:prstGeom prst="rect">
            <a:avLst/>
          </a:prstGeom>
          <a:noFill/>
        </p:spPr>
        <p:txBody>
          <a:bodyPr wrap="none" rtlCol="0">
            <a:spAutoFit/>
          </a:bodyPr>
          <a:lstStyle/>
          <a:p>
            <a:pPr algn="ctr"/>
            <a:r>
              <a:rPr lang="en-US" b="1" dirty="0">
                <a:solidFill>
                  <a:srgbClr val="184899"/>
                </a:solidFill>
                <a:latin typeface="Cambria" panose="02040503050406030204" pitchFamily="18" charset="0"/>
                <a:ea typeface="Cambria" panose="02040503050406030204" pitchFamily="18" charset="0"/>
              </a:rPr>
              <a:t>Ministry of Education, Science and Research</a:t>
            </a:r>
            <a:endParaRPr lang="sr-Cyrl-RS" b="1" dirty="0">
              <a:solidFill>
                <a:srgbClr val="184899"/>
              </a:solidFill>
              <a:latin typeface="Cambria" panose="02040503050406030204" pitchFamily="18" charset="0"/>
              <a:ea typeface="Cambria" panose="02040503050406030204" pitchFamily="18" charset="0"/>
            </a:endParaRPr>
          </a:p>
          <a:p>
            <a:pPr algn="ctr"/>
            <a:r>
              <a:rPr lang="en-US" b="1" dirty="0">
                <a:solidFill>
                  <a:srgbClr val="184899"/>
                </a:solidFill>
                <a:latin typeface="Cambria" panose="02040503050406030204" pitchFamily="18" charset="0"/>
                <a:ea typeface="Cambria" panose="02040503050406030204" pitchFamily="18" charset="0"/>
              </a:rPr>
              <a:t>Position paper</a:t>
            </a:r>
            <a:endParaRPr lang="en-GB" b="1" dirty="0">
              <a:solidFill>
                <a:srgbClr val="184899"/>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42C2BB5F-E5DB-BAF2-B70A-F4C24460CD12}"/>
              </a:ext>
            </a:extLst>
          </p:cNvPr>
          <p:cNvSpPr txBox="1"/>
          <p:nvPr/>
        </p:nvSpPr>
        <p:spPr>
          <a:xfrm>
            <a:off x="2000557" y="576072"/>
            <a:ext cx="8190885" cy="1169551"/>
          </a:xfrm>
          <a:prstGeom prst="rect">
            <a:avLst/>
          </a:prstGeom>
          <a:noFill/>
        </p:spPr>
        <p:txBody>
          <a:bodyPr wrap="square" rtlCol="0">
            <a:spAutoFit/>
          </a:bodyPr>
          <a:lstStyle/>
          <a:p>
            <a:pPr algn="just"/>
            <a:r>
              <a:rPr lang="en-US" sz="1400" i="0" dirty="0">
                <a:solidFill>
                  <a:srgbClr val="184899"/>
                </a:solidFill>
                <a:effectLst/>
              </a:rPr>
              <a:t>Austrian HE takes a positive view of the European developments in MCs, especially in the context of the increasingly important</a:t>
            </a:r>
            <a:r>
              <a:rPr lang="sr-Cyrl-RS" sz="1400" i="0" dirty="0">
                <a:solidFill>
                  <a:srgbClr val="184899"/>
                </a:solidFill>
                <a:effectLst/>
              </a:rPr>
              <a:t> </a:t>
            </a:r>
            <a:r>
              <a:rPr lang="en-US" sz="1400" i="0" dirty="0">
                <a:solidFill>
                  <a:srgbClr val="184899"/>
                </a:solidFill>
                <a:effectLst/>
              </a:rPr>
              <a:t>lifelong learning and sees this as an opportunity</a:t>
            </a:r>
            <a:r>
              <a:rPr lang="sr-Cyrl-RS" sz="1400" i="0" dirty="0">
                <a:solidFill>
                  <a:srgbClr val="184899"/>
                </a:solidFill>
                <a:effectLst/>
              </a:rPr>
              <a:t> </a:t>
            </a:r>
            <a:r>
              <a:rPr lang="en-US" sz="1400" i="0" dirty="0">
                <a:solidFill>
                  <a:srgbClr val="184899"/>
                </a:solidFill>
                <a:effectLst/>
              </a:rPr>
              <a:t>for the universities to expand the quality of their educational offerings, open new target groups and expand cooperation with non-university partner institutions. This can be an important contribution to</a:t>
            </a:r>
            <a:r>
              <a:rPr lang="sr-Cyrl-RS" sz="1400" i="0" dirty="0">
                <a:solidFill>
                  <a:srgbClr val="184899"/>
                </a:solidFill>
                <a:effectLst/>
              </a:rPr>
              <a:t> </a:t>
            </a:r>
            <a:r>
              <a:rPr lang="en-US" sz="1400" i="0" dirty="0">
                <a:solidFill>
                  <a:srgbClr val="184899"/>
                </a:solidFill>
                <a:effectLst/>
              </a:rPr>
              <a:t>strengthening the position of the universities in the intensifying competition on the education market.</a:t>
            </a:r>
            <a:endParaRPr lang="en-GB" sz="1400" dirty="0">
              <a:solidFill>
                <a:srgbClr val="184899"/>
              </a:solidFill>
            </a:endParaRPr>
          </a:p>
        </p:txBody>
      </p:sp>
      <p:sp>
        <p:nvSpPr>
          <p:cNvPr id="5" name="TextBox 4">
            <a:extLst>
              <a:ext uri="{FF2B5EF4-FFF2-40B4-BE49-F238E27FC236}">
                <a16:creationId xmlns:a16="http://schemas.microsoft.com/office/drawing/2014/main" id="{FFF32427-1D3F-1327-F165-F02F8EFA296E}"/>
              </a:ext>
            </a:extLst>
          </p:cNvPr>
          <p:cNvSpPr txBox="1"/>
          <p:nvPr/>
        </p:nvSpPr>
        <p:spPr>
          <a:xfrm>
            <a:off x="7295154" y="1768853"/>
            <a:ext cx="3928931" cy="646331"/>
          </a:xfrm>
          <a:prstGeom prst="rect">
            <a:avLst/>
          </a:prstGeom>
          <a:noFill/>
        </p:spPr>
        <p:txBody>
          <a:bodyPr wrap="square" rtlCol="0">
            <a:spAutoFit/>
          </a:bodyPr>
          <a:lstStyle/>
          <a:p>
            <a:r>
              <a:rPr lang="sr-Latn-RS" b="1" dirty="0">
                <a:solidFill>
                  <a:srgbClr val="184899"/>
                </a:solidFill>
                <a:latin typeface="Cambria" panose="02040503050406030204" pitchFamily="18" charset="0"/>
                <a:ea typeface="Cambria" panose="02040503050406030204" pitchFamily="18" charset="0"/>
              </a:rPr>
              <a:t>W</a:t>
            </a:r>
            <a:r>
              <a:rPr lang="en-US" b="1" dirty="0" err="1">
                <a:solidFill>
                  <a:srgbClr val="184899"/>
                </a:solidFill>
                <a:latin typeface="Cambria" panose="02040503050406030204" pitchFamily="18" charset="0"/>
                <a:ea typeface="Cambria" panose="02040503050406030204" pitchFamily="18" charset="0"/>
              </a:rPr>
              <a:t>orking</a:t>
            </a:r>
            <a:r>
              <a:rPr lang="en-US" b="1" dirty="0">
                <a:solidFill>
                  <a:srgbClr val="184899"/>
                </a:solidFill>
                <a:latin typeface="Cambria" panose="02040503050406030204" pitchFamily="18" charset="0"/>
                <a:ea typeface="Cambria" panose="02040503050406030204" pitchFamily="18" charset="0"/>
              </a:rPr>
              <a:t> group </a:t>
            </a:r>
            <a:r>
              <a:rPr lang="sr-Latn-RS" b="1" dirty="0">
                <a:solidFill>
                  <a:srgbClr val="184899"/>
                </a:solidFill>
                <a:latin typeface="Cambria" panose="02040503050406030204" pitchFamily="18" charset="0"/>
                <a:ea typeface="Cambria" panose="02040503050406030204" pitchFamily="18" charset="0"/>
              </a:rPr>
              <a:t>(</a:t>
            </a:r>
            <a:r>
              <a:rPr lang="en-US" b="1" dirty="0">
                <a:solidFill>
                  <a:srgbClr val="184899"/>
                </a:solidFill>
                <a:latin typeface="Cambria" panose="02040503050406030204" pitchFamily="18" charset="0"/>
                <a:ea typeface="Cambria" panose="02040503050406030204" pitchFamily="18" charset="0"/>
              </a:rPr>
              <a:t>all four HE sectors, AQ Austria and the ministry</a:t>
            </a:r>
            <a:r>
              <a:rPr lang="sr-Latn-RS" b="1" dirty="0">
                <a:solidFill>
                  <a:srgbClr val="184899"/>
                </a:solidFill>
                <a:latin typeface="Cambria" panose="02040503050406030204" pitchFamily="18" charset="0"/>
                <a:ea typeface="Cambria" panose="02040503050406030204" pitchFamily="18" charset="0"/>
              </a:rPr>
              <a:t>)</a:t>
            </a:r>
            <a:endParaRPr lang="en-GB" b="1" dirty="0">
              <a:solidFill>
                <a:srgbClr val="184899"/>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3B1E6A1-07FE-CC10-28E0-BEF83BF76F87}"/>
              </a:ext>
            </a:extLst>
          </p:cNvPr>
          <p:cNvSpPr txBox="1"/>
          <p:nvPr/>
        </p:nvSpPr>
        <p:spPr>
          <a:xfrm>
            <a:off x="8007129" y="2858036"/>
            <a:ext cx="3991753" cy="738664"/>
          </a:xfrm>
          <a:prstGeom prst="rect">
            <a:avLst/>
          </a:prstGeom>
          <a:noFill/>
        </p:spPr>
        <p:txBody>
          <a:bodyPr wrap="square" rtlCol="0">
            <a:spAutoFit/>
          </a:bodyPr>
          <a:lstStyle/>
          <a:p>
            <a:pPr algn="just"/>
            <a:r>
              <a:rPr lang="en-US" sz="1400" i="0" dirty="0">
                <a:solidFill>
                  <a:srgbClr val="184899"/>
                </a:solidFill>
                <a:effectLst/>
              </a:rPr>
              <a:t>The definition of MCs should be as general, reasonable and yet as precise as possible, so that all stakeholders can act from this common basis</a:t>
            </a:r>
            <a:endParaRPr lang="en-GB" sz="1400" dirty="0">
              <a:solidFill>
                <a:srgbClr val="184899"/>
              </a:solidFill>
            </a:endParaRPr>
          </a:p>
        </p:txBody>
      </p:sp>
      <p:sp>
        <p:nvSpPr>
          <p:cNvPr id="8" name="TextBox 7">
            <a:extLst>
              <a:ext uri="{FF2B5EF4-FFF2-40B4-BE49-F238E27FC236}">
                <a16:creationId xmlns:a16="http://schemas.microsoft.com/office/drawing/2014/main" id="{6310E738-5407-7EF5-8DF4-3358D28E1098}"/>
              </a:ext>
            </a:extLst>
          </p:cNvPr>
          <p:cNvSpPr txBox="1"/>
          <p:nvPr/>
        </p:nvSpPr>
        <p:spPr>
          <a:xfrm>
            <a:off x="7671188" y="4359295"/>
            <a:ext cx="4418436" cy="954107"/>
          </a:xfrm>
          <a:prstGeom prst="rect">
            <a:avLst/>
          </a:prstGeom>
          <a:noFill/>
        </p:spPr>
        <p:txBody>
          <a:bodyPr wrap="square" rtlCol="0">
            <a:spAutoFit/>
          </a:bodyPr>
          <a:lstStyle/>
          <a:p>
            <a:r>
              <a:rPr lang="en-US" sz="1400" i="0" dirty="0">
                <a:solidFill>
                  <a:srgbClr val="184899"/>
                </a:solidFill>
                <a:effectLst/>
              </a:rPr>
              <a:t>The main component of the design of MCs is the</a:t>
            </a:r>
            <a:r>
              <a:rPr lang="sr-Latn-RS" sz="1400" i="0" dirty="0">
                <a:solidFill>
                  <a:srgbClr val="184899"/>
                </a:solidFill>
                <a:effectLst/>
              </a:rPr>
              <a:t> </a:t>
            </a:r>
            <a:r>
              <a:rPr lang="en-US" sz="1400" i="0" dirty="0">
                <a:solidFill>
                  <a:srgbClr val="184899"/>
                </a:solidFill>
                <a:effectLst/>
              </a:rPr>
              <a:t>common agreement on MC setup and possible parameters such as: ECTS, title, description, target groups, examination/assessment, QA, </a:t>
            </a:r>
            <a:r>
              <a:rPr lang="en-US" sz="1400" i="0" dirty="0" err="1">
                <a:solidFill>
                  <a:srgbClr val="184899"/>
                </a:solidFill>
                <a:effectLst/>
              </a:rPr>
              <a:t>etc</a:t>
            </a:r>
            <a:endParaRPr lang="en-GB" sz="1400" dirty="0">
              <a:solidFill>
                <a:srgbClr val="184899"/>
              </a:solidFill>
            </a:endParaRPr>
          </a:p>
        </p:txBody>
      </p:sp>
      <p:sp>
        <p:nvSpPr>
          <p:cNvPr id="10" name="TextBox 9">
            <a:extLst>
              <a:ext uri="{FF2B5EF4-FFF2-40B4-BE49-F238E27FC236}">
                <a16:creationId xmlns:a16="http://schemas.microsoft.com/office/drawing/2014/main" id="{D8ADB12F-1DB5-5606-331E-9BFB47D2DC14}"/>
              </a:ext>
            </a:extLst>
          </p:cNvPr>
          <p:cNvSpPr txBox="1"/>
          <p:nvPr/>
        </p:nvSpPr>
        <p:spPr>
          <a:xfrm>
            <a:off x="72826" y="2676752"/>
            <a:ext cx="3940567" cy="954107"/>
          </a:xfrm>
          <a:prstGeom prst="rect">
            <a:avLst/>
          </a:prstGeom>
          <a:noFill/>
        </p:spPr>
        <p:txBody>
          <a:bodyPr wrap="square" rtlCol="0">
            <a:spAutoFit/>
          </a:bodyPr>
          <a:lstStyle/>
          <a:p>
            <a:pPr algn="r"/>
            <a:r>
              <a:rPr lang="en-GB" sz="1400" i="0" dirty="0">
                <a:solidFill>
                  <a:srgbClr val="184899"/>
                </a:solidFill>
                <a:effectLst/>
              </a:rPr>
              <a:t>Mutual recognition among universities</a:t>
            </a:r>
            <a:endParaRPr lang="sr-Latn-RS" sz="1400" i="0" dirty="0">
              <a:solidFill>
                <a:srgbClr val="184899"/>
              </a:solidFill>
              <a:effectLst/>
            </a:endParaRPr>
          </a:p>
          <a:p>
            <a:pPr algn="r"/>
            <a:r>
              <a:rPr lang="en-US" sz="1400" dirty="0">
                <a:solidFill>
                  <a:srgbClr val="184899"/>
                </a:solidFill>
              </a:rPr>
              <a:t>based on the national QA mechanisms and the ESG principles. The MCs QA must be ensured by the university's internal QM system</a:t>
            </a:r>
            <a:endParaRPr lang="en-GB" sz="1400" dirty="0">
              <a:solidFill>
                <a:srgbClr val="184899"/>
              </a:solidFill>
            </a:endParaRPr>
          </a:p>
        </p:txBody>
      </p:sp>
      <p:sp>
        <p:nvSpPr>
          <p:cNvPr id="12" name="TextBox 11">
            <a:extLst>
              <a:ext uri="{FF2B5EF4-FFF2-40B4-BE49-F238E27FC236}">
                <a16:creationId xmlns:a16="http://schemas.microsoft.com/office/drawing/2014/main" id="{1019E7B3-E630-0467-D908-CDC68A874A2D}"/>
              </a:ext>
            </a:extLst>
          </p:cNvPr>
          <p:cNvSpPr txBox="1"/>
          <p:nvPr/>
        </p:nvSpPr>
        <p:spPr>
          <a:xfrm>
            <a:off x="1390141" y="4737232"/>
            <a:ext cx="3144579" cy="307777"/>
          </a:xfrm>
          <a:prstGeom prst="rect">
            <a:avLst/>
          </a:prstGeom>
          <a:noFill/>
        </p:spPr>
        <p:txBody>
          <a:bodyPr wrap="none" rtlCol="0">
            <a:spAutoFit/>
          </a:bodyPr>
          <a:lstStyle/>
          <a:p>
            <a:pPr algn="just"/>
            <a:r>
              <a:rPr lang="en-US" sz="1400" i="0" dirty="0">
                <a:solidFill>
                  <a:srgbClr val="184899"/>
                </a:solidFill>
                <a:effectLst/>
              </a:rPr>
              <a:t>Agreed extent of hours – as credit points</a:t>
            </a:r>
            <a:endParaRPr lang="en-GB" sz="1400" dirty="0">
              <a:solidFill>
                <a:srgbClr val="184899"/>
              </a:solidFill>
            </a:endParaRPr>
          </a:p>
        </p:txBody>
      </p:sp>
      <p:sp>
        <p:nvSpPr>
          <p:cNvPr id="13" name="TextBox 12">
            <a:extLst>
              <a:ext uri="{FF2B5EF4-FFF2-40B4-BE49-F238E27FC236}">
                <a16:creationId xmlns:a16="http://schemas.microsoft.com/office/drawing/2014/main" id="{D87497D1-0A72-AA43-A8A7-E49A75520A85}"/>
              </a:ext>
            </a:extLst>
          </p:cNvPr>
          <p:cNvSpPr txBox="1"/>
          <p:nvPr/>
        </p:nvSpPr>
        <p:spPr>
          <a:xfrm>
            <a:off x="72826" y="6151382"/>
            <a:ext cx="2129878" cy="584775"/>
          </a:xfrm>
          <a:prstGeom prst="rect">
            <a:avLst/>
          </a:prstGeom>
          <a:noFill/>
        </p:spPr>
        <p:txBody>
          <a:bodyPr wrap="none" rtlCol="0">
            <a:spAutoFit/>
          </a:bodyPr>
          <a:lstStyle/>
          <a:p>
            <a:r>
              <a:rPr lang="sr-Cyrl-RS" sz="3200" b="1" dirty="0">
                <a:solidFill>
                  <a:srgbClr val="184899"/>
                </a:solidFill>
                <a:latin typeface="Cambria" panose="02040503050406030204" pitchFamily="18" charset="0"/>
                <a:ea typeface="Cambria" panose="02040503050406030204" pitchFamily="18" charset="0"/>
              </a:rPr>
              <a:t>АУСТРИЈА</a:t>
            </a:r>
            <a:endParaRPr lang="en-GB" sz="3200" b="1" dirty="0">
              <a:solidFill>
                <a:srgbClr val="184899"/>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9708F9AE-D307-F0EC-598F-E5AF1B09FCFA}"/>
              </a:ext>
            </a:extLst>
          </p:cNvPr>
          <p:cNvSpPr txBox="1"/>
          <p:nvPr/>
        </p:nvSpPr>
        <p:spPr>
          <a:xfrm>
            <a:off x="5072141" y="3341328"/>
            <a:ext cx="2047715" cy="738664"/>
          </a:xfrm>
          <a:prstGeom prst="rect">
            <a:avLst/>
          </a:prstGeom>
          <a:noFill/>
        </p:spPr>
        <p:txBody>
          <a:bodyPr wrap="square" rtlCol="0">
            <a:spAutoFit/>
          </a:bodyPr>
          <a:lstStyle/>
          <a:p>
            <a:pPr algn="ctr"/>
            <a:r>
              <a:rPr lang="en-US" sz="1400" i="0" dirty="0">
                <a:solidFill>
                  <a:srgbClr val="FF0000"/>
                </a:solidFill>
                <a:effectLst/>
              </a:rPr>
              <a:t>MCs should not be assigned to the NQF due to the low workload</a:t>
            </a:r>
            <a:endParaRPr lang="en-GB" sz="1400" dirty="0">
              <a:solidFill>
                <a:srgbClr val="FF0000"/>
              </a:solidFill>
            </a:endParaRPr>
          </a:p>
        </p:txBody>
      </p:sp>
    </p:spTree>
    <p:extLst>
      <p:ext uri="{BB962C8B-B14F-4D97-AF65-F5344CB8AC3E}">
        <p14:creationId xmlns:p14="http://schemas.microsoft.com/office/powerpoint/2010/main" val="2375800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0080E5-D12B-ACC7-D834-933FAE5A9969}"/>
              </a:ext>
            </a:extLst>
          </p:cNvPr>
          <p:cNvSpPr txBox="1"/>
          <p:nvPr/>
        </p:nvSpPr>
        <p:spPr>
          <a:xfrm>
            <a:off x="4351128" y="132412"/>
            <a:ext cx="3489737" cy="369332"/>
          </a:xfrm>
          <a:prstGeom prst="rect">
            <a:avLst/>
          </a:prstGeom>
          <a:noFill/>
        </p:spPr>
        <p:txBody>
          <a:bodyPr wrap="none" rtlCol="0">
            <a:spAutoFit/>
          </a:bodyPr>
          <a:lstStyle/>
          <a:p>
            <a:pPr algn="ctr"/>
            <a:r>
              <a:rPr lang="en-US" b="1" dirty="0">
                <a:solidFill>
                  <a:srgbClr val="184899"/>
                </a:solidFill>
                <a:latin typeface="Cambria" panose="02040503050406030204" pitchFamily="18" charset="0"/>
                <a:ea typeface="Cambria" panose="02040503050406030204" pitchFamily="18" charset="0"/>
              </a:rPr>
              <a:t>Boston Consulting Group (BCG)</a:t>
            </a:r>
            <a:endParaRPr lang="en-GB" b="1" dirty="0">
              <a:solidFill>
                <a:srgbClr val="184899"/>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42C2BB5F-E5DB-BAF2-B70A-F4C24460CD12}"/>
              </a:ext>
            </a:extLst>
          </p:cNvPr>
          <p:cNvSpPr txBox="1"/>
          <p:nvPr/>
        </p:nvSpPr>
        <p:spPr>
          <a:xfrm>
            <a:off x="2621790" y="500481"/>
            <a:ext cx="6543152" cy="1169551"/>
          </a:xfrm>
          <a:prstGeom prst="rect">
            <a:avLst/>
          </a:prstGeom>
          <a:noFill/>
        </p:spPr>
        <p:txBody>
          <a:bodyPr wrap="square" rtlCol="0">
            <a:spAutoFit/>
          </a:bodyPr>
          <a:lstStyle/>
          <a:p>
            <a:pPr algn="just"/>
            <a:r>
              <a:rPr lang="sr-Latn-RS" sz="1400" dirty="0">
                <a:solidFill>
                  <a:srgbClr val="184899"/>
                </a:solidFill>
              </a:rPr>
              <a:t>L</a:t>
            </a:r>
            <a:r>
              <a:rPr lang="en-US" sz="1400" i="0" dirty="0" err="1">
                <a:solidFill>
                  <a:srgbClr val="184899"/>
                </a:solidFill>
                <a:effectLst/>
              </a:rPr>
              <a:t>abour</a:t>
            </a:r>
            <a:r>
              <a:rPr lang="en-US" sz="1400" i="0" dirty="0">
                <a:solidFill>
                  <a:srgbClr val="184899"/>
                </a:solidFill>
                <a:effectLst/>
              </a:rPr>
              <a:t> markets of the USA, Germany and Australia have similar trends. One of them is a shortage of skilled workers in STEM professions, which will worsen by 2030. As a result of ageing, health and care professions will also be in high demand</a:t>
            </a:r>
            <a:r>
              <a:rPr lang="sr-Latn-RS" sz="1400" i="0" dirty="0">
                <a:solidFill>
                  <a:srgbClr val="184899"/>
                </a:solidFill>
                <a:effectLst/>
              </a:rPr>
              <a:t>.</a:t>
            </a:r>
          </a:p>
          <a:p>
            <a:pPr algn="just"/>
            <a:r>
              <a:rPr lang="en-US" sz="1400" dirty="0">
                <a:solidFill>
                  <a:srgbClr val="184899"/>
                </a:solidFill>
              </a:rPr>
              <a:t>As one of the ways to minimize the risks and consequences, BCG suggests governments of these countries, including Germany, should develop a new approach to MCs</a:t>
            </a:r>
            <a:r>
              <a:rPr lang="sr-Latn-RS" sz="1400" dirty="0">
                <a:solidFill>
                  <a:srgbClr val="184899"/>
                </a:solidFill>
              </a:rPr>
              <a:t>.</a:t>
            </a:r>
            <a:endParaRPr lang="en-GB" sz="1400" dirty="0">
              <a:solidFill>
                <a:srgbClr val="184899"/>
              </a:solidFill>
            </a:endParaRPr>
          </a:p>
        </p:txBody>
      </p:sp>
      <p:sp>
        <p:nvSpPr>
          <p:cNvPr id="5" name="TextBox 4">
            <a:extLst>
              <a:ext uri="{FF2B5EF4-FFF2-40B4-BE49-F238E27FC236}">
                <a16:creationId xmlns:a16="http://schemas.microsoft.com/office/drawing/2014/main" id="{FFF32427-1D3F-1327-F165-F02F8EFA296E}"/>
              </a:ext>
            </a:extLst>
          </p:cNvPr>
          <p:cNvSpPr txBox="1"/>
          <p:nvPr/>
        </p:nvSpPr>
        <p:spPr>
          <a:xfrm>
            <a:off x="7518519" y="1664830"/>
            <a:ext cx="3928931" cy="923330"/>
          </a:xfrm>
          <a:prstGeom prst="rect">
            <a:avLst/>
          </a:prstGeom>
          <a:noFill/>
        </p:spPr>
        <p:txBody>
          <a:bodyPr wrap="square" rtlCol="0">
            <a:spAutoFit/>
          </a:bodyPr>
          <a:lstStyle/>
          <a:p>
            <a:r>
              <a:rPr lang="sr-Latn-RS" b="1" dirty="0">
                <a:solidFill>
                  <a:srgbClr val="184899"/>
                </a:solidFill>
                <a:latin typeface="Cambria" panose="02040503050406030204" pitchFamily="18" charset="0"/>
                <a:ea typeface="Cambria" panose="02040503050406030204" pitchFamily="18" charset="0"/>
              </a:rPr>
              <a:t>German </a:t>
            </a:r>
            <a:r>
              <a:rPr lang="sr-Latn-RS" b="1" dirty="0" err="1">
                <a:solidFill>
                  <a:srgbClr val="184899"/>
                </a:solidFill>
                <a:latin typeface="Cambria" panose="02040503050406030204" pitchFamily="18" charset="0"/>
                <a:ea typeface="Cambria" panose="02040503050406030204" pitchFamily="18" charset="0"/>
              </a:rPr>
              <a:t>Academic</a:t>
            </a:r>
            <a:r>
              <a:rPr lang="sr-Latn-RS" b="1" dirty="0">
                <a:solidFill>
                  <a:srgbClr val="184899"/>
                </a:solidFill>
                <a:latin typeface="Cambria" panose="02040503050406030204" pitchFamily="18" charset="0"/>
                <a:ea typeface="Cambria" panose="02040503050406030204" pitchFamily="18" charset="0"/>
              </a:rPr>
              <a:t> Exchange </a:t>
            </a:r>
            <a:r>
              <a:rPr lang="sr-Latn-RS" b="1" dirty="0" err="1">
                <a:solidFill>
                  <a:srgbClr val="184899"/>
                </a:solidFill>
                <a:latin typeface="Cambria" panose="02040503050406030204" pitchFamily="18" charset="0"/>
                <a:ea typeface="Cambria" panose="02040503050406030204" pitchFamily="18" charset="0"/>
              </a:rPr>
              <a:t>Service</a:t>
            </a:r>
            <a:r>
              <a:rPr lang="sr-Latn-RS" b="1" dirty="0">
                <a:solidFill>
                  <a:srgbClr val="184899"/>
                </a:solidFill>
                <a:latin typeface="Cambria" panose="02040503050406030204" pitchFamily="18" charset="0"/>
                <a:ea typeface="Cambria" panose="02040503050406030204" pitchFamily="18" charset="0"/>
              </a:rPr>
              <a:t> (DAAD) </a:t>
            </a:r>
            <a:r>
              <a:rPr lang="sr-Latn-RS" b="1" dirty="0" err="1">
                <a:solidFill>
                  <a:srgbClr val="184899"/>
                </a:solidFill>
                <a:latin typeface="Cambria" panose="02040503050406030204" pitchFamily="18" charset="0"/>
                <a:ea typeface="Cambria" panose="02040503050406030204" pitchFamily="18" charset="0"/>
              </a:rPr>
              <a:t>President</a:t>
            </a:r>
            <a:r>
              <a:rPr lang="sr-Latn-RS" b="1" dirty="0">
                <a:solidFill>
                  <a:srgbClr val="184899"/>
                </a:solidFill>
                <a:latin typeface="Cambria" panose="02040503050406030204" pitchFamily="18" charset="0"/>
                <a:ea typeface="Cambria" panose="02040503050406030204" pitchFamily="18" charset="0"/>
              </a:rPr>
              <a:t>, </a:t>
            </a:r>
            <a:r>
              <a:rPr lang="sr-Latn-RS" b="1" dirty="0" err="1">
                <a:solidFill>
                  <a:srgbClr val="184899"/>
                </a:solidFill>
                <a:latin typeface="Cambria" panose="02040503050406030204" pitchFamily="18" charset="0"/>
                <a:ea typeface="Cambria" panose="02040503050406030204" pitchFamily="18" charset="0"/>
              </a:rPr>
              <a:t>Professor</a:t>
            </a:r>
            <a:r>
              <a:rPr lang="sr-Latn-RS" b="1" dirty="0">
                <a:solidFill>
                  <a:srgbClr val="184899"/>
                </a:solidFill>
                <a:latin typeface="Cambria" panose="02040503050406030204" pitchFamily="18" charset="0"/>
                <a:ea typeface="Cambria" panose="02040503050406030204" pitchFamily="18" charset="0"/>
              </a:rPr>
              <a:t> Dr Joybrato </a:t>
            </a:r>
            <a:r>
              <a:rPr lang="sr-Latn-RS" b="1" dirty="0" err="1">
                <a:solidFill>
                  <a:srgbClr val="184899"/>
                </a:solidFill>
                <a:latin typeface="Cambria" panose="02040503050406030204" pitchFamily="18" charset="0"/>
                <a:ea typeface="Cambria" panose="02040503050406030204" pitchFamily="18" charset="0"/>
              </a:rPr>
              <a:t>Mukherjee</a:t>
            </a:r>
            <a:endParaRPr lang="en-GB" b="1" dirty="0">
              <a:solidFill>
                <a:srgbClr val="184899"/>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3B1E6A1-07FE-CC10-28E0-BEF83BF76F87}"/>
              </a:ext>
            </a:extLst>
          </p:cNvPr>
          <p:cNvSpPr txBox="1"/>
          <p:nvPr/>
        </p:nvSpPr>
        <p:spPr>
          <a:xfrm>
            <a:off x="7944308" y="2588160"/>
            <a:ext cx="3991753" cy="2031325"/>
          </a:xfrm>
          <a:prstGeom prst="rect">
            <a:avLst/>
          </a:prstGeom>
          <a:noFill/>
        </p:spPr>
        <p:txBody>
          <a:bodyPr wrap="square" rtlCol="0">
            <a:spAutoFit/>
          </a:bodyPr>
          <a:lstStyle/>
          <a:p>
            <a:pPr algn="just"/>
            <a:r>
              <a:rPr lang="en-US" sz="1400" i="0" dirty="0">
                <a:solidFill>
                  <a:srgbClr val="184899"/>
                </a:solidFill>
                <a:effectLst/>
              </a:rPr>
              <a:t>Micro-credentials are about flexibilising educational pathways in Germany and the European Union in an increasingly technology-oriented and highly complex work environment. It is gratifying to see that, in addition to their obvious use in connection with higher qualifications, they’re increasingly being perceived as useful measures for the purpose of </a:t>
            </a:r>
            <a:r>
              <a:rPr lang="en-US" sz="1400" i="0" dirty="0" err="1">
                <a:solidFill>
                  <a:srgbClr val="184899"/>
                </a:solidFill>
                <a:effectLst/>
              </a:rPr>
              <a:t>internationalisation</a:t>
            </a:r>
            <a:r>
              <a:rPr lang="en-US" sz="1400" i="0" dirty="0">
                <a:solidFill>
                  <a:srgbClr val="184899"/>
                </a:solidFill>
                <a:effectLst/>
              </a:rPr>
              <a:t> and boosting short-term mobility in the EU</a:t>
            </a:r>
            <a:endParaRPr lang="en-GB" sz="1400" dirty="0">
              <a:solidFill>
                <a:srgbClr val="184899"/>
              </a:solidFill>
            </a:endParaRPr>
          </a:p>
        </p:txBody>
      </p:sp>
      <p:sp>
        <p:nvSpPr>
          <p:cNvPr id="8" name="TextBox 7">
            <a:extLst>
              <a:ext uri="{FF2B5EF4-FFF2-40B4-BE49-F238E27FC236}">
                <a16:creationId xmlns:a16="http://schemas.microsoft.com/office/drawing/2014/main" id="{6310E738-5407-7EF5-8DF4-3358D28E1098}"/>
              </a:ext>
            </a:extLst>
          </p:cNvPr>
          <p:cNvSpPr txBox="1"/>
          <p:nvPr/>
        </p:nvSpPr>
        <p:spPr>
          <a:xfrm>
            <a:off x="7580446" y="5016913"/>
            <a:ext cx="4418436" cy="1384995"/>
          </a:xfrm>
          <a:prstGeom prst="rect">
            <a:avLst/>
          </a:prstGeom>
          <a:noFill/>
        </p:spPr>
        <p:txBody>
          <a:bodyPr wrap="square" rtlCol="0">
            <a:spAutoFit/>
          </a:bodyPr>
          <a:lstStyle/>
          <a:p>
            <a:r>
              <a:rPr lang="sr-Latn-RS" sz="1400" i="0" dirty="0">
                <a:solidFill>
                  <a:srgbClr val="184899"/>
                </a:solidFill>
                <a:effectLst/>
              </a:rPr>
              <a:t>…</a:t>
            </a:r>
            <a:r>
              <a:rPr lang="en-US" sz="1400" i="0" dirty="0">
                <a:solidFill>
                  <a:srgbClr val="FF0000"/>
                </a:solidFill>
                <a:effectLst/>
              </a:rPr>
              <a:t>expresses </a:t>
            </a:r>
            <a:r>
              <a:rPr lang="en-US" sz="1400" i="0" dirty="0" err="1">
                <a:solidFill>
                  <a:srgbClr val="FF0000"/>
                </a:solidFill>
                <a:effectLst/>
              </a:rPr>
              <a:t>scepticism</a:t>
            </a:r>
            <a:r>
              <a:rPr lang="en-US" sz="1400" i="0" dirty="0">
                <a:solidFill>
                  <a:srgbClr val="FF0000"/>
                </a:solidFill>
                <a:effectLst/>
              </a:rPr>
              <a:t> and points out that MCs could represent a disproportionate administrative or financial burden for the Member States, as they could overlap with other existing structures. Moreover, from the German point of view, there is a general danger that the value of qualifications in all educational sectors will be diluted</a:t>
            </a:r>
            <a:endParaRPr lang="en-GB" sz="1400" dirty="0">
              <a:solidFill>
                <a:srgbClr val="FF0000"/>
              </a:solidFill>
            </a:endParaRPr>
          </a:p>
        </p:txBody>
      </p:sp>
      <p:sp>
        <p:nvSpPr>
          <p:cNvPr id="10" name="TextBox 9">
            <a:extLst>
              <a:ext uri="{FF2B5EF4-FFF2-40B4-BE49-F238E27FC236}">
                <a16:creationId xmlns:a16="http://schemas.microsoft.com/office/drawing/2014/main" id="{D8ADB12F-1DB5-5606-331E-9BFB47D2DC14}"/>
              </a:ext>
            </a:extLst>
          </p:cNvPr>
          <p:cNvSpPr txBox="1"/>
          <p:nvPr/>
        </p:nvSpPr>
        <p:spPr>
          <a:xfrm>
            <a:off x="137908" y="2131697"/>
            <a:ext cx="3940567" cy="1600438"/>
          </a:xfrm>
          <a:prstGeom prst="rect">
            <a:avLst/>
          </a:prstGeom>
          <a:noFill/>
        </p:spPr>
        <p:txBody>
          <a:bodyPr wrap="square" rtlCol="0">
            <a:spAutoFit/>
          </a:bodyPr>
          <a:lstStyle/>
          <a:p>
            <a:pPr algn="r"/>
            <a:r>
              <a:rPr lang="sr-Cyrl-RS" sz="1400" i="0" dirty="0">
                <a:solidFill>
                  <a:srgbClr val="FF0000"/>
                </a:solidFill>
                <a:effectLst/>
              </a:rPr>
              <a:t>…</a:t>
            </a:r>
            <a:r>
              <a:rPr lang="en-US" sz="1400" i="0" dirty="0">
                <a:solidFill>
                  <a:srgbClr val="FF0000"/>
                </a:solidFill>
                <a:effectLst/>
              </a:rPr>
              <a:t>does not see any added value in the integration of micro-degrees into the regular academic </a:t>
            </a:r>
            <a:r>
              <a:rPr lang="en-US" sz="1400" i="0" dirty="0" err="1">
                <a:solidFill>
                  <a:srgbClr val="FF0000"/>
                </a:solidFill>
                <a:effectLst/>
              </a:rPr>
              <a:t>programmes</a:t>
            </a:r>
            <a:r>
              <a:rPr lang="en-US" sz="1400" i="0" dirty="0">
                <a:solidFill>
                  <a:srgbClr val="FF0000"/>
                </a:solidFill>
                <a:effectLst/>
              </a:rPr>
              <a:t>. Instead, it fears a </a:t>
            </a:r>
            <a:r>
              <a:rPr lang="en-US" sz="1400" i="0" dirty="0" err="1">
                <a:solidFill>
                  <a:srgbClr val="FF0000"/>
                </a:solidFill>
                <a:effectLst/>
              </a:rPr>
              <a:t>modularisation</a:t>
            </a:r>
            <a:r>
              <a:rPr lang="en-US" sz="1400" i="0" dirty="0">
                <a:solidFill>
                  <a:srgbClr val="FF0000"/>
                </a:solidFill>
                <a:effectLst/>
              </a:rPr>
              <a:t> of degrees, speaks in its position paper of the danger of the fragmentation of the canon of knowledge and </a:t>
            </a:r>
            <a:r>
              <a:rPr lang="en-US" sz="1400" i="0" dirty="0" err="1">
                <a:solidFill>
                  <a:srgbClr val="FF0000"/>
                </a:solidFill>
                <a:effectLst/>
              </a:rPr>
              <a:t>criticises</a:t>
            </a:r>
            <a:r>
              <a:rPr lang="en-US" sz="1400" i="0" dirty="0">
                <a:solidFill>
                  <a:srgbClr val="FF0000"/>
                </a:solidFill>
                <a:effectLst/>
              </a:rPr>
              <a:t> the often-commercial use of the micro-parts of conventional degree </a:t>
            </a:r>
            <a:r>
              <a:rPr lang="en-US" sz="1400" i="0" dirty="0" err="1">
                <a:solidFill>
                  <a:srgbClr val="FF0000"/>
                </a:solidFill>
                <a:effectLst/>
              </a:rPr>
              <a:t>programmes</a:t>
            </a:r>
            <a:endParaRPr lang="en-GB" sz="1400" dirty="0">
              <a:solidFill>
                <a:srgbClr val="FF0000"/>
              </a:solidFill>
            </a:endParaRPr>
          </a:p>
        </p:txBody>
      </p:sp>
      <p:sp>
        <p:nvSpPr>
          <p:cNvPr id="12" name="TextBox 11">
            <a:extLst>
              <a:ext uri="{FF2B5EF4-FFF2-40B4-BE49-F238E27FC236}">
                <a16:creationId xmlns:a16="http://schemas.microsoft.com/office/drawing/2014/main" id="{1019E7B3-E630-0467-D908-CDC68A874A2D}"/>
              </a:ext>
            </a:extLst>
          </p:cNvPr>
          <p:cNvSpPr txBox="1"/>
          <p:nvPr/>
        </p:nvSpPr>
        <p:spPr>
          <a:xfrm>
            <a:off x="162925" y="4356983"/>
            <a:ext cx="4418436" cy="1384995"/>
          </a:xfrm>
          <a:prstGeom prst="rect">
            <a:avLst/>
          </a:prstGeom>
          <a:noFill/>
        </p:spPr>
        <p:txBody>
          <a:bodyPr wrap="square" rtlCol="0">
            <a:spAutoFit/>
          </a:bodyPr>
          <a:lstStyle/>
          <a:p>
            <a:pPr algn="just"/>
            <a:r>
              <a:rPr lang="sr-Latn-RS" sz="1400" i="0" dirty="0">
                <a:solidFill>
                  <a:srgbClr val="FF0000"/>
                </a:solidFill>
                <a:effectLst/>
              </a:rPr>
              <a:t>T</a:t>
            </a:r>
            <a:r>
              <a:rPr lang="en-US" sz="1400" i="0" dirty="0">
                <a:solidFill>
                  <a:srgbClr val="FF0000"/>
                </a:solidFill>
                <a:effectLst/>
              </a:rPr>
              <a:t>he possible fields of application are clearly limited</a:t>
            </a:r>
            <a:r>
              <a:rPr lang="en-US" sz="1400" i="0" dirty="0">
                <a:solidFill>
                  <a:srgbClr val="184899"/>
                </a:solidFill>
                <a:effectLst/>
              </a:rPr>
              <a:t>: for example, MCs should be used primarily in the context of orientation courses for students, further training for staff or also in special extracurricular offers for so-called "high-potentials" </a:t>
            </a:r>
            <a:r>
              <a:rPr lang="sr-Latn-RS" sz="1400" i="0" dirty="0">
                <a:solidFill>
                  <a:srgbClr val="184899"/>
                </a:solidFill>
                <a:effectLst/>
              </a:rPr>
              <a:t>–</a:t>
            </a:r>
            <a:r>
              <a:rPr lang="en-US" sz="1400" i="0" dirty="0">
                <a:solidFill>
                  <a:srgbClr val="184899"/>
                </a:solidFill>
                <a:effectLst/>
              </a:rPr>
              <a:t> i.e., predominantly in the context of academic further education</a:t>
            </a:r>
            <a:endParaRPr lang="en-GB" sz="1400" dirty="0">
              <a:solidFill>
                <a:srgbClr val="184899"/>
              </a:solidFill>
            </a:endParaRPr>
          </a:p>
        </p:txBody>
      </p:sp>
      <p:sp>
        <p:nvSpPr>
          <p:cNvPr id="13" name="TextBox 12">
            <a:extLst>
              <a:ext uri="{FF2B5EF4-FFF2-40B4-BE49-F238E27FC236}">
                <a16:creationId xmlns:a16="http://schemas.microsoft.com/office/drawing/2014/main" id="{D87497D1-0A72-AA43-A8A7-E49A75520A85}"/>
              </a:ext>
            </a:extLst>
          </p:cNvPr>
          <p:cNvSpPr txBox="1"/>
          <p:nvPr/>
        </p:nvSpPr>
        <p:spPr>
          <a:xfrm>
            <a:off x="72826" y="6151382"/>
            <a:ext cx="2114874" cy="584775"/>
          </a:xfrm>
          <a:prstGeom prst="rect">
            <a:avLst/>
          </a:prstGeom>
          <a:noFill/>
        </p:spPr>
        <p:txBody>
          <a:bodyPr wrap="none" rtlCol="0">
            <a:spAutoFit/>
          </a:bodyPr>
          <a:lstStyle/>
          <a:p>
            <a:r>
              <a:rPr lang="sr-Cyrl-RS" sz="3200" b="1" dirty="0">
                <a:solidFill>
                  <a:srgbClr val="184899"/>
                </a:solidFill>
                <a:latin typeface="Cambria" panose="02040503050406030204" pitchFamily="18" charset="0"/>
                <a:ea typeface="Cambria" panose="02040503050406030204" pitchFamily="18" charset="0"/>
              </a:rPr>
              <a:t>НЕМАЧКА</a:t>
            </a:r>
            <a:endParaRPr lang="en-GB" sz="3200" b="1" dirty="0">
              <a:solidFill>
                <a:srgbClr val="184899"/>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74E09AA-FB70-15D5-FE10-204ACEBA4372}"/>
              </a:ext>
            </a:extLst>
          </p:cNvPr>
          <p:cNvSpPr txBox="1"/>
          <p:nvPr/>
        </p:nvSpPr>
        <p:spPr>
          <a:xfrm>
            <a:off x="7580446" y="4647581"/>
            <a:ext cx="2408703" cy="369332"/>
          </a:xfrm>
          <a:prstGeom prst="rect">
            <a:avLst/>
          </a:prstGeom>
          <a:noFill/>
        </p:spPr>
        <p:txBody>
          <a:bodyPr wrap="square" rtlCol="0">
            <a:spAutoFit/>
          </a:bodyPr>
          <a:lstStyle/>
          <a:p>
            <a:r>
              <a:rPr lang="sr-Latn-RS" b="1" dirty="0" err="1">
                <a:solidFill>
                  <a:srgbClr val="184899"/>
                </a:solidFill>
                <a:latin typeface="Cambria" panose="02040503050406030204" pitchFamily="18" charset="0"/>
                <a:ea typeface="Cambria" panose="02040503050406030204" pitchFamily="18" charset="0"/>
              </a:rPr>
              <a:t>Federal</a:t>
            </a:r>
            <a:r>
              <a:rPr lang="sr-Latn-RS" b="1" dirty="0">
                <a:solidFill>
                  <a:srgbClr val="184899"/>
                </a:solidFill>
                <a:latin typeface="Cambria" panose="02040503050406030204" pitchFamily="18" charset="0"/>
                <a:ea typeface="Cambria" panose="02040503050406030204" pitchFamily="18" charset="0"/>
              </a:rPr>
              <a:t> </a:t>
            </a:r>
            <a:r>
              <a:rPr lang="sr-Latn-RS" b="1" dirty="0" err="1">
                <a:solidFill>
                  <a:srgbClr val="184899"/>
                </a:solidFill>
                <a:latin typeface="Cambria" panose="02040503050406030204" pitchFamily="18" charset="0"/>
                <a:ea typeface="Cambria" panose="02040503050406030204" pitchFamily="18" charset="0"/>
              </a:rPr>
              <a:t>Government</a:t>
            </a:r>
            <a:r>
              <a:rPr lang="sr-Latn-RS" b="1" dirty="0">
                <a:solidFill>
                  <a:srgbClr val="184899"/>
                </a:solidFill>
                <a:latin typeface="Cambria" panose="02040503050406030204" pitchFamily="18" charset="0"/>
                <a:ea typeface="Cambria" panose="02040503050406030204" pitchFamily="18" charset="0"/>
              </a:rPr>
              <a:t> </a:t>
            </a:r>
            <a:endParaRPr lang="en-GB" b="1" dirty="0">
              <a:solidFill>
                <a:srgbClr val="184899"/>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BB15064-9B22-03CC-7BBD-11D3B19AA66E}"/>
              </a:ext>
            </a:extLst>
          </p:cNvPr>
          <p:cNvSpPr txBox="1"/>
          <p:nvPr/>
        </p:nvSpPr>
        <p:spPr>
          <a:xfrm>
            <a:off x="928090" y="3947579"/>
            <a:ext cx="3246938" cy="369332"/>
          </a:xfrm>
          <a:prstGeom prst="rect">
            <a:avLst/>
          </a:prstGeom>
          <a:noFill/>
        </p:spPr>
        <p:txBody>
          <a:bodyPr wrap="square" rtlCol="0">
            <a:spAutoFit/>
          </a:bodyPr>
          <a:lstStyle/>
          <a:p>
            <a:pPr algn="ctr"/>
            <a:r>
              <a:rPr lang="en-GB" b="1" dirty="0">
                <a:solidFill>
                  <a:srgbClr val="184899"/>
                </a:solidFill>
                <a:latin typeface="Cambria" panose="02040503050406030204" pitchFamily="18" charset="0"/>
                <a:ea typeface="Cambria" panose="02040503050406030204" pitchFamily="18" charset="0"/>
              </a:rPr>
              <a:t>German Rectors’</a:t>
            </a:r>
            <a:r>
              <a:rPr lang="sr-Latn-RS" b="1" dirty="0">
                <a:solidFill>
                  <a:srgbClr val="184899"/>
                </a:solidFill>
                <a:latin typeface="Cambria" panose="02040503050406030204" pitchFamily="18" charset="0"/>
                <a:ea typeface="Cambria" panose="02040503050406030204" pitchFamily="18" charset="0"/>
              </a:rPr>
              <a:t> </a:t>
            </a:r>
            <a:r>
              <a:rPr lang="en-GB" b="1" dirty="0">
                <a:solidFill>
                  <a:srgbClr val="184899"/>
                </a:solidFill>
                <a:latin typeface="Cambria" panose="02040503050406030204" pitchFamily="18" charset="0"/>
                <a:ea typeface="Cambria" panose="02040503050406030204" pitchFamily="18" charset="0"/>
              </a:rPr>
              <a:t>Conference </a:t>
            </a:r>
          </a:p>
        </p:txBody>
      </p:sp>
    </p:spTree>
    <p:extLst>
      <p:ext uri="{BB962C8B-B14F-4D97-AF65-F5344CB8AC3E}">
        <p14:creationId xmlns:p14="http://schemas.microsoft.com/office/powerpoint/2010/main" val="709265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0080E5-D12B-ACC7-D834-933FAE5A9969}"/>
              </a:ext>
            </a:extLst>
          </p:cNvPr>
          <p:cNvSpPr txBox="1"/>
          <p:nvPr/>
        </p:nvSpPr>
        <p:spPr>
          <a:xfrm>
            <a:off x="2300829" y="103053"/>
            <a:ext cx="7981224" cy="369332"/>
          </a:xfrm>
          <a:prstGeom prst="rect">
            <a:avLst/>
          </a:prstGeom>
          <a:noFill/>
        </p:spPr>
        <p:txBody>
          <a:bodyPr wrap="none" rtlCol="0">
            <a:spAutoFit/>
          </a:bodyPr>
          <a:lstStyle/>
          <a:p>
            <a:pPr algn="ctr"/>
            <a:r>
              <a:rPr lang="en-US" b="1" dirty="0">
                <a:solidFill>
                  <a:srgbClr val="184899"/>
                </a:solidFill>
                <a:latin typeface="Cambria" panose="02040503050406030204" pitchFamily="18" charset="0"/>
                <a:ea typeface="Cambria" panose="02040503050406030204" pitchFamily="18" charset="0"/>
              </a:rPr>
              <a:t>Spain National Agency for Quality Assessment and Accreditation (ANECA) </a:t>
            </a:r>
            <a:endParaRPr lang="en-GB" b="1" dirty="0">
              <a:solidFill>
                <a:srgbClr val="184899"/>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42C2BB5F-E5DB-BAF2-B70A-F4C24460CD12}"/>
              </a:ext>
            </a:extLst>
          </p:cNvPr>
          <p:cNvSpPr txBox="1"/>
          <p:nvPr/>
        </p:nvSpPr>
        <p:spPr>
          <a:xfrm>
            <a:off x="2621790" y="500481"/>
            <a:ext cx="7157404" cy="1169551"/>
          </a:xfrm>
          <a:prstGeom prst="rect">
            <a:avLst/>
          </a:prstGeom>
          <a:noFill/>
        </p:spPr>
        <p:txBody>
          <a:bodyPr wrap="square" rtlCol="0">
            <a:spAutoFit/>
          </a:bodyPr>
          <a:lstStyle/>
          <a:p>
            <a:pPr algn="just"/>
            <a:r>
              <a:rPr lang="en-US" sz="1400" dirty="0">
                <a:solidFill>
                  <a:srgbClr val="184899"/>
                </a:solidFill>
              </a:rPr>
              <a:t>Statement on Short teaching and Learning Packages (SLP) and the recognition of the credentials related to them. This Statement is included in the efforts made by ANECA to give QA advice and, where necessary, support to the Spanish universities and to potential students interested in both offering or applying to current such types of short HE courses or those that might be delivered in the future.</a:t>
            </a:r>
            <a:endParaRPr lang="en-GB" sz="1400" dirty="0">
              <a:solidFill>
                <a:srgbClr val="184899"/>
              </a:solidFill>
            </a:endParaRPr>
          </a:p>
        </p:txBody>
      </p:sp>
      <p:sp>
        <p:nvSpPr>
          <p:cNvPr id="6" name="TextBox 5">
            <a:extLst>
              <a:ext uri="{FF2B5EF4-FFF2-40B4-BE49-F238E27FC236}">
                <a16:creationId xmlns:a16="http://schemas.microsoft.com/office/drawing/2014/main" id="{73B1E6A1-07FE-CC10-28E0-BEF83BF76F87}"/>
              </a:ext>
            </a:extLst>
          </p:cNvPr>
          <p:cNvSpPr txBox="1"/>
          <p:nvPr/>
        </p:nvSpPr>
        <p:spPr>
          <a:xfrm>
            <a:off x="7993272" y="1905506"/>
            <a:ext cx="3991753" cy="2677656"/>
          </a:xfrm>
          <a:prstGeom prst="rect">
            <a:avLst/>
          </a:prstGeom>
          <a:noFill/>
        </p:spPr>
        <p:txBody>
          <a:bodyPr wrap="square" rtlCol="0">
            <a:spAutoFit/>
          </a:bodyPr>
          <a:lstStyle/>
          <a:p>
            <a:pPr algn="just"/>
            <a:r>
              <a:rPr lang="en-US" sz="1400" b="1" i="0" dirty="0">
                <a:solidFill>
                  <a:srgbClr val="184899"/>
                </a:solidFill>
                <a:effectLst/>
              </a:rPr>
              <a:t>The Statement focuses on:</a:t>
            </a:r>
          </a:p>
          <a:p>
            <a:pPr marL="285750" indent="-285750" algn="just">
              <a:buFont typeface="Wingdings" panose="05000000000000000000" pitchFamily="2" charset="2"/>
              <a:buChar char="q"/>
            </a:pPr>
            <a:r>
              <a:rPr lang="en-US" sz="1400" i="0" dirty="0">
                <a:solidFill>
                  <a:srgbClr val="184899"/>
                </a:solidFill>
                <a:effectLst/>
              </a:rPr>
              <a:t>any kind of HE delivery: face to face, blended or fully online</a:t>
            </a:r>
          </a:p>
          <a:p>
            <a:pPr marL="285750" indent="-285750" algn="just">
              <a:buFont typeface="Wingdings" panose="05000000000000000000" pitchFamily="2" charset="2"/>
              <a:buChar char="q"/>
            </a:pPr>
            <a:r>
              <a:rPr lang="sr-Latn-RS" sz="1400" i="0" dirty="0" err="1">
                <a:solidFill>
                  <a:srgbClr val="184899"/>
                </a:solidFill>
                <a:effectLst/>
              </a:rPr>
              <a:t>providers</a:t>
            </a:r>
            <a:r>
              <a:rPr lang="en-US" sz="1400" i="0" dirty="0">
                <a:solidFill>
                  <a:srgbClr val="184899"/>
                </a:solidFill>
                <a:effectLst/>
              </a:rPr>
              <a:t>: formally established universities and HEIs, private corporations or companies, on-line platforms, etc.</a:t>
            </a:r>
          </a:p>
          <a:p>
            <a:pPr marL="285750" indent="-285750" algn="just">
              <a:buFont typeface="Wingdings" panose="05000000000000000000" pitchFamily="2" charset="2"/>
              <a:buChar char="q"/>
            </a:pPr>
            <a:r>
              <a:rPr lang="en-US" sz="1400" i="0" dirty="0">
                <a:solidFill>
                  <a:srgbClr val="184899"/>
                </a:solidFill>
                <a:effectLst/>
              </a:rPr>
              <a:t>QA procedures</a:t>
            </a:r>
          </a:p>
          <a:p>
            <a:pPr marL="285750" indent="-285750" algn="just">
              <a:buFont typeface="Wingdings" panose="05000000000000000000" pitchFamily="2" charset="2"/>
              <a:buChar char="q"/>
            </a:pPr>
            <a:r>
              <a:rPr lang="en-US" sz="1400" i="0" dirty="0">
                <a:solidFill>
                  <a:srgbClr val="184899"/>
                </a:solidFill>
                <a:effectLst/>
              </a:rPr>
              <a:t>mechanisms to </a:t>
            </a:r>
            <a:r>
              <a:rPr lang="en-US" sz="1400" i="0" dirty="0" err="1">
                <a:solidFill>
                  <a:srgbClr val="184899"/>
                </a:solidFill>
                <a:effectLst/>
              </a:rPr>
              <a:t>favour</a:t>
            </a:r>
            <a:r>
              <a:rPr lang="en-US" sz="1400" i="0" dirty="0">
                <a:solidFill>
                  <a:srgbClr val="184899"/>
                </a:solidFill>
                <a:effectLst/>
              </a:rPr>
              <a:t> the recognition o</a:t>
            </a:r>
            <a:r>
              <a:rPr lang="sr-Latn-RS" sz="1400" i="0" dirty="0">
                <a:solidFill>
                  <a:srgbClr val="184899"/>
                </a:solidFill>
                <a:effectLst/>
              </a:rPr>
              <a:t>n</a:t>
            </a:r>
            <a:r>
              <a:rPr lang="en-US" sz="1400" i="0" dirty="0">
                <a:solidFill>
                  <a:srgbClr val="184899"/>
                </a:solidFill>
                <a:effectLst/>
              </a:rPr>
              <a:t> a wide array of credentials coming from a very diverse ecosystem of providers awarding multiple credentials in both length and learning outcomes</a:t>
            </a:r>
          </a:p>
        </p:txBody>
      </p:sp>
      <p:sp>
        <p:nvSpPr>
          <p:cNvPr id="12" name="TextBox 11">
            <a:extLst>
              <a:ext uri="{FF2B5EF4-FFF2-40B4-BE49-F238E27FC236}">
                <a16:creationId xmlns:a16="http://schemas.microsoft.com/office/drawing/2014/main" id="{1019E7B3-E630-0467-D908-CDC68A874A2D}"/>
              </a:ext>
            </a:extLst>
          </p:cNvPr>
          <p:cNvSpPr txBox="1"/>
          <p:nvPr/>
        </p:nvSpPr>
        <p:spPr>
          <a:xfrm>
            <a:off x="206975" y="1670032"/>
            <a:ext cx="3799633" cy="4616648"/>
          </a:xfrm>
          <a:prstGeom prst="rect">
            <a:avLst/>
          </a:prstGeom>
          <a:noFill/>
        </p:spPr>
        <p:txBody>
          <a:bodyPr wrap="square" rtlCol="0">
            <a:spAutoFit/>
          </a:bodyPr>
          <a:lstStyle/>
          <a:p>
            <a:pPr algn="just"/>
            <a:r>
              <a:rPr lang="en-US" sz="1400" b="1" i="0" dirty="0">
                <a:solidFill>
                  <a:srgbClr val="184899"/>
                </a:solidFill>
                <a:effectLst/>
              </a:rPr>
              <a:t>The concept of MCs among the universities varies enormously from one to another</a:t>
            </a:r>
            <a:r>
              <a:rPr lang="sr-Latn-RS" sz="1400" b="1" i="0" dirty="0">
                <a:solidFill>
                  <a:srgbClr val="184899"/>
                </a:solidFill>
                <a:effectLst/>
              </a:rPr>
              <a:t>:</a:t>
            </a:r>
          </a:p>
          <a:p>
            <a:pPr marL="285750" indent="-285750" algn="just">
              <a:buFont typeface="Wingdings" panose="05000000000000000000" pitchFamily="2" charset="2"/>
              <a:buChar char="q"/>
            </a:pPr>
            <a:r>
              <a:rPr lang="en-US" sz="1400" b="1" dirty="0">
                <a:solidFill>
                  <a:srgbClr val="184899"/>
                </a:solidFill>
              </a:rPr>
              <a:t>terminology</a:t>
            </a:r>
            <a:r>
              <a:rPr lang="en-US" sz="1400" dirty="0">
                <a:solidFill>
                  <a:srgbClr val="184899"/>
                </a:solidFill>
              </a:rPr>
              <a:t> (micro-title, challenge and micro-module, own title, etc.)</a:t>
            </a:r>
            <a:r>
              <a:rPr lang="sr-Latn-RS" sz="1400" dirty="0">
                <a:solidFill>
                  <a:srgbClr val="184899"/>
                </a:solidFill>
              </a:rPr>
              <a:t>;</a:t>
            </a:r>
          </a:p>
          <a:p>
            <a:pPr marL="285750" indent="-285750" algn="just">
              <a:buFont typeface="Wingdings" panose="05000000000000000000" pitchFamily="2" charset="2"/>
              <a:buChar char="q"/>
            </a:pPr>
            <a:r>
              <a:rPr lang="sr-Latn-RS" sz="1400" b="1" dirty="0" err="1">
                <a:solidFill>
                  <a:srgbClr val="184899"/>
                </a:solidFill>
              </a:rPr>
              <a:t>degree</a:t>
            </a:r>
            <a:r>
              <a:rPr lang="en-US" sz="1400" dirty="0">
                <a:solidFill>
                  <a:srgbClr val="184899"/>
                </a:solidFill>
              </a:rPr>
              <a:t> (</a:t>
            </a:r>
            <a:r>
              <a:rPr lang="sr-Latn-RS" sz="1400" dirty="0" err="1">
                <a:solidFill>
                  <a:srgbClr val="184899"/>
                </a:solidFill>
              </a:rPr>
              <a:t>BSc</a:t>
            </a:r>
            <a:r>
              <a:rPr lang="en-US" sz="1400" dirty="0">
                <a:solidFill>
                  <a:srgbClr val="184899"/>
                </a:solidFill>
              </a:rPr>
              <a:t>, </a:t>
            </a:r>
            <a:r>
              <a:rPr lang="sr-Latn-RS" sz="1400" dirty="0" err="1">
                <a:solidFill>
                  <a:srgbClr val="184899"/>
                </a:solidFill>
              </a:rPr>
              <a:t>MSc</a:t>
            </a:r>
            <a:r>
              <a:rPr lang="en-US" sz="1400" dirty="0">
                <a:solidFill>
                  <a:srgbClr val="184899"/>
                </a:solidFill>
              </a:rPr>
              <a:t>)</a:t>
            </a:r>
            <a:r>
              <a:rPr lang="sr-Latn-RS" sz="1400" dirty="0">
                <a:solidFill>
                  <a:srgbClr val="184899"/>
                </a:solidFill>
              </a:rPr>
              <a:t>;</a:t>
            </a:r>
          </a:p>
          <a:p>
            <a:pPr marL="285750" indent="-285750" algn="just">
              <a:buFont typeface="Wingdings" panose="05000000000000000000" pitchFamily="2" charset="2"/>
              <a:buChar char="q"/>
            </a:pPr>
            <a:r>
              <a:rPr lang="en-US" sz="1400" b="1" dirty="0">
                <a:solidFill>
                  <a:srgbClr val="184899"/>
                </a:solidFill>
              </a:rPr>
              <a:t>minimum and maximum</a:t>
            </a:r>
            <a:r>
              <a:rPr lang="en-US" sz="1400" dirty="0">
                <a:solidFill>
                  <a:srgbClr val="184899"/>
                </a:solidFill>
              </a:rPr>
              <a:t> number of ECT</a:t>
            </a:r>
            <a:r>
              <a:rPr lang="sr-Latn-RS" sz="1400" dirty="0">
                <a:solidFill>
                  <a:srgbClr val="184899"/>
                </a:solidFill>
              </a:rPr>
              <a:t>S;</a:t>
            </a:r>
          </a:p>
          <a:p>
            <a:pPr marL="285750" indent="-285750" algn="just">
              <a:buFont typeface="Wingdings" panose="05000000000000000000" pitchFamily="2" charset="2"/>
              <a:buChar char="q"/>
            </a:pPr>
            <a:r>
              <a:rPr lang="en-US" sz="1400" b="1" dirty="0">
                <a:solidFill>
                  <a:srgbClr val="184899"/>
                </a:solidFill>
              </a:rPr>
              <a:t>methods of evaluation </a:t>
            </a:r>
            <a:r>
              <a:rPr lang="en-US" sz="1400" dirty="0">
                <a:solidFill>
                  <a:srgbClr val="184899"/>
                </a:solidFill>
              </a:rPr>
              <a:t>(systems specific to the official titles in which they are integrated, or specific modalities such as carrying out projects, reality evaluation or design methodologies thinking)</a:t>
            </a:r>
            <a:r>
              <a:rPr lang="sr-Latn-RS" sz="1400" dirty="0">
                <a:solidFill>
                  <a:srgbClr val="184899"/>
                </a:solidFill>
              </a:rPr>
              <a:t>;</a:t>
            </a:r>
          </a:p>
          <a:p>
            <a:pPr marL="285750" indent="-285750" algn="just">
              <a:buFont typeface="Wingdings" panose="05000000000000000000" pitchFamily="2" charset="2"/>
              <a:buChar char="q"/>
            </a:pPr>
            <a:r>
              <a:rPr lang="en-US" sz="1400" b="1" dirty="0">
                <a:solidFill>
                  <a:srgbClr val="184899"/>
                </a:solidFill>
              </a:rPr>
              <a:t>types of learning</a:t>
            </a:r>
            <a:r>
              <a:rPr lang="en-US" sz="1400" dirty="0">
                <a:solidFill>
                  <a:srgbClr val="184899"/>
                </a:solidFill>
              </a:rPr>
              <a:t>: short learning programs that allow students to acquire new skills that help them respond to the rapid social and technological changes; University Master's or Senior University modules, challenges or micro-modules</a:t>
            </a:r>
            <a:r>
              <a:rPr lang="sr-Latn-RS" sz="1400" dirty="0">
                <a:solidFill>
                  <a:srgbClr val="184899"/>
                </a:solidFill>
              </a:rPr>
              <a:t>;</a:t>
            </a:r>
          </a:p>
          <a:p>
            <a:pPr marL="285750" indent="-285750" algn="just">
              <a:buFont typeface="Wingdings" panose="05000000000000000000" pitchFamily="2" charset="2"/>
              <a:buChar char="q"/>
            </a:pPr>
            <a:r>
              <a:rPr lang="sr-Latn-RS" sz="1400" b="1" dirty="0">
                <a:solidFill>
                  <a:srgbClr val="184899"/>
                </a:solidFill>
              </a:rPr>
              <a:t>QA </a:t>
            </a:r>
            <a:r>
              <a:rPr lang="sr-Latn-RS" sz="1400" b="1" dirty="0" err="1">
                <a:solidFill>
                  <a:srgbClr val="184899"/>
                </a:solidFill>
              </a:rPr>
              <a:t>activity</a:t>
            </a:r>
            <a:r>
              <a:rPr lang="sr-Latn-RS" sz="1400" b="1" dirty="0">
                <a:solidFill>
                  <a:srgbClr val="184899"/>
                </a:solidFill>
              </a:rPr>
              <a:t> </a:t>
            </a:r>
            <a:r>
              <a:rPr lang="sr-Latn-RS" sz="1400" dirty="0">
                <a:solidFill>
                  <a:srgbClr val="184899"/>
                </a:solidFill>
              </a:rPr>
              <a:t>(</a:t>
            </a:r>
            <a:r>
              <a:rPr lang="en-US" sz="1400" dirty="0">
                <a:solidFill>
                  <a:srgbClr val="184899"/>
                </a:solidFill>
              </a:rPr>
              <a:t>degree courses that already exist and have been accredited,</a:t>
            </a:r>
            <a:r>
              <a:rPr lang="sr-Latn-RS" sz="1400" dirty="0">
                <a:solidFill>
                  <a:srgbClr val="184899"/>
                </a:solidFill>
              </a:rPr>
              <a:t> </a:t>
            </a:r>
            <a:r>
              <a:rPr lang="sr-Latn-RS" sz="1400" dirty="0" err="1">
                <a:solidFill>
                  <a:srgbClr val="184899"/>
                </a:solidFill>
              </a:rPr>
              <a:t>or</a:t>
            </a:r>
            <a:r>
              <a:rPr lang="sr-Latn-RS" sz="1400" dirty="0">
                <a:solidFill>
                  <a:srgbClr val="184899"/>
                </a:solidFill>
              </a:rPr>
              <a:t> </a:t>
            </a:r>
            <a:r>
              <a:rPr lang="en-US" sz="1400" dirty="0">
                <a:solidFill>
                  <a:srgbClr val="184899"/>
                </a:solidFill>
              </a:rPr>
              <a:t>independent training experience</a:t>
            </a:r>
            <a:r>
              <a:rPr lang="sr-Latn-RS" sz="1400" dirty="0">
                <a:solidFill>
                  <a:srgbClr val="184899"/>
                </a:solidFill>
              </a:rPr>
              <a:t> </a:t>
            </a:r>
            <a:r>
              <a:rPr lang="sr-Latn-RS" sz="1400" dirty="0" err="1">
                <a:solidFill>
                  <a:srgbClr val="184899"/>
                </a:solidFill>
              </a:rPr>
              <a:t>based</a:t>
            </a:r>
            <a:r>
              <a:rPr lang="sr-Latn-RS" sz="1400" dirty="0">
                <a:solidFill>
                  <a:srgbClr val="184899"/>
                </a:solidFill>
              </a:rPr>
              <a:t> on the</a:t>
            </a:r>
            <a:r>
              <a:rPr lang="en-US" sz="1400" dirty="0">
                <a:solidFill>
                  <a:srgbClr val="184899"/>
                </a:solidFill>
              </a:rPr>
              <a:t> HEI own evaluation systems</a:t>
            </a:r>
            <a:r>
              <a:rPr lang="sr-Latn-RS" sz="1400" dirty="0">
                <a:solidFill>
                  <a:srgbClr val="184899"/>
                </a:solidFill>
              </a:rPr>
              <a:t>.</a:t>
            </a:r>
            <a:endParaRPr lang="en-GB" sz="1400" dirty="0">
              <a:solidFill>
                <a:srgbClr val="184899"/>
              </a:solidFill>
            </a:endParaRPr>
          </a:p>
        </p:txBody>
      </p:sp>
      <p:sp>
        <p:nvSpPr>
          <p:cNvPr id="13" name="TextBox 12">
            <a:extLst>
              <a:ext uri="{FF2B5EF4-FFF2-40B4-BE49-F238E27FC236}">
                <a16:creationId xmlns:a16="http://schemas.microsoft.com/office/drawing/2014/main" id="{D87497D1-0A72-AA43-A8A7-E49A75520A85}"/>
              </a:ext>
            </a:extLst>
          </p:cNvPr>
          <p:cNvSpPr txBox="1"/>
          <p:nvPr/>
        </p:nvSpPr>
        <p:spPr>
          <a:xfrm>
            <a:off x="72826" y="6151382"/>
            <a:ext cx="2150140" cy="584775"/>
          </a:xfrm>
          <a:prstGeom prst="rect">
            <a:avLst/>
          </a:prstGeom>
          <a:noFill/>
        </p:spPr>
        <p:txBody>
          <a:bodyPr wrap="none" rtlCol="0">
            <a:spAutoFit/>
          </a:bodyPr>
          <a:lstStyle/>
          <a:p>
            <a:r>
              <a:rPr lang="sr-Cyrl-RS" sz="3200" b="1" dirty="0">
                <a:solidFill>
                  <a:srgbClr val="184899"/>
                </a:solidFill>
                <a:latin typeface="Cambria" panose="02040503050406030204" pitchFamily="18" charset="0"/>
                <a:ea typeface="Cambria" panose="02040503050406030204" pitchFamily="18" charset="0"/>
              </a:rPr>
              <a:t>ШПАНИЈА</a:t>
            </a:r>
            <a:endParaRPr lang="en-GB" sz="3200" b="1" dirty="0">
              <a:solidFill>
                <a:srgbClr val="184899"/>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BB15064-9B22-03CC-7BBD-11D3B19AA66E}"/>
              </a:ext>
            </a:extLst>
          </p:cNvPr>
          <p:cNvSpPr txBox="1"/>
          <p:nvPr/>
        </p:nvSpPr>
        <p:spPr>
          <a:xfrm>
            <a:off x="3886782" y="5187968"/>
            <a:ext cx="4418436" cy="369332"/>
          </a:xfrm>
          <a:prstGeom prst="rect">
            <a:avLst/>
          </a:prstGeom>
          <a:noFill/>
        </p:spPr>
        <p:txBody>
          <a:bodyPr wrap="square" rtlCol="0">
            <a:spAutoFit/>
          </a:bodyPr>
          <a:lstStyle/>
          <a:p>
            <a:pPr algn="ctr"/>
            <a:r>
              <a:rPr lang="en-US" b="1" dirty="0">
                <a:solidFill>
                  <a:srgbClr val="184899"/>
                </a:solidFill>
                <a:latin typeface="Cambria" panose="02040503050406030204" pitchFamily="18" charset="0"/>
                <a:ea typeface="Cambria" panose="02040503050406030204" pitchFamily="18" charset="0"/>
              </a:rPr>
              <a:t>ANECA survey study on MCs QA in </a:t>
            </a:r>
            <a:r>
              <a:rPr lang="sr-Latn-RS" b="1" dirty="0" err="1">
                <a:solidFill>
                  <a:srgbClr val="184899"/>
                </a:solidFill>
                <a:latin typeface="Cambria" panose="02040503050406030204" pitchFamily="18" charset="0"/>
                <a:ea typeface="Cambria" panose="02040503050406030204" pitchFamily="18" charset="0"/>
              </a:rPr>
              <a:t>Spain</a:t>
            </a:r>
            <a:r>
              <a:rPr lang="en-US" b="1" dirty="0">
                <a:solidFill>
                  <a:srgbClr val="184899"/>
                </a:solidFill>
                <a:latin typeface="Cambria" panose="02040503050406030204" pitchFamily="18" charset="0"/>
                <a:ea typeface="Cambria" panose="02040503050406030204" pitchFamily="18" charset="0"/>
              </a:rPr>
              <a:t> </a:t>
            </a:r>
            <a:endParaRPr lang="en-GB" b="1" dirty="0">
              <a:solidFill>
                <a:srgbClr val="1848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92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0080E5-D12B-ACC7-D834-933FAE5A9969}"/>
              </a:ext>
            </a:extLst>
          </p:cNvPr>
          <p:cNvSpPr txBox="1"/>
          <p:nvPr/>
        </p:nvSpPr>
        <p:spPr>
          <a:xfrm>
            <a:off x="4975855" y="103053"/>
            <a:ext cx="2631170" cy="369332"/>
          </a:xfrm>
          <a:prstGeom prst="rect">
            <a:avLst/>
          </a:prstGeom>
          <a:noFill/>
        </p:spPr>
        <p:txBody>
          <a:bodyPr wrap="none" rtlCol="0">
            <a:spAutoFit/>
          </a:bodyPr>
          <a:lstStyle/>
          <a:p>
            <a:pPr algn="ctr"/>
            <a:r>
              <a:rPr lang="en-US" b="1" dirty="0">
                <a:solidFill>
                  <a:srgbClr val="184899"/>
                </a:solidFill>
                <a:latin typeface="Cambria" panose="02040503050406030204" pitchFamily="18" charset="0"/>
                <a:ea typeface="Cambria" panose="02040503050406030204" pitchFamily="18" charset="0"/>
              </a:rPr>
              <a:t>Study Case in Catalonia</a:t>
            </a:r>
            <a:endParaRPr lang="en-GB" b="1" dirty="0">
              <a:solidFill>
                <a:srgbClr val="184899"/>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42C2BB5F-E5DB-BAF2-B70A-F4C24460CD12}"/>
              </a:ext>
            </a:extLst>
          </p:cNvPr>
          <p:cNvSpPr txBox="1"/>
          <p:nvPr/>
        </p:nvSpPr>
        <p:spPr>
          <a:xfrm>
            <a:off x="2289490" y="500481"/>
            <a:ext cx="7489704" cy="954107"/>
          </a:xfrm>
          <a:prstGeom prst="rect">
            <a:avLst/>
          </a:prstGeom>
          <a:noFill/>
        </p:spPr>
        <p:txBody>
          <a:bodyPr wrap="square" rtlCol="0">
            <a:spAutoFit/>
          </a:bodyPr>
          <a:lstStyle/>
          <a:p>
            <a:pPr algn="just"/>
            <a:r>
              <a:rPr lang="en-US" sz="1400" dirty="0">
                <a:solidFill>
                  <a:srgbClr val="184899"/>
                </a:solidFill>
              </a:rPr>
              <a:t>The only complete experience for implementing MCs in Spain has been done in Catalonia, conducted in collaboration with the Autonomous Government of Catalonia, the Catalan University Quality Assurance Agency (AQU Catalunya), the 12 universities (public and privates) in the Catalan university system</a:t>
            </a:r>
            <a:r>
              <a:rPr lang="sr-Latn-RS" sz="1400" dirty="0">
                <a:solidFill>
                  <a:srgbClr val="184899"/>
                </a:solidFill>
              </a:rPr>
              <a:t>, </a:t>
            </a:r>
            <a:r>
              <a:rPr lang="en-US" sz="1400" dirty="0">
                <a:solidFill>
                  <a:srgbClr val="184899"/>
                </a:solidFill>
              </a:rPr>
              <a:t>the Catalan Public Employment Service, and the Catalan Continuous Training Consortium</a:t>
            </a:r>
            <a:endParaRPr lang="en-GB" sz="1400" dirty="0">
              <a:solidFill>
                <a:srgbClr val="184899"/>
              </a:solidFill>
            </a:endParaRPr>
          </a:p>
        </p:txBody>
      </p:sp>
      <p:sp>
        <p:nvSpPr>
          <p:cNvPr id="6" name="TextBox 5">
            <a:extLst>
              <a:ext uri="{FF2B5EF4-FFF2-40B4-BE49-F238E27FC236}">
                <a16:creationId xmlns:a16="http://schemas.microsoft.com/office/drawing/2014/main" id="{73B1E6A1-07FE-CC10-28E0-BEF83BF76F87}"/>
              </a:ext>
            </a:extLst>
          </p:cNvPr>
          <p:cNvSpPr txBox="1"/>
          <p:nvPr/>
        </p:nvSpPr>
        <p:spPr>
          <a:xfrm>
            <a:off x="7993272" y="1767754"/>
            <a:ext cx="3991753" cy="3970318"/>
          </a:xfrm>
          <a:prstGeom prst="rect">
            <a:avLst/>
          </a:prstGeom>
          <a:noFill/>
        </p:spPr>
        <p:txBody>
          <a:bodyPr wrap="square" rtlCol="0">
            <a:spAutoFit/>
          </a:bodyPr>
          <a:lstStyle/>
          <a:p>
            <a:pPr marL="285750" indent="-285750" algn="just">
              <a:buFont typeface="Wingdings" panose="05000000000000000000" pitchFamily="2" charset="2"/>
              <a:buChar char="q"/>
            </a:pPr>
            <a:r>
              <a:rPr lang="en-US" sz="1400" i="0" dirty="0">
                <a:solidFill>
                  <a:srgbClr val="184899"/>
                </a:solidFill>
                <a:effectLst/>
              </a:rPr>
              <a:t>Bearing in mind that legislation in Spain does not provide for the consideration of SLPs within institutional accreditation, a methodology for </a:t>
            </a:r>
            <a:r>
              <a:rPr lang="en-US" sz="1400" i="0" dirty="0" err="1">
                <a:solidFill>
                  <a:srgbClr val="184899"/>
                </a:solidFill>
                <a:effectLst/>
              </a:rPr>
              <a:t>programme</a:t>
            </a:r>
            <a:r>
              <a:rPr lang="en-US" sz="1400" i="0" dirty="0">
                <a:solidFill>
                  <a:srgbClr val="184899"/>
                </a:solidFill>
                <a:effectLst/>
              </a:rPr>
              <a:t>-by-</a:t>
            </a:r>
            <a:r>
              <a:rPr lang="en-US" sz="1400" i="0" dirty="0" err="1">
                <a:solidFill>
                  <a:srgbClr val="184899"/>
                </a:solidFill>
                <a:effectLst/>
              </a:rPr>
              <a:t>programme</a:t>
            </a:r>
            <a:r>
              <a:rPr lang="en-US" sz="1400" i="0" dirty="0">
                <a:solidFill>
                  <a:srgbClr val="184899"/>
                </a:solidFill>
                <a:effectLst/>
              </a:rPr>
              <a:t> accreditation has been developed.</a:t>
            </a:r>
            <a:endParaRPr lang="sr-Latn-RS" sz="1400" i="0" dirty="0">
              <a:solidFill>
                <a:srgbClr val="184899"/>
              </a:solidFill>
              <a:effectLst/>
            </a:endParaRPr>
          </a:p>
          <a:p>
            <a:pPr marL="285750" indent="-285750" algn="just">
              <a:buFont typeface="Wingdings" panose="05000000000000000000" pitchFamily="2" charset="2"/>
              <a:buChar char="q"/>
            </a:pPr>
            <a:r>
              <a:rPr lang="en-US" sz="1400" i="0" dirty="0">
                <a:solidFill>
                  <a:srgbClr val="184899"/>
                </a:solidFill>
                <a:effectLst/>
              </a:rPr>
              <a:t>In order to prepare this ex-ante evaluation process, the main references considered are the ESG and the Guide to ex-ante accreditation of official university degrees. </a:t>
            </a:r>
            <a:endParaRPr lang="sr-Latn-RS" sz="1400" i="0" dirty="0">
              <a:solidFill>
                <a:srgbClr val="184899"/>
              </a:solidFill>
              <a:effectLst/>
            </a:endParaRPr>
          </a:p>
          <a:p>
            <a:pPr marL="285750" indent="-285750" algn="just">
              <a:buFont typeface="Wingdings" panose="05000000000000000000" pitchFamily="2" charset="2"/>
              <a:buChar char="q"/>
            </a:pPr>
            <a:r>
              <a:rPr lang="sr-Latn-RS" sz="1400" i="0" dirty="0">
                <a:solidFill>
                  <a:srgbClr val="184899"/>
                </a:solidFill>
                <a:effectLst/>
              </a:rPr>
              <a:t>G</a:t>
            </a:r>
            <a:r>
              <a:rPr lang="en-US" sz="1400" i="0" dirty="0" err="1">
                <a:solidFill>
                  <a:srgbClr val="184899"/>
                </a:solidFill>
                <a:effectLst/>
              </a:rPr>
              <a:t>uide</a:t>
            </a:r>
            <a:r>
              <a:rPr lang="en-US" sz="1400" i="0" dirty="0">
                <a:solidFill>
                  <a:srgbClr val="184899"/>
                </a:solidFill>
                <a:effectLst/>
              </a:rPr>
              <a:t> was approved by the Institutional and </a:t>
            </a:r>
            <a:r>
              <a:rPr lang="en-US" sz="1400" i="0" dirty="0" err="1">
                <a:solidFill>
                  <a:srgbClr val="184899"/>
                </a:solidFill>
                <a:effectLst/>
              </a:rPr>
              <a:t>Programme</a:t>
            </a:r>
            <a:r>
              <a:rPr lang="en-US" sz="1400" i="0" dirty="0">
                <a:solidFill>
                  <a:srgbClr val="184899"/>
                </a:solidFill>
                <a:effectLst/>
              </a:rPr>
              <a:t> Assessment Committee (CAIP, from its acronym in Catalan) of AQU Catalunya</a:t>
            </a:r>
            <a:r>
              <a:rPr lang="sr-Latn-RS" sz="1400" i="0" dirty="0">
                <a:solidFill>
                  <a:srgbClr val="184899"/>
                </a:solidFill>
                <a:effectLst/>
              </a:rPr>
              <a:t>.</a:t>
            </a:r>
          </a:p>
          <a:p>
            <a:pPr marL="285750" indent="-285750" algn="just">
              <a:buFont typeface="Wingdings" panose="05000000000000000000" pitchFamily="2" charset="2"/>
              <a:buChar char="q"/>
            </a:pPr>
            <a:r>
              <a:rPr lang="en-US" sz="1400" i="0" dirty="0">
                <a:solidFill>
                  <a:srgbClr val="184899"/>
                </a:solidFill>
                <a:effectLst/>
              </a:rPr>
              <a:t>On this basis, 7 different </a:t>
            </a:r>
            <a:r>
              <a:rPr lang="en-US" sz="1400" i="0" dirty="0" err="1">
                <a:solidFill>
                  <a:srgbClr val="184899"/>
                </a:solidFill>
                <a:effectLst/>
              </a:rPr>
              <a:t>programmes</a:t>
            </a:r>
            <a:r>
              <a:rPr lang="en-US" sz="1400" i="0" dirty="0">
                <a:solidFill>
                  <a:srgbClr val="184899"/>
                </a:solidFill>
                <a:effectLst/>
              </a:rPr>
              <a:t> were designed, 6 of them corresponding to EQF level 6 and one to EQF level 7.</a:t>
            </a:r>
            <a:endParaRPr lang="sr-Latn-RS" sz="1400" i="0" dirty="0">
              <a:solidFill>
                <a:srgbClr val="184899"/>
              </a:solidFill>
              <a:effectLst/>
            </a:endParaRPr>
          </a:p>
          <a:p>
            <a:pPr marL="285750" indent="-285750" algn="just">
              <a:buFont typeface="Wingdings" panose="05000000000000000000" pitchFamily="2" charset="2"/>
              <a:buChar char="q"/>
            </a:pPr>
            <a:r>
              <a:rPr lang="en-US" sz="1400" i="0" dirty="0">
                <a:solidFill>
                  <a:srgbClr val="184899"/>
                </a:solidFill>
                <a:effectLst/>
              </a:rPr>
              <a:t>They were implemented differently by 9 universities and, consequently, assessed with an ECTS value ranging from 8 to 16.</a:t>
            </a:r>
          </a:p>
        </p:txBody>
      </p:sp>
      <p:sp>
        <p:nvSpPr>
          <p:cNvPr id="12" name="TextBox 11">
            <a:extLst>
              <a:ext uri="{FF2B5EF4-FFF2-40B4-BE49-F238E27FC236}">
                <a16:creationId xmlns:a16="http://schemas.microsoft.com/office/drawing/2014/main" id="{1019E7B3-E630-0467-D908-CDC68A874A2D}"/>
              </a:ext>
            </a:extLst>
          </p:cNvPr>
          <p:cNvSpPr txBox="1"/>
          <p:nvPr/>
        </p:nvSpPr>
        <p:spPr>
          <a:xfrm>
            <a:off x="206975" y="2039980"/>
            <a:ext cx="3799633" cy="2031325"/>
          </a:xfrm>
          <a:prstGeom prst="rect">
            <a:avLst/>
          </a:prstGeom>
          <a:noFill/>
        </p:spPr>
        <p:txBody>
          <a:bodyPr wrap="square" rtlCol="0">
            <a:spAutoFit/>
          </a:bodyPr>
          <a:lstStyle/>
          <a:p>
            <a:pPr algn="just"/>
            <a:r>
              <a:rPr lang="en-US" sz="1400" i="0" dirty="0">
                <a:solidFill>
                  <a:srgbClr val="184899"/>
                </a:solidFill>
                <a:effectLst/>
              </a:rPr>
              <a:t>When designing these </a:t>
            </a:r>
            <a:r>
              <a:rPr lang="en-US" sz="1400" i="0" dirty="0" err="1">
                <a:solidFill>
                  <a:srgbClr val="184899"/>
                </a:solidFill>
                <a:effectLst/>
              </a:rPr>
              <a:t>programmes</a:t>
            </a:r>
            <a:r>
              <a:rPr lang="en-US" sz="1400" i="0" dirty="0">
                <a:solidFill>
                  <a:srgbClr val="184899"/>
                </a:solidFill>
                <a:effectLst/>
              </a:rPr>
              <a:t>, the following </a:t>
            </a:r>
            <a:r>
              <a:rPr lang="sr-Latn-RS" sz="1400" i="0" dirty="0" err="1">
                <a:solidFill>
                  <a:srgbClr val="184899"/>
                </a:solidFill>
                <a:effectLst/>
              </a:rPr>
              <a:t>were</a:t>
            </a:r>
            <a:r>
              <a:rPr lang="en-US" sz="1400" i="0" dirty="0">
                <a:solidFill>
                  <a:srgbClr val="184899"/>
                </a:solidFill>
                <a:effectLst/>
              </a:rPr>
              <a:t> taken into account:</a:t>
            </a:r>
          </a:p>
          <a:p>
            <a:pPr marL="285750" indent="-285750" algn="just">
              <a:buFont typeface="Wingdings" panose="05000000000000000000" pitchFamily="2" charset="2"/>
              <a:buChar char="q"/>
            </a:pPr>
            <a:r>
              <a:rPr lang="en-US" sz="1400" i="0" dirty="0">
                <a:solidFill>
                  <a:srgbClr val="184899"/>
                </a:solidFill>
                <a:effectLst/>
              </a:rPr>
              <a:t>The justification for </a:t>
            </a:r>
            <a:r>
              <a:rPr lang="sr-Latn-RS" sz="1400" i="0" dirty="0" err="1">
                <a:solidFill>
                  <a:srgbClr val="184899"/>
                </a:solidFill>
                <a:effectLst/>
              </a:rPr>
              <a:t>development</a:t>
            </a:r>
            <a:endParaRPr lang="en-US" sz="1400" i="0" dirty="0">
              <a:solidFill>
                <a:srgbClr val="184899"/>
              </a:solidFill>
              <a:effectLst/>
            </a:endParaRPr>
          </a:p>
          <a:p>
            <a:pPr marL="285750" indent="-285750" algn="just">
              <a:buFont typeface="Wingdings" panose="05000000000000000000" pitchFamily="2" charset="2"/>
              <a:buChar char="q"/>
            </a:pPr>
            <a:r>
              <a:rPr lang="en-US" sz="1400" dirty="0">
                <a:solidFill>
                  <a:srgbClr val="184899"/>
                </a:solidFill>
              </a:rPr>
              <a:t>The objective and learning outcomes</a:t>
            </a:r>
          </a:p>
          <a:p>
            <a:pPr marL="285750" indent="-285750" algn="just">
              <a:buFont typeface="Wingdings" panose="05000000000000000000" pitchFamily="2" charset="2"/>
              <a:buChar char="q"/>
            </a:pPr>
            <a:r>
              <a:rPr lang="en-US" sz="1400" i="0" dirty="0">
                <a:solidFill>
                  <a:srgbClr val="184899"/>
                </a:solidFill>
                <a:effectLst/>
              </a:rPr>
              <a:t>The internal QA system (IQAS)</a:t>
            </a:r>
          </a:p>
          <a:p>
            <a:pPr marL="285750" indent="-285750" algn="just">
              <a:buFont typeface="Wingdings" panose="05000000000000000000" pitchFamily="2" charset="2"/>
              <a:buChar char="q"/>
            </a:pPr>
            <a:r>
              <a:rPr lang="en-US" sz="1400" i="0" dirty="0">
                <a:solidFill>
                  <a:srgbClr val="184899"/>
                </a:solidFill>
                <a:effectLst/>
              </a:rPr>
              <a:t>Student access and admission, and student support</a:t>
            </a:r>
          </a:p>
          <a:p>
            <a:pPr marL="285750" indent="-285750" algn="just">
              <a:buFont typeface="Wingdings" panose="05000000000000000000" pitchFamily="2" charset="2"/>
              <a:buChar char="q"/>
            </a:pPr>
            <a:r>
              <a:rPr lang="en-US" sz="1400" i="0" dirty="0">
                <a:solidFill>
                  <a:srgbClr val="184899"/>
                </a:solidFill>
                <a:effectLst/>
              </a:rPr>
              <a:t>Teaching and support staff</a:t>
            </a:r>
          </a:p>
          <a:p>
            <a:pPr marL="285750" indent="-285750" algn="just">
              <a:buFont typeface="Wingdings" panose="05000000000000000000" pitchFamily="2" charset="2"/>
              <a:buChar char="q"/>
            </a:pPr>
            <a:r>
              <a:rPr lang="en-US" sz="1400" i="0" dirty="0">
                <a:solidFill>
                  <a:srgbClr val="184899"/>
                </a:solidFill>
                <a:effectLst/>
              </a:rPr>
              <a:t>Material resources and services</a:t>
            </a:r>
          </a:p>
        </p:txBody>
      </p:sp>
      <p:sp>
        <p:nvSpPr>
          <p:cNvPr id="13" name="TextBox 12">
            <a:extLst>
              <a:ext uri="{FF2B5EF4-FFF2-40B4-BE49-F238E27FC236}">
                <a16:creationId xmlns:a16="http://schemas.microsoft.com/office/drawing/2014/main" id="{D87497D1-0A72-AA43-A8A7-E49A75520A85}"/>
              </a:ext>
            </a:extLst>
          </p:cNvPr>
          <p:cNvSpPr txBox="1"/>
          <p:nvPr/>
        </p:nvSpPr>
        <p:spPr>
          <a:xfrm>
            <a:off x="72826" y="6151382"/>
            <a:ext cx="2749471" cy="584775"/>
          </a:xfrm>
          <a:prstGeom prst="rect">
            <a:avLst/>
          </a:prstGeom>
          <a:noFill/>
        </p:spPr>
        <p:txBody>
          <a:bodyPr wrap="none" rtlCol="0">
            <a:spAutoFit/>
          </a:bodyPr>
          <a:lstStyle/>
          <a:p>
            <a:r>
              <a:rPr lang="sr-Cyrl-RS" sz="3200" b="1" dirty="0">
                <a:solidFill>
                  <a:srgbClr val="184899"/>
                </a:solidFill>
                <a:latin typeface="Cambria" panose="02040503050406030204" pitchFamily="18" charset="0"/>
                <a:ea typeface="Cambria" panose="02040503050406030204" pitchFamily="18" charset="0"/>
              </a:rPr>
              <a:t>КАТАЛОНИЈА</a:t>
            </a:r>
            <a:endParaRPr lang="en-GB" sz="3200" b="1" dirty="0">
              <a:solidFill>
                <a:srgbClr val="1848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4733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9D870D-076A-95EF-4201-BAAF06243269}"/>
              </a:ext>
            </a:extLst>
          </p:cNvPr>
          <p:cNvSpPr txBox="1"/>
          <p:nvPr/>
        </p:nvSpPr>
        <p:spPr>
          <a:xfrm>
            <a:off x="4130815" y="2725712"/>
            <a:ext cx="3930370" cy="3323987"/>
          </a:xfrm>
          <a:prstGeom prst="rect">
            <a:avLst/>
          </a:prstGeom>
          <a:noFill/>
          <a:effectLst/>
        </p:spPr>
        <p:txBody>
          <a:bodyPr wrap="none" rtlCol="0">
            <a:spAutoFit/>
          </a:bodyPr>
          <a:lstStyle/>
          <a:p>
            <a:pPr algn="ctr"/>
            <a:r>
              <a:rPr lang="sr-Cyrl-RS" sz="6000" b="1" dirty="0">
                <a:solidFill>
                  <a:srgbClr val="EBECF7"/>
                </a:solidFill>
                <a:latin typeface="Cambria" panose="02040503050406030204" pitchFamily="18" charset="0"/>
                <a:ea typeface="Cambria" panose="02040503050406030204" pitchFamily="18" charset="0"/>
              </a:rPr>
              <a:t>ХВАЛА НА</a:t>
            </a:r>
          </a:p>
          <a:p>
            <a:pPr algn="ctr"/>
            <a:r>
              <a:rPr lang="sr-Cyrl-RS" sz="6000" b="1" dirty="0">
                <a:solidFill>
                  <a:srgbClr val="EBECF7"/>
                </a:solidFill>
                <a:latin typeface="Cambria" panose="02040503050406030204" pitchFamily="18" charset="0"/>
                <a:ea typeface="Cambria" panose="02040503050406030204" pitchFamily="18" charset="0"/>
              </a:rPr>
              <a:t>ПАЖЊИ!</a:t>
            </a:r>
          </a:p>
          <a:p>
            <a:pPr algn="ctr"/>
            <a:r>
              <a:rPr lang="pl-PL" sz="3000" b="1" dirty="0">
                <a:solidFill>
                  <a:srgbClr val="EBECF7"/>
                </a:solidFill>
                <a:latin typeface="Cambria" panose="02040503050406030204" pitchFamily="18" charset="0"/>
                <a:ea typeface="Cambria" panose="02040503050406030204" pitchFamily="18" charset="0"/>
              </a:rPr>
              <a:t>sine@bio.bg.ac.rs</a:t>
            </a:r>
          </a:p>
          <a:p>
            <a:pPr algn="ctr"/>
            <a:endParaRPr lang="en-GB" sz="6000" b="1" dirty="0">
              <a:solidFill>
                <a:srgbClr val="EBECF7"/>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3810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06817-310E-7153-B02B-417CAEF2283C}"/>
              </a:ext>
            </a:extLst>
          </p:cNvPr>
          <p:cNvSpPr txBox="1"/>
          <p:nvPr/>
        </p:nvSpPr>
        <p:spPr>
          <a:xfrm>
            <a:off x="4724524" y="2721114"/>
            <a:ext cx="7017992" cy="1246495"/>
          </a:xfrm>
          <a:prstGeom prst="rect">
            <a:avLst/>
          </a:prstGeom>
          <a:noFill/>
        </p:spPr>
        <p:txBody>
          <a:bodyPr wrap="square" rtlCol="0">
            <a:spAutoFit/>
          </a:bodyPr>
          <a:lstStyle/>
          <a:p>
            <a:r>
              <a:rPr lang="en-US" sz="2500" b="1" dirty="0">
                <a:solidFill>
                  <a:srgbClr val="184899"/>
                </a:solidFill>
                <a:latin typeface="Cambria" panose="02040503050406030204" pitchFamily="18" charset="0"/>
                <a:ea typeface="Cambria" panose="02040503050406030204" pitchFamily="18" charset="0"/>
              </a:rPr>
              <a:t>DEVELOPING GUIDELINES FOR THE IMPLEMENTATION OF MICRO-CREDENTIALS IN HIGHER EDUCATION </a:t>
            </a:r>
            <a:r>
              <a:rPr lang="sr-Latn-RS" sz="2500" b="1" dirty="0">
                <a:solidFill>
                  <a:srgbClr val="184899"/>
                </a:solidFill>
                <a:latin typeface="Cambria" panose="02040503050406030204" pitchFamily="18" charset="0"/>
                <a:ea typeface="Cambria" panose="02040503050406030204" pitchFamily="18" charset="0"/>
              </a:rPr>
              <a:t>(MICROGUIDE)</a:t>
            </a:r>
            <a:endParaRPr lang="en-GB" sz="2500" b="1" dirty="0">
              <a:solidFill>
                <a:srgbClr val="184899"/>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61D5885B-F02E-C09B-BD4B-26C455EF9E04}"/>
              </a:ext>
            </a:extLst>
          </p:cNvPr>
          <p:cNvSpPr txBox="1"/>
          <p:nvPr/>
        </p:nvSpPr>
        <p:spPr>
          <a:xfrm>
            <a:off x="4724524" y="3917937"/>
            <a:ext cx="4803494" cy="461665"/>
          </a:xfrm>
          <a:prstGeom prst="rect">
            <a:avLst/>
          </a:prstGeom>
          <a:noFill/>
        </p:spPr>
        <p:txBody>
          <a:bodyPr wrap="square" rtlCol="0">
            <a:spAutoFit/>
          </a:bodyPr>
          <a:lstStyle/>
          <a:p>
            <a:r>
              <a:rPr lang="en-US" sz="2400" dirty="0">
                <a:solidFill>
                  <a:srgbClr val="184899"/>
                </a:solidFill>
                <a:latin typeface="Cambria" panose="02040503050406030204" pitchFamily="18" charset="0"/>
                <a:ea typeface="Cambria" panose="02040503050406030204" pitchFamily="18" charset="0"/>
              </a:rPr>
              <a:t>https://microguide.bio.bg.ac.rs/ </a:t>
            </a:r>
            <a:endParaRPr lang="en-GB" sz="2400" dirty="0">
              <a:solidFill>
                <a:srgbClr val="18489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6305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58D2C53-827D-8AF8-4FF6-6AB484A84F7E}"/>
              </a:ext>
            </a:extLst>
          </p:cNvPr>
          <p:cNvGrpSpPr/>
          <p:nvPr/>
        </p:nvGrpSpPr>
        <p:grpSpPr>
          <a:xfrm>
            <a:off x="995424" y="769856"/>
            <a:ext cx="10504024" cy="3062376"/>
            <a:chOff x="659950" y="349121"/>
            <a:chExt cx="10504024" cy="3062376"/>
          </a:xfrm>
        </p:grpSpPr>
        <p:sp>
          <p:nvSpPr>
            <p:cNvPr id="2" name="TextBox 1">
              <a:extLst>
                <a:ext uri="{FF2B5EF4-FFF2-40B4-BE49-F238E27FC236}">
                  <a16:creationId xmlns:a16="http://schemas.microsoft.com/office/drawing/2014/main" id="{AB46D641-7C0F-A571-1DAF-B243CA3032A6}"/>
                </a:ext>
              </a:extLst>
            </p:cNvPr>
            <p:cNvSpPr txBox="1"/>
            <p:nvPr/>
          </p:nvSpPr>
          <p:spPr>
            <a:xfrm>
              <a:off x="659950" y="349121"/>
              <a:ext cx="10504024" cy="2554545"/>
            </a:xfrm>
            <a:prstGeom prst="rect">
              <a:avLst/>
            </a:prstGeom>
            <a:noFill/>
          </p:spPr>
          <p:txBody>
            <a:bodyPr wrap="square" rtlCol="0">
              <a:spAutoFit/>
            </a:bodyPr>
            <a:lstStyle/>
            <a:p>
              <a:pPr algn="ctr"/>
              <a:r>
                <a:rPr lang="en-US" sz="4000" b="1" dirty="0">
                  <a:solidFill>
                    <a:schemeClr val="bg1"/>
                  </a:solidFill>
                  <a:latin typeface="Cambria" panose="02040503050406030204" pitchFamily="18" charset="0"/>
                  <a:ea typeface="Cambria" panose="02040503050406030204" pitchFamily="18" charset="0"/>
                </a:rPr>
                <a:t>DEVELOPING GUIDELINES FOR THE IMPLEMENTATION OF MICRO-CREDENTIALS IN HIGHER EDUCATION (MICROGUIDE)</a:t>
              </a:r>
            </a:p>
            <a:p>
              <a:pPr algn="ctr"/>
              <a:endParaRPr lang="en-GB" sz="4000" b="1" dirty="0">
                <a:solidFill>
                  <a:schemeClr val="bg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7337E09-3FF6-18DE-F418-B2A7C4188C0A}"/>
                </a:ext>
              </a:extLst>
            </p:cNvPr>
            <p:cNvSpPr txBox="1"/>
            <p:nvPr/>
          </p:nvSpPr>
          <p:spPr>
            <a:xfrm>
              <a:off x="3006342" y="2703611"/>
              <a:ext cx="5508366" cy="707886"/>
            </a:xfrm>
            <a:prstGeom prst="rect">
              <a:avLst/>
            </a:prstGeom>
            <a:noFill/>
          </p:spPr>
          <p:txBody>
            <a:bodyPr wrap="none" rtlCol="0">
              <a:spAutoFit/>
            </a:bodyPr>
            <a:lstStyle/>
            <a:p>
              <a:pPr algn="ctr"/>
              <a:r>
                <a:rPr lang="en-US" sz="2000" b="1" dirty="0">
                  <a:solidFill>
                    <a:srgbClr val="D9EFFD"/>
                  </a:solidFill>
                  <a:latin typeface="Cambria" panose="02040503050406030204" pitchFamily="18" charset="0"/>
                  <a:ea typeface="Cambria" panose="02040503050406030204" pitchFamily="18" charset="0"/>
                </a:rPr>
                <a:t>2021-1-ProjectRS01-KA220-HED-000027585</a:t>
              </a:r>
              <a:endParaRPr lang="sr-Latn-RS" sz="2000" b="1" dirty="0">
                <a:solidFill>
                  <a:srgbClr val="D9EFFD"/>
                </a:solidFill>
                <a:latin typeface="Cambria" panose="02040503050406030204" pitchFamily="18" charset="0"/>
                <a:ea typeface="Cambria" panose="02040503050406030204" pitchFamily="18" charset="0"/>
              </a:endParaRPr>
            </a:p>
            <a:p>
              <a:pPr algn="ctr"/>
              <a:r>
                <a:rPr lang="en-GB" sz="2000" b="1" dirty="0">
                  <a:solidFill>
                    <a:srgbClr val="D9EFFD"/>
                  </a:solidFill>
                  <a:latin typeface="Cambria" panose="02040503050406030204" pitchFamily="18" charset="0"/>
                  <a:ea typeface="Cambria" panose="02040503050406030204" pitchFamily="18" charset="0"/>
                </a:rPr>
                <a:t>https://microguide.bio.bg.ac.rs/ </a:t>
              </a:r>
            </a:p>
          </p:txBody>
        </p:sp>
      </p:grpSp>
    </p:spTree>
    <p:extLst>
      <p:ext uri="{BB962C8B-B14F-4D97-AF65-F5344CB8AC3E}">
        <p14:creationId xmlns:p14="http://schemas.microsoft.com/office/powerpoint/2010/main" val="3606957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B0276C-C810-F2C2-89A9-B0CB22712689}"/>
              </a:ext>
            </a:extLst>
          </p:cNvPr>
          <p:cNvSpPr txBox="1"/>
          <p:nvPr/>
        </p:nvSpPr>
        <p:spPr>
          <a:xfrm>
            <a:off x="511212" y="1120676"/>
            <a:ext cx="7116504" cy="5078313"/>
          </a:xfrm>
          <a:prstGeom prst="rect">
            <a:avLst/>
          </a:prstGeom>
          <a:noFill/>
        </p:spPr>
        <p:txBody>
          <a:bodyPr wrap="square" rtlCol="0">
            <a:spAutoFit/>
          </a:bodyPr>
          <a:lstStyle/>
          <a:p>
            <a:pPr algn="just"/>
            <a:r>
              <a:rPr lang="en-US" i="0" dirty="0">
                <a:solidFill>
                  <a:srgbClr val="184899"/>
                </a:solidFill>
                <a:effectLst/>
              </a:rPr>
              <a:t>On 16 June 2022, the Council of the European Union (EU) adopted a Recommendation on a European approach to micro-credentials for lifelong learning and employability. </a:t>
            </a:r>
            <a:r>
              <a:rPr lang="en-US" b="1" i="0" dirty="0">
                <a:solidFill>
                  <a:srgbClr val="184899"/>
                </a:solidFill>
                <a:effectLst/>
              </a:rPr>
              <a:t>The Recommendation seeks to support the development, implementation and recognition of micro-credentials across institutions, businesses, sectors and borders</a:t>
            </a:r>
            <a:r>
              <a:rPr lang="en-US" i="0" dirty="0">
                <a:solidFill>
                  <a:srgbClr val="184899"/>
                </a:solidFill>
                <a:effectLst/>
              </a:rPr>
              <a:t>.</a:t>
            </a:r>
          </a:p>
          <a:p>
            <a:pPr algn="just"/>
            <a:endParaRPr lang="en-US" i="0" dirty="0">
              <a:solidFill>
                <a:srgbClr val="184899"/>
              </a:solidFill>
              <a:effectLst/>
            </a:endParaRPr>
          </a:p>
          <a:p>
            <a:pPr algn="just"/>
            <a:r>
              <a:rPr lang="en-US" i="0" dirty="0">
                <a:solidFill>
                  <a:srgbClr val="184899"/>
                </a:solidFill>
                <a:effectLst/>
              </a:rPr>
              <a:t>An effective culture of lifelong learning is key to ensuring that everyone has the knowledge, skills and competences they need to thrive in their personal and professional lives.</a:t>
            </a:r>
          </a:p>
          <a:p>
            <a:pPr algn="just"/>
            <a:endParaRPr lang="en-US" i="0" dirty="0">
              <a:solidFill>
                <a:srgbClr val="184899"/>
              </a:solidFill>
              <a:effectLst/>
            </a:endParaRPr>
          </a:p>
          <a:p>
            <a:pPr algn="just"/>
            <a:r>
              <a:rPr lang="en-US" i="1" dirty="0">
                <a:solidFill>
                  <a:srgbClr val="184899"/>
                </a:solidFill>
                <a:effectLst/>
              </a:rPr>
              <a:t>Micro-credentials certify the learning outcomes of short-term learning experiences, for example a short course or training. They offer a flexible, targeted way to help people develop the knowledge, skills and competences they need for their personal and professional development.</a:t>
            </a:r>
          </a:p>
          <a:p>
            <a:pPr algn="just"/>
            <a:endParaRPr lang="en-US" i="0" dirty="0">
              <a:solidFill>
                <a:srgbClr val="184899"/>
              </a:solidFill>
              <a:effectLst/>
            </a:endParaRPr>
          </a:p>
          <a:p>
            <a:pPr algn="just"/>
            <a:r>
              <a:rPr lang="en-US" i="0" dirty="0">
                <a:solidFill>
                  <a:srgbClr val="184899"/>
                </a:solidFill>
                <a:effectLst/>
              </a:rPr>
              <a:t>However, without common standards ensuring their quality, transparency, cross-border comparability, recognition and portability, </a:t>
            </a:r>
            <a:r>
              <a:rPr lang="en-US" b="1" i="0" dirty="0">
                <a:solidFill>
                  <a:srgbClr val="184899"/>
                </a:solidFill>
                <a:effectLst/>
              </a:rPr>
              <a:t>micro-credentials cannot reach their full potential.</a:t>
            </a:r>
            <a:endParaRPr lang="en-GB" b="1" dirty="0">
              <a:solidFill>
                <a:srgbClr val="184899"/>
              </a:solidFill>
            </a:endParaRPr>
          </a:p>
        </p:txBody>
      </p:sp>
      <p:sp>
        <p:nvSpPr>
          <p:cNvPr id="4" name="TextBox 3">
            <a:extLst>
              <a:ext uri="{FF2B5EF4-FFF2-40B4-BE49-F238E27FC236}">
                <a16:creationId xmlns:a16="http://schemas.microsoft.com/office/drawing/2014/main" id="{BAB15817-F4AF-CC09-049F-515FA20B6C4A}"/>
              </a:ext>
            </a:extLst>
          </p:cNvPr>
          <p:cNvSpPr txBox="1"/>
          <p:nvPr/>
        </p:nvSpPr>
        <p:spPr>
          <a:xfrm>
            <a:off x="8472669" y="864244"/>
            <a:ext cx="3609942" cy="2062103"/>
          </a:xfrm>
          <a:prstGeom prst="rect">
            <a:avLst/>
          </a:prstGeom>
          <a:noFill/>
        </p:spPr>
        <p:txBody>
          <a:bodyPr wrap="square" rtlCol="0">
            <a:spAutoFit/>
          </a:bodyPr>
          <a:lstStyle/>
          <a:p>
            <a:pPr algn="r"/>
            <a:r>
              <a:rPr lang="en-US" sz="3200" b="1" dirty="0">
                <a:solidFill>
                  <a:schemeClr val="bg1"/>
                </a:solidFill>
                <a:latin typeface="Cambria" panose="02040503050406030204" pitchFamily="18" charset="0"/>
                <a:ea typeface="Cambria" panose="02040503050406030204" pitchFamily="18" charset="0"/>
              </a:rPr>
              <a:t>A European approach to micro-credentials</a:t>
            </a:r>
          </a:p>
          <a:p>
            <a:pPr algn="r"/>
            <a:endParaRPr lang="en-GB" sz="32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93764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B0276C-C810-F2C2-89A9-B0CB22712689}"/>
              </a:ext>
            </a:extLst>
          </p:cNvPr>
          <p:cNvSpPr txBox="1"/>
          <p:nvPr/>
        </p:nvSpPr>
        <p:spPr>
          <a:xfrm>
            <a:off x="511212" y="1120676"/>
            <a:ext cx="7116504" cy="4801314"/>
          </a:xfrm>
          <a:prstGeom prst="rect">
            <a:avLst/>
          </a:prstGeom>
          <a:noFill/>
        </p:spPr>
        <p:txBody>
          <a:bodyPr wrap="square" rtlCol="0">
            <a:spAutoFit/>
          </a:bodyPr>
          <a:lstStyle/>
          <a:p>
            <a:pPr algn="just"/>
            <a:r>
              <a:rPr lang="en-US" i="0" dirty="0">
                <a:solidFill>
                  <a:srgbClr val="184899"/>
                </a:solidFill>
                <a:effectLst/>
              </a:rPr>
              <a:t>The Recommendation provides </a:t>
            </a:r>
            <a:r>
              <a:rPr lang="en-US" b="1" i="0" dirty="0">
                <a:solidFill>
                  <a:srgbClr val="184899"/>
                </a:solidFill>
                <a:effectLst/>
              </a:rPr>
              <a:t>building blocks including a definition, standard elements for describing micro-credentials, and principles for designing and issuing micro-credentials</a:t>
            </a:r>
            <a:r>
              <a:rPr lang="en-US" i="0" dirty="0">
                <a:solidFill>
                  <a:srgbClr val="184899"/>
                </a:solidFill>
                <a:effectLst/>
              </a:rPr>
              <a:t>.</a:t>
            </a:r>
          </a:p>
          <a:p>
            <a:pPr algn="just"/>
            <a:endParaRPr lang="en-US" i="0" dirty="0">
              <a:solidFill>
                <a:srgbClr val="184899"/>
              </a:solidFill>
              <a:effectLst/>
            </a:endParaRPr>
          </a:p>
          <a:p>
            <a:pPr algn="just"/>
            <a:r>
              <a:rPr lang="en-US" i="0" dirty="0">
                <a:solidFill>
                  <a:srgbClr val="184899"/>
                </a:solidFill>
                <a:effectLst/>
              </a:rPr>
              <a:t>As a result, micro-credentials can be developed, used and compared in a coherent way among Member States, stakeholders and different providers (from education and training institutions to private companies) across different sectors, fields and borders. It will support the building of trust in micro-credentials across Europe.</a:t>
            </a:r>
          </a:p>
          <a:p>
            <a:pPr algn="just"/>
            <a:endParaRPr lang="en-US" i="0" dirty="0">
              <a:solidFill>
                <a:srgbClr val="184899"/>
              </a:solidFill>
              <a:effectLst/>
            </a:endParaRPr>
          </a:p>
          <a:p>
            <a:pPr algn="just"/>
            <a:r>
              <a:rPr lang="en-US" i="0" dirty="0">
                <a:solidFill>
                  <a:srgbClr val="184899"/>
                </a:solidFill>
                <a:effectLst/>
              </a:rPr>
              <a:t>The Recommendation will support the development and uptake of high-quality and transparent micro-credentials and outlines key areas for action in this field in education and training and </a:t>
            </a:r>
            <a:r>
              <a:rPr lang="en-US" i="0" dirty="0" err="1">
                <a:solidFill>
                  <a:srgbClr val="184899"/>
                </a:solidFill>
                <a:effectLst/>
              </a:rPr>
              <a:t>labour</a:t>
            </a:r>
            <a:r>
              <a:rPr lang="en-US" i="0" dirty="0">
                <a:solidFill>
                  <a:srgbClr val="184899"/>
                </a:solidFill>
                <a:effectLst/>
              </a:rPr>
              <a:t> markets policies. This will enable people to learn new skills in a tailored way, inclusive for all.</a:t>
            </a:r>
          </a:p>
          <a:p>
            <a:pPr algn="just"/>
            <a:endParaRPr lang="en-US" i="0" dirty="0">
              <a:solidFill>
                <a:srgbClr val="184899"/>
              </a:solidFill>
              <a:effectLst/>
            </a:endParaRPr>
          </a:p>
          <a:p>
            <a:pPr algn="just"/>
            <a:r>
              <a:rPr lang="en-US" i="0" dirty="0">
                <a:solidFill>
                  <a:srgbClr val="184899"/>
                </a:solidFill>
                <a:effectLst/>
              </a:rPr>
              <a:t>The European approach to micro-credentials is a key component of the Commission’s vision to achieve a European Education Area by 2025.</a:t>
            </a:r>
            <a:endParaRPr lang="en-GB" dirty="0">
              <a:solidFill>
                <a:srgbClr val="184899"/>
              </a:solidFill>
            </a:endParaRPr>
          </a:p>
        </p:txBody>
      </p:sp>
      <p:sp>
        <p:nvSpPr>
          <p:cNvPr id="4" name="TextBox 3">
            <a:extLst>
              <a:ext uri="{FF2B5EF4-FFF2-40B4-BE49-F238E27FC236}">
                <a16:creationId xmlns:a16="http://schemas.microsoft.com/office/drawing/2014/main" id="{BAB15817-F4AF-CC09-049F-515FA20B6C4A}"/>
              </a:ext>
            </a:extLst>
          </p:cNvPr>
          <p:cNvSpPr txBox="1"/>
          <p:nvPr/>
        </p:nvSpPr>
        <p:spPr>
          <a:xfrm>
            <a:off x="8472669" y="864244"/>
            <a:ext cx="3609942" cy="2062103"/>
          </a:xfrm>
          <a:prstGeom prst="rect">
            <a:avLst/>
          </a:prstGeom>
          <a:noFill/>
        </p:spPr>
        <p:txBody>
          <a:bodyPr wrap="square" rtlCol="0">
            <a:spAutoFit/>
          </a:bodyPr>
          <a:lstStyle/>
          <a:p>
            <a:pPr algn="r"/>
            <a:r>
              <a:rPr lang="en-US" sz="3200" b="1" dirty="0">
                <a:solidFill>
                  <a:schemeClr val="bg1"/>
                </a:solidFill>
                <a:latin typeface="Cambria" panose="02040503050406030204" pitchFamily="18" charset="0"/>
                <a:ea typeface="Cambria" panose="02040503050406030204" pitchFamily="18" charset="0"/>
              </a:rPr>
              <a:t>A European approach to micro-credentials</a:t>
            </a:r>
          </a:p>
          <a:p>
            <a:pPr algn="r"/>
            <a:endParaRPr lang="en-GB" sz="32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504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5136A-F2D3-844F-BB84-3296A4995857}"/>
              </a:ext>
            </a:extLst>
          </p:cNvPr>
          <p:cNvSpPr txBox="1"/>
          <p:nvPr/>
        </p:nvSpPr>
        <p:spPr>
          <a:xfrm>
            <a:off x="847622" y="644041"/>
            <a:ext cx="2622834" cy="584775"/>
          </a:xfrm>
          <a:prstGeom prst="rect">
            <a:avLst/>
          </a:prstGeom>
          <a:noFill/>
        </p:spPr>
        <p:txBody>
          <a:bodyPr wrap="none" rtlCol="0">
            <a:spAutoFit/>
          </a:bodyPr>
          <a:lstStyle/>
          <a:p>
            <a:r>
              <a:rPr lang="en-US" sz="3200" b="1" dirty="0">
                <a:solidFill>
                  <a:srgbClr val="184899"/>
                </a:solidFill>
                <a:latin typeface="Cambria" panose="02040503050406030204" pitchFamily="18" charset="0"/>
                <a:ea typeface="Cambria" panose="02040503050406030204" pitchFamily="18" charset="0"/>
              </a:rPr>
              <a:t>Definition(s)</a:t>
            </a:r>
            <a:endParaRPr lang="en-GB" sz="3200" b="1" dirty="0">
              <a:solidFill>
                <a:srgbClr val="184899"/>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CC39181-F80E-D26F-36F0-68C0E5F1CE05}"/>
              </a:ext>
            </a:extLst>
          </p:cNvPr>
          <p:cNvSpPr/>
          <p:nvPr/>
        </p:nvSpPr>
        <p:spPr>
          <a:xfrm>
            <a:off x="1252177" y="1863184"/>
            <a:ext cx="810228" cy="810228"/>
          </a:xfrm>
          <a:prstGeom prst="ellipse">
            <a:avLst/>
          </a:prstGeom>
          <a:solidFill>
            <a:srgbClr val="1848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836246D-F186-036F-FEF5-A7C4EFD9779F}"/>
              </a:ext>
            </a:extLst>
          </p:cNvPr>
          <p:cNvSpPr/>
          <p:nvPr/>
        </p:nvSpPr>
        <p:spPr>
          <a:xfrm>
            <a:off x="1377004" y="1988012"/>
            <a:ext cx="560575" cy="56057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628BB3A-2B2C-68AE-AAA0-0F19E87E6CC6}"/>
              </a:ext>
            </a:extLst>
          </p:cNvPr>
          <p:cNvSpPr txBox="1"/>
          <p:nvPr/>
        </p:nvSpPr>
        <p:spPr>
          <a:xfrm>
            <a:off x="1435115" y="2037465"/>
            <a:ext cx="444352" cy="461665"/>
          </a:xfrm>
          <a:prstGeom prst="rect">
            <a:avLst/>
          </a:prstGeom>
          <a:noFill/>
        </p:spPr>
        <p:txBody>
          <a:bodyPr wrap="none" rtlCol="0">
            <a:spAutoFit/>
          </a:bodyPr>
          <a:lstStyle/>
          <a:p>
            <a:pPr algn="ctr"/>
            <a:r>
              <a:rPr lang="sr-Cyrl-RS" sz="2400" b="1" dirty="0">
                <a:solidFill>
                  <a:schemeClr val="bg1"/>
                </a:solidFill>
                <a:latin typeface="Cambria" panose="02040503050406030204" pitchFamily="18" charset="0"/>
                <a:ea typeface="Cambria" panose="02040503050406030204" pitchFamily="18" charset="0"/>
              </a:rPr>
              <a:t>1.</a:t>
            </a:r>
            <a:endParaRPr lang="en-GB" sz="2400" b="1" dirty="0">
              <a:solidFill>
                <a:schemeClr val="bg1"/>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A57B977-A32E-AE6B-3211-0F35AE6E5FD7}"/>
              </a:ext>
            </a:extLst>
          </p:cNvPr>
          <p:cNvSpPr txBox="1"/>
          <p:nvPr/>
        </p:nvSpPr>
        <p:spPr>
          <a:xfrm>
            <a:off x="2253948" y="1806632"/>
            <a:ext cx="3416123" cy="923330"/>
          </a:xfrm>
          <a:prstGeom prst="rect">
            <a:avLst/>
          </a:prstGeom>
          <a:noFill/>
        </p:spPr>
        <p:txBody>
          <a:bodyPr wrap="square" rtlCol="0">
            <a:spAutoFit/>
          </a:bodyPr>
          <a:lstStyle/>
          <a:p>
            <a:r>
              <a:rPr lang="en-US" i="0" dirty="0">
                <a:solidFill>
                  <a:srgbClr val="184899"/>
                </a:solidFill>
                <a:effectLst/>
              </a:rPr>
              <a:t>Short courses that certify your knowledge in a particular area (</a:t>
            </a:r>
            <a:r>
              <a:rPr lang="en-US" b="1" i="0" dirty="0">
                <a:solidFill>
                  <a:srgbClr val="184899"/>
                </a:solidFill>
                <a:effectLst/>
              </a:rPr>
              <a:t>Forbes Advisor</a:t>
            </a:r>
            <a:r>
              <a:rPr lang="en-US" i="0" dirty="0">
                <a:solidFill>
                  <a:srgbClr val="184899"/>
                </a:solidFill>
                <a:effectLst/>
              </a:rPr>
              <a:t>)</a:t>
            </a:r>
            <a:endParaRPr lang="en-GB" dirty="0">
              <a:solidFill>
                <a:srgbClr val="184899"/>
              </a:solidFill>
            </a:endParaRPr>
          </a:p>
        </p:txBody>
      </p:sp>
      <p:sp>
        <p:nvSpPr>
          <p:cNvPr id="9" name="Oval 8">
            <a:extLst>
              <a:ext uri="{FF2B5EF4-FFF2-40B4-BE49-F238E27FC236}">
                <a16:creationId xmlns:a16="http://schemas.microsoft.com/office/drawing/2014/main" id="{1A2930AF-738E-F21E-2581-5F87AE8C16A7}"/>
              </a:ext>
            </a:extLst>
          </p:cNvPr>
          <p:cNvSpPr/>
          <p:nvPr/>
        </p:nvSpPr>
        <p:spPr>
          <a:xfrm>
            <a:off x="1252177" y="3285584"/>
            <a:ext cx="810228" cy="8102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07FA42B-70D0-2454-2392-073E77CAFD6D}"/>
              </a:ext>
            </a:extLst>
          </p:cNvPr>
          <p:cNvSpPr/>
          <p:nvPr/>
        </p:nvSpPr>
        <p:spPr>
          <a:xfrm>
            <a:off x="1377004" y="3410412"/>
            <a:ext cx="560575" cy="560575"/>
          </a:xfrm>
          <a:prstGeom prst="ellipse">
            <a:avLst/>
          </a:prstGeom>
          <a:noFill/>
          <a:ln w="25400">
            <a:solidFill>
              <a:srgbClr val="18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84899"/>
              </a:solidFill>
            </a:endParaRPr>
          </a:p>
        </p:txBody>
      </p:sp>
      <p:sp>
        <p:nvSpPr>
          <p:cNvPr id="11" name="TextBox 10">
            <a:extLst>
              <a:ext uri="{FF2B5EF4-FFF2-40B4-BE49-F238E27FC236}">
                <a16:creationId xmlns:a16="http://schemas.microsoft.com/office/drawing/2014/main" id="{14C26C0B-A67D-CC1A-40C5-E7D0992694E8}"/>
              </a:ext>
            </a:extLst>
          </p:cNvPr>
          <p:cNvSpPr txBox="1"/>
          <p:nvPr/>
        </p:nvSpPr>
        <p:spPr>
          <a:xfrm>
            <a:off x="1435115" y="3459865"/>
            <a:ext cx="444352" cy="461665"/>
          </a:xfrm>
          <a:prstGeom prst="rect">
            <a:avLst/>
          </a:prstGeom>
          <a:noFill/>
        </p:spPr>
        <p:txBody>
          <a:bodyPr wrap="none" rtlCol="0">
            <a:spAutoFit/>
          </a:bodyPr>
          <a:lstStyle/>
          <a:p>
            <a:pPr algn="ctr"/>
            <a:r>
              <a:rPr lang="sr-Cyrl-RS" sz="2400" b="1" dirty="0">
                <a:solidFill>
                  <a:srgbClr val="184899"/>
                </a:solidFill>
                <a:latin typeface="Cambria" panose="02040503050406030204" pitchFamily="18" charset="0"/>
                <a:ea typeface="Cambria" panose="02040503050406030204" pitchFamily="18" charset="0"/>
              </a:rPr>
              <a:t>2.</a:t>
            </a:r>
            <a:endParaRPr lang="en-GB" sz="2400" b="1" dirty="0">
              <a:solidFill>
                <a:srgbClr val="184899"/>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847300C-D7F5-71AE-6936-1F9A8AFB1A66}"/>
              </a:ext>
            </a:extLst>
          </p:cNvPr>
          <p:cNvSpPr txBox="1"/>
          <p:nvPr/>
        </p:nvSpPr>
        <p:spPr>
          <a:xfrm>
            <a:off x="7228863" y="4679878"/>
            <a:ext cx="3936030" cy="646331"/>
          </a:xfrm>
          <a:prstGeom prst="rect">
            <a:avLst/>
          </a:prstGeom>
          <a:noFill/>
        </p:spPr>
        <p:txBody>
          <a:bodyPr wrap="square" rtlCol="0">
            <a:spAutoFit/>
          </a:bodyPr>
          <a:lstStyle/>
          <a:p>
            <a:r>
              <a:rPr lang="en-US" i="0" dirty="0">
                <a:solidFill>
                  <a:srgbClr val="184899"/>
                </a:solidFill>
                <a:effectLst/>
              </a:rPr>
              <a:t>Short, competency-based recognition</a:t>
            </a:r>
            <a:endParaRPr lang="sr-Latn-RS" i="0" dirty="0">
              <a:solidFill>
                <a:srgbClr val="184899"/>
              </a:solidFill>
              <a:effectLst/>
            </a:endParaRPr>
          </a:p>
          <a:p>
            <a:r>
              <a:rPr lang="en-US" i="0" dirty="0">
                <a:solidFill>
                  <a:srgbClr val="184899"/>
                </a:solidFill>
                <a:effectLst/>
              </a:rPr>
              <a:t>(</a:t>
            </a:r>
            <a:r>
              <a:rPr lang="en-US" b="1" i="0" dirty="0">
                <a:solidFill>
                  <a:srgbClr val="184899"/>
                </a:solidFill>
                <a:effectLst/>
              </a:rPr>
              <a:t>National Education Association</a:t>
            </a:r>
            <a:r>
              <a:rPr lang="en-US" i="0" dirty="0">
                <a:solidFill>
                  <a:srgbClr val="184899"/>
                </a:solidFill>
                <a:effectLst/>
              </a:rPr>
              <a:t>)</a:t>
            </a:r>
            <a:endParaRPr lang="en-GB" dirty="0">
              <a:solidFill>
                <a:srgbClr val="184899"/>
              </a:solidFill>
            </a:endParaRPr>
          </a:p>
        </p:txBody>
      </p:sp>
      <p:sp>
        <p:nvSpPr>
          <p:cNvPr id="14" name="Oval 13">
            <a:extLst>
              <a:ext uri="{FF2B5EF4-FFF2-40B4-BE49-F238E27FC236}">
                <a16:creationId xmlns:a16="http://schemas.microsoft.com/office/drawing/2014/main" id="{9CB4D3E9-309C-E05D-6A33-093827674402}"/>
              </a:ext>
            </a:extLst>
          </p:cNvPr>
          <p:cNvSpPr/>
          <p:nvPr/>
        </p:nvSpPr>
        <p:spPr>
          <a:xfrm>
            <a:off x="1252177" y="4615877"/>
            <a:ext cx="810228" cy="810228"/>
          </a:xfrm>
          <a:prstGeom prst="ellipse">
            <a:avLst/>
          </a:prstGeom>
          <a:solidFill>
            <a:srgbClr val="184899"/>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D689DA3-629E-90C4-CA5C-8E0A4FCA8250}"/>
              </a:ext>
            </a:extLst>
          </p:cNvPr>
          <p:cNvSpPr/>
          <p:nvPr/>
        </p:nvSpPr>
        <p:spPr>
          <a:xfrm>
            <a:off x="1377004" y="4740705"/>
            <a:ext cx="560575" cy="56057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70C64C6-AC32-3496-831B-60D6557ED5D9}"/>
              </a:ext>
            </a:extLst>
          </p:cNvPr>
          <p:cNvSpPr txBox="1"/>
          <p:nvPr/>
        </p:nvSpPr>
        <p:spPr>
          <a:xfrm>
            <a:off x="1435115" y="4790158"/>
            <a:ext cx="444352" cy="461665"/>
          </a:xfrm>
          <a:prstGeom prst="rect">
            <a:avLst/>
          </a:prstGeom>
          <a:noFill/>
        </p:spPr>
        <p:txBody>
          <a:bodyPr wrap="none" rtlCol="0">
            <a:spAutoFit/>
          </a:bodyPr>
          <a:lstStyle/>
          <a:p>
            <a:pPr algn="ctr"/>
            <a:r>
              <a:rPr lang="sr-Cyrl-RS" sz="2400" b="1" dirty="0">
                <a:solidFill>
                  <a:schemeClr val="bg1"/>
                </a:solidFill>
                <a:latin typeface="Cambria" panose="02040503050406030204" pitchFamily="18" charset="0"/>
                <a:ea typeface="Cambria" panose="02040503050406030204" pitchFamily="18" charset="0"/>
              </a:rPr>
              <a:t>3.</a:t>
            </a:r>
            <a:endParaRPr lang="en-GB" sz="2400" b="1" dirty="0">
              <a:solidFill>
                <a:schemeClr val="bg1"/>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567CB3A-4A71-F8E6-FB77-A552C012B4BC}"/>
              </a:ext>
            </a:extLst>
          </p:cNvPr>
          <p:cNvSpPr txBox="1"/>
          <p:nvPr/>
        </p:nvSpPr>
        <p:spPr>
          <a:xfrm>
            <a:off x="2187232" y="4472118"/>
            <a:ext cx="3416119" cy="1200329"/>
          </a:xfrm>
          <a:prstGeom prst="rect">
            <a:avLst/>
          </a:prstGeom>
          <a:noFill/>
        </p:spPr>
        <p:txBody>
          <a:bodyPr wrap="square" rtlCol="0">
            <a:spAutoFit/>
          </a:bodyPr>
          <a:lstStyle/>
          <a:p>
            <a:r>
              <a:rPr lang="en-US" i="0" dirty="0">
                <a:solidFill>
                  <a:srgbClr val="184899"/>
                </a:solidFill>
                <a:effectLst/>
              </a:rPr>
              <a:t>Short certification courses that allow you to learn new professional skills very quickly (</a:t>
            </a:r>
            <a:r>
              <a:rPr lang="en-US" b="1" i="0" dirty="0">
                <a:solidFill>
                  <a:srgbClr val="184899"/>
                </a:solidFill>
                <a:effectLst/>
              </a:rPr>
              <a:t>Assessment Systems</a:t>
            </a:r>
            <a:r>
              <a:rPr lang="en-US" i="0" dirty="0">
                <a:solidFill>
                  <a:srgbClr val="184899"/>
                </a:solidFill>
                <a:effectLst/>
              </a:rPr>
              <a:t>)</a:t>
            </a:r>
            <a:endParaRPr lang="en-GB" dirty="0">
              <a:solidFill>
                <a:srgbClr val="184899"/>
              </a:solidFill>
            </a:endParaRPr>
          </a:p>
        </p:txBody>
      </p:sp>
      <p:sp>
        <p:nvSpPr>
          <p:cNvPr id="32" name="Oval 31">
            <a:extLst>
              <a:ext uri="{FF2B5EF4-FFF2-40B4-BE49-F238E27FC236}">
                <a16:creationId xmlns:a16="http://schemas.microsoft.com/office/drawing/2014/main" id="{4ED985FD-0344-7B0F-6E72-2EBD2D47F795}"/>
              </a:ext>
            </a:extLst>
          </p:cNvPr>
          <p:cNvSpPr/>
          <p:nvPr/>
        </p:nvSpPr>
        <p:spPr>
          <a:xfrm>
            <a:off x="6293809" y="1863184"/>
            <a:ext cx="810228" cy="8102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A7B72AE4-91EF-17AB-A76C-B7CCFDE23448}"/>
              </a:ext>
            </a:extLst>
          </p:cNvPr>
          <p:cNvSpPr/>
          <p:nvPr/>
        </p:nvSpPr>
        <p:spPr>
          <a:xfrm>
            <a:off x="6418636" y="1988012"/>
            <a:ext cx="560575" cy="560575"/>
          </a:xfrm>
          <a:prstGeom prst="ellipse">
            <a:avLst/>
          </a:prstGeom>
          <a:noFill/>
          <a:ln w="25400">
            <a:solidFill>
              <a:srgbClr val="18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39F7D7D9-4058-E391-B211-275D93D3564C}"/>
              </a:ext>
            </a:extLst>
          </p:cNvPr>
          <p:cNvSpPr txBox="1"/>
          <p:nvPr/>
        </p:nvSpPr>
        <p:spPr>
          <a:xfrm>
            <a:off x="6476747" y="2037465"/>
            <a:ext cx="444352" cy="461665"/>
          </a:xfrm>
          <a:prstGeom prst="rect">
            <a:avLst/>
          </a:prstGeom>
          <a:noFill/>
        </p:spPr>
        <p:txBody>
          <a:bodyPr wrap="none" rtlCol="0">
            <a:spAutoFit/>
          </a:bodyPr>
          <a:lstStyle/>
          <a:p>
            <a:pPr algn="ctr"/>
            <a:r>
              <a:rPr lang="sr-Cyrl-RS" sz="2400" b="1" dirty="0">
                <a:solidFill>
                  <a:srgbClr val="184899"/>
                </a:solidFill>
                <a:latin typeface="Cambria" panose="02040503050406030204" pitchFamily="18" charset="0"/>
                <a:ea typeface="Cambria" panose="02040503050406030204" pitchFamily="18" charset="0"/>
              </a:rPr>
              <a:t>4.</a:t>
            </a:r>
            <a:endParaRPr lang="en-GB" sz="2400" b="1" dirty="0">
              <a:solidFill>
                <a:srgbClr val="184899"/>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0C84CB4B-4115-78E2-457E-F61028802E2F}"/>
              </a:ext>
            </a:extLst>
          </p:cNvPr>
          <p:cNvSpPr txBox="1"/>
          <p:nvPr/>
        </p:nvSpPr>
        <p:spPr>
          <a:xfrm>
            <a:off x="7229333" y="1531791"/>
            <a:ext cx="3940235" cy="1200329"/>
          </a:xfrm>
          <a:prstGeom prst="rect">
            <a:avLst/>
          </a:prstGeom>
          <a:noFill/>
        </p:spPr>
        <p:txBody>
          <a:bodyPr wrap="square" rtlCol="0">
            <a:spAutoFit/>
          </a:bodyPr>
          <a:lstStyle/>
          <a:p>
            <a:r>
              <a:rPr lang="en-US" i="0" dirty="0">
                <a:solidFill>
                  <a:srgbClr val="184899"/>
                </a:solidFill>
                <a:effectLst/>
              </a:rPr>
              <a:t>Mini qualifications that can help individuals learn new skills, progress in their careers, or change careers entirely</a:t>
            </a:r>
            <a:endParaRPr lang="sr-Latn-RS" i="0" dirty="0">
              <a:solidFill>
                <a:srgbClr val="184899"/>
              </a:solidFill>
              <a:effectLst/>
            </a:endParaRPr>
          </a:p>
          <a:p>
            <a:r>
              <a:rPr lang="en-US" i="0" dirty="0">
                <a:solidFill>
                  <a:srgbClr val="184899"/>
                </a:solidFill>
                <a:effectLst/>
              </a:rPr>
              <a:t>(</a:t>
            </a:r>
            <a:r>
              <a:rPr lang="en-US" b="1" i="0" dirty="0">
                <a:solidFill>
                  <a:srgbClr val="184899"/>
                </a:solidFill>
                <a:effectLst/>
              </a:rPr>
              <a:t>Times Higher Education</a:t>
            </a:r>
            <a:r>
              <a:rPr lang="en-US" i="0" dirty="0">
                <a:solidFill>
                  <a:srgbClr val="184899"/>
                </a:solidFill>
                <a:effectLst/>
              </a:rPr>
              <a:t>)</a:t>
            </a:r>
            <a:endParaRPr lang="en-GB" dirty="0">
              <a:solidFill>
                <a:srgbClr val="184899"/>
              </a:solidFill>
            </a:endParaRPr>
          </a:p>
        </p:txBody>
      </p:sp>
      <p:sp>
        <p:nvSpPr>
          <p:cNvPr id="29" name="Oval 28">
            <a:extLst>
              <a:ext uri="{FF2B5EF4-FFF2-40B4-BE49-F238E27FC236}">
                <a16:creationId xmlns:a16="http://schemas.microsoft.com/office/drawing/2014/main" id="{5443B0DD-BE2A-AAEF-193A-D299E88DFE24}"/>
              </a:ext>
            </a:extLst>
          </p:cNvPr>
          <p:cNvSpPr/>
          <p:nvPr/>
        </p:nvSpPr>
        <p:spPr>
          <a:xfrm>
            <a:off x="6293809" y="3285584"/>
            <a:ext cx="810228" cy="810228"/>
          </a:xfrm>
          <a:prstGeom prst="ellipse">
            <a:avLst/>
          </a:prstGeom>
          <a:solidFill>
            <a:srgbClr val="1848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A5095DD-9B8B-8FE3-BC18-C1A1C3E35AD3}"/>
              </a:ext>
            </a:extLst>
          </p:cNvPr>
          <p:cNvSpPr/>
          <p:nvPr/>
        </p:nvSpPr>
        <p:spPr>
          <a:xfrm>
            <a:off x="6418636" y="3410412"/>
            <a:ext cx="560575" cy="56057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84899"/>
              </a:solidFill>
            </a:endParaRPr>
          </a:p>
        </p:txBody>
      </p:sp>
      <p:sp>
        <p:nvSpPr>
          <p:cNvPr id="31" name="TextBox 30">
            <a:extLst>
              <a:ext uri="{FF2B5EF4-FFF2-40B4-BE49-F238E27FC236}">
                <a16:creationId xmlns:a16="http://schemas.microsoft.com/office/drawing/2014/main" id="{1DE968E0-AB16-D749-29E4-D9F9216F8FFD}"/>
              </a:ext>
            </a:extLst>
          </p:cNvPr>
          <p:cNvSpPr txBox="1"/>
          <p:nvPr/>
        </p:nvSpPr>
        <p:spPr>
          <a:xfrm>
            <a:off x="6476747" y="3459865"/>
            <a:ext cx="444352" cy="461665"/>
          </a:xfrm>
          <a:prstGeom prst="rect">
            <a:avLst/>
          </a:prstGeom>
          <a:noFill/>
        </p:spPr>
        <p:txBody>
          <a:bodyPr wrap="none" rtlCol="0">
            <a:spAutoFit/>
          </a:bodyPr>
          <a:lstStyle/>
          <a:p>
            <a:pPr algn="ctr"/>
            <a:r>
              <a:rPr lang="sr-Cyrl-RS" sz="2400" b="1" dirty="0">
                <a:solidFill>
                  <a:schemeClr val="bg1"/>
                </a:solidFill>
                <a:latin typeface="Cambria" panose="02040503050406030204" pitchFamily="18" charset="0"/>
                <a:ea typeface="Cambria" panose="02040503050406030204" pitchFamily="18" charset="0"/>
              </a:rPr>
              <a:t>5.</a:t>
            </a:r>
            <a:endParaRPr lang="en-GB" sz="2400" b="1" dirty="0">
              <a:solidFill>
                <a:schemeClr val="bg1"/>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48B4BE7-DC9E-F833-2CC9-9B3FC8F1C60C}"/>
              </a:ext>
            </a:extLst>
          </p:cNvPr>
          <p:cNvSpPr txBox="1"/>
          <p:nvPr/>
        </p:nvSpPr>
        <p:spPr>
          <a:xfrm>
            <a:off x="7228863" y="3028896"/>
            <a:ext cx="3940233" cy="1200329"/>
          </a:xfrm>
          <a:prstGeom prst="rect">
            <a:avLst/>
          </a:prstGeom>
          <a:noFill/>
        </p:spPr>
        <p:txBody>
          <a:bodyPr wrap="square" rtlCol="0">
            <a:spAutoFit/>
          </a:bodyPr>
          <a:lstStyle/>
          <a:p>
            <a:r>
              <a:rPr lang="en-US" i="0" dirty="0">
                <a:solidFill>
                  <a:srgbClr val="184899"/>
                </a:solidFill>
                <a:effectLst/>
              </a:rPr>
              <a:t>Framework for delivering competency-based qualifications that are shorter than a comprehensive certification (</a:t>
            </a:r>
            <a:r>
              <a:rPr lang="en-US" b="1" i="0" dirty="0" err="1">
                <a:solidFill>
                  <a:srgbClr val="184899"/>
                </a:solidFill>
                <a:effectLst/>
              </a:rPr>
              <a:t>Accredible</a:t>
            </a:r>
            <a:r>
              <a:rPr lang="en-US" i="0" dirty="0">
                <a:solidFill>
                  <a:srgbClr val="184899"/>
                </a:solidFill>
                <a:effectLst/>
              </a:rPr>
              <a:t>)</a:t>
            </a:r>
            <a:endParaRPr lang="en-GB" dirty="0">
              <a:solidFill>
                <a:srgbClr val="184899"/>
              </a:solidFill>
            </a:endParaRPr>
          </a:p>
        </p:txBody>
      </p:sp>
      <p:sp>
        <p:nvSpPr>
          <p:cNvPr id="26" name="Oval 25">
            <a:extLst>
              <a:ext uri="{FF2B5EF4-FFF2-40B4-BE49-F238E27FC236}">
                <a16:creationId xmlns:a16="http://schemas.microsoft.com/office/drawing/2014/main" id="{B871788A-EBE6-E828-712B-0D69D0DDC618}"/>
              </a:ext>
            </a:extLst>
          </p:cNvPr>
          <p:cNvSpPr/>
          <p:nvPr/>
        </p:nvSpPr>
        <p:spPr>
          <a:xfrm>
            <a:off x="6293809" y="4615877"/>
            <a:ext cx="810228" cy="8102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95D43774-6859-26CE-E126-D68097C9AAE9}"/>
              </a:ext>
            </a:extLst>
          </p:cNvPr>
          <p:cNvSpPr/>
          <p:nvPr/>
        </p:nvSpPr>
        <p:spPr>
          <a:xfrm>
            <a:off x="6418636" y="4740705"/>
            <a:ext cx="560575" cy="560575"/>
          </a:xfrm>
          <a:prstGeom prst="ellipse">
            <a:avLst/>
          </a:prstGeom>
          <a:noFill/>
          <a:ln w="25400">
            <a:solidFill>
              <a:srgbClr val="18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AEC635A-7A95-D533-DB71-C8BF44F22DF0}"/>
              </a:ext>
            </a:extLst>
          </p:cNvPr>
          <p:cNvSpPr txBox="1"/>
          <p:nvPr/>
        </p:nvSpPr>
        <p:spPr>
          <a:xfrm>
            <a:off x="6476747" y="4790158"/>
            <a:ext cx="444352" cy="461665"/>
          </a:xfrm>
          <a:prstGeom prst="rect">
            <a:avLst/>
          </a:prstGeom>
          <a:noFill/>
        </p:spPr>
        <p:txBody>
          <a:bodyPr wrap="none" rtlCol="0">
            <a:spAutoFit/>
          </a:bodyPr>
          <a:lstStyle/>
          <a:p>
            <a:pPr algn="ctr"/>
            <a:r>
              <a:rPr lang="sr-Cyrl-RS" sz="2400" b="1" dirty="0">
                <a:solidFill>
                  <a:srgbClr val="184899"/>
                </a:solidFill>
                <a:latin typeface="Cambria" panose="02040503050406030204" pitchFamily="18" charset="0"/>
                <a:ea typeface="Cambria" panose="02040503050406030204" pitchFamily="18" charset="0"/>
              </a:rPr>
              <a:t>6.</a:t>
            </a:r>
            <a:endParaRPr lang="en-GB" sz="2400" b="1" dirty="0">
              <a:solidFill>
                <a:srgbClr val="184899"/>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123D3286-46E9-CF6E-D765-5C6BB47F7262}"/>
              </a:ext>
            </a:extLst>
          </p:cNvPr>
          <p:cNvSpPr txBox="1"/>
          <p:nvPr/>
        </p:nvSpPr>
        <p:spPr>
          <a:xfrm>
            <a:off x="2211412" y="2970972"/>
            <a:ext cx="3367763" cy="1200329"/>
          </a:xfrm>
          <a:prstGeom prst="rect">
            <a:avLst/>
          </a:prstGeom>
          <a:noFill/>
        </p:spPr>
        <p:txBody>
          <a:bodyPr wrap="square" rtlCol="0">
            <a:spAutoFit/>
          </a:bodyPr>
          <a:lstStyle/>
          <a:p>
            <a:r>
              <a:rPr lang="en-US" i="0" dirty="0">
                <a:solidFill>
                  <a:srgbClr val="184899"/>
                </a:solidFill>
                <a:effectLst/>
              </a:rPr>
              <a:t>Short certification courses that allow you to learn new professional skills very quickly (</a:t>
            </a:r>
            <a:r>
              <a:rPr lang="en-US" b="1" i="0" dirty="0">
                <a:solidFill>
                  <a:srgbClr val="184899"/>
                </a:solidFill>
                <a:effectLst/>
              </a:rPr>
              <a:t>Open Universities Australia</a:t>
            </a:r>
            <a:r>
              <a:rPr lang="en-US" i="0" dirty="0">
                <a:solidFill>
                  <a:srgbClr val="184899"/>
                </a:solidFill>
                <a:effectLst/>
              </a:rPr>
              <a:t>)</a:t>
            </a:r>
            <a:endParaRPr lang="en-GB" dirty="0">
              <a:solidFill>
                <a:srgbClr val="184899"/>
              </a:solidFill>
            </a:endParaRPr>
          </a:p>
        </p:txBody>
      </p:sp>
      <p:cxnSp>
        <p:nvCxnSpPr>
          <p:cNvPr id="43" name="Straight Connector 42">
            <a:extLst>
              <a:ext uri="{FF2B5EF4-FFF2-40B4-BE49-F238E27FC236}">
                <a16:creationId xmlns:a16="http://schemas.microsoft.com/office/drawing/2014/main" id="{96ED8CE6-1E8B-026E-2CC8-6FEA0FFFBAB4}"/>
              </a:ext>
            </a:extLst>
          </p:cNvPr>
          <p:cNvCxnSpPr/>
          <p:nvPr/>
        </p:nvCxnSpPr>
        <p:spPr>
          <a:xfrm>
            <a:off x="5728183" y="1863184"/>
            <a:ext cx="0" cy="3479415"/>
          </a:xfrm>
          <a:prstGeom prst="line">
            <a:avLst/>
          </a:prstGeom>
          <a:ln w="25400">
            <a:solidFill>
              <a:srgbClr val="EBECF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960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5136A-F2D3-844F-BB84-3296A4995857}"/>
              </a:ext>
            </a:extLst>
          </p:cNvPr>
          <p:cNvSpPr txBox="1"/>
          <p:nvPr/>
        </p:nvSpPr>
        <p:spPr>
          <a:xfrm>
            <a:off x="847622" y="644041"/>
            <a:ext cx="2622834" cy="584775"/>
          </a:xfrm>
          <a:prstGeom prst="rect">
            <a:avLst/>
          </a:prstGeom>
          <a:noFill/>
        </p:spPr>
        <p:txBody>
          <a:bodyPr wrap="none" rtlCol="0">
            <a:spAutoFit/>
          </a:bodyPr>
          <a:lstStyle/>
          <a:p>
            <a:r>
              <a:rPr lang="en-US" sz="3200" b="1" dirty="0">
                <a:solidFill>
                  <a:srgbClr val="184899"/>
                </a:solidFill>
                <a:latin typeface="Cambria" panose="02040503050406030204" pitchFamily="18" charset="0"/>
                <a:ea typeface="Cambria" panose="02040503050406030204" pitchFamily="18" charset="0"/>
              </a:rPr>
              <a:t>Definition(s)</a:t>
            </a:r>
            <a:endParaRPr lang="en-GB" sz="3200" b="1" dirty="0">
              <a:solidFill>
                <a:srgbClr val="184899"/>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CC39181-F80E-D26F-36F0-68C0E5F1CE05}"/>
              </a:ext>
            </a:extLst>
          </p:cNvPr>
          <p:cNvSpPr/>
          <p:nvPr/>
        </p:nvSpPr>
        <p:spPr>
          <a:xfrm>
            <a:off x="1252177" y="1863184"/>
            <a:ext cx="810228" cy="810228"/>
          </a:xfrm>
          <a:prstGeom prst="ellipse">
            <a:avLst/>
          </a:prstGeom>
          <a:solidFill>
            <a:srgbClr val="1848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836246D-F186-036F-FEF5-A7C4EFD9779F}"/>
              </a:ext>
            </a:extLst>
          </p:cNvPr>
          <p:cNvSpPr/>
          <p:nvPr/>
        </p:nvSpPr>
        <p:spPr>
          <a:xfrm>
            <a:off x="1377004" y="1988012"/>
            <a:ext cx="560575" cy="56057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628BB3A-2B2C-68AE-AAA0-0F19E87E6CC6}"/>
              </a:ext>
            </a:extLst>
          </p:cNvPr>
          <p:cNvSpPr txBox="1"/>
          <p:nvPr/>
        </p:nvSpPr>
        <p:spPr>
          <a:xfrm>
            <a:off x="1435115" y="2037465"/>
            <a:ext cx="444352" cy="461665"/>
          </a:xfrm>
          <a:prstGeom prst="rect">
            <a:avLst/>
          </a:prstGeom>
          <a:noFill/>
        </p:spPr>
        <p:txBody>
          <a:bodyPr wrap="none" rtlCol="0">
            <a:spAutoFit/>
          </a:bodyPr>
          <a:lstStyle/>
          <a:p>
            <a:pPr algn="ctr"/>
            <a:r>
              <a:rPr lang="sr-Latn-RS" sz="2400" b="1" dirty="0">
                <a:solidFill>
                  <a:schemeClr val="bg1"/>
                </a:solidFill>
                <a:latin typeface="Cambria" panose="02040503050406030204" pitchFamily="18" charset="0"/>
                <a:ea typeface="Cambria" panose="02040503050406030204" pitchFamily="18" charset="0"/>
              </a:rPr>
              <a:t>7</a:t>
            </a:r>
            <a:r>
              <a:rPr lang="sr-Cyrl-RS" sz="2400" b="1" dirty="0">
                <a:solidFill>
                  <a:schemeClr val="bg1"/>
                </a:solidFill>
                <a:latin typeface="Cambria" panose="02040503050406030204" pitchFamily="18" charset="0"/>
                <a:ea typeface="Cambria" panose="02040503050406030204" pitchFamily="18" charset="0"/>
              </a:rPr>
              <a:t>.</a:t>
            </a:r>
            <a:endParaRPr lang="en-GB" sz="2400" b="1" dirty="0">
              <a:solidFill>
                <a:schemeClr val="bg1"/>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A57B977-A32E-AE6B-3211-0F35AE6E5FD7}"/>
              </a:ext>
            </a:extLst>
          </p:cNvPr>
          <p:cNvSpPr txBox="1"/>
          <p:nvPr/>
        </p:nvSpPr>
        <p:spPr>
          <a:xfrm>
            <a:off x="2211412" y="1650137"/>
            <a:ext cx="3416123" cy="1200329"/>
          </a:xfrm>
          <a:prstGeom prst="rect">
            <a:avLst/>
          </a:prstGeom>
          <a:noFill/>
        </p:spPr>
        <p:txBody>
          <a:bodyPr wrap="square" rtlCol="0">
            <a:spAutoFit/>
          </a:bodyPr>
          <a:lstStyle/>
          <a:p>
            <a:r>
              <a:rPr lang="en-US" i="0" dirty="0">
                <a:solidFill>
                  <a:srgbClr val="184899"/>
                </a:solidFill>
                <a:effectLst/>
              </a:rPr>
              <a:t>Online credential programs where you can earn credits </a:t>
            </a:r>
            <a:r>
              <a:rPr lang="en-US" i="0" u="sng" dirty="0">
                <a:solidFill>
                  <a:srgbClr val="184899"/>
                </a:solidFill>
                <a:effectLst/>
              </a:rPr>
              <a:t>to apply towards a degree program </a:t>
            </a:r>
            <a:r>
              <a:rPr lang="en-US" i="0" dirty="0">
                <a:solidFill>
                  <a:srgbClr val="184899"/>
                </a:solidFill>
                <a:effectLst/>
              </a:rPr>
              <a:t>(</a:t>
            </a:r>
            <a:r>
              <a:rPr lang="en-US" b="1" i="0" dirty="0">
                <a:solidFill>
                  <a:srgbClr val="184899"/>
                </a:solidFill>
                <a:effectLst/>
              </a:rPr>
              <a:t>Pathways to Advancement</a:t>
            </a:r>
            <a:r>
              <a:rPr lang="en-US" i="0" dirty="0">
                <a:solidFill>
                  <a:srgbClr val="184899"/>
                </a:solidFill>
                <a:effectLst/>
              </a:rPr>
              <a:t>)</a:t>
            </a:r>
            <a:endParaRPr lang="en-GB" dirty="0">
              <a:solidFill>
                <a:srgbClr val="184899"/>
              </a:solidFill>
            </a:endParaRPr>
          </a:p>
        </p:txBody>
      </p:sp>
      <p:sp>
        <p:nvSpPr>
          <p:cNvPr id="9" name="Oval 8">
            <a:extLst>
              <a:ext uri="{FF2B5EF4-FFF2-40B4-BE49-F238E27FC236}">
                <a16:creationId xmlns:a16="http://schemas.microsoft.com/office/drawing/2014/main" id="{1A2930AF-738E-F21E-2581-5F87AE8C16A7}"/>
              </a:ext>
            </a:extLst>
          </p:cNvPr>
          <p:cNvSpPr/>
          <p:nvPr/>
        </p:nvSpPr>
        <p:spPr>
          <a:xfrm>
            <a:off x="6235698" y="1837009"/>
            <a:ext cx="810228" cy="8102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07FA42B-70D0-2454-2392-073E77CAFD6D}"/>
              </a:ext>
            </a:extLst>
          </p:cNvPr>
          <p:cNvSpPr/>
          <p:nvPr/>
        </p:nvSpPr>
        <p:spPr>
          <a:xfrm>
            <a:off x="6360525" y="1961837"/>
            <a:ext cx="560575" cy="560575"/>
          </a:xfrm>
          <a:prstGeom prst="ellipse">
            <a:avLst/>
          </a:prstGeom>
          <a:noFill/>
          <a:ln w="25400">
            <a:solidFill>
              <a:srgbClr val="18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84899"/>
              </a:solidFill>
            </a:endParaRPr>
          </a:p>
        </p:txBody>
      </p:sp>
      <p:sp>
        <p:nvSpPr>
          <p:cNvPr id="11" name="TextBox 10">
            <a:extLst>
              <a:ext uri="{FF2B5EF4-FFF2-40B4-BE49-F238E27FC236}">
                <a16:creationId xmlns:a16="http://schemas.microsoft.com/office/drawing/2014/main" id="{14C26C0B-A67D-CC1A-40C5-E7D0992694E8}"/>
              </a:ext>
            </a:extLst>
          </p:cNvPr>
          <p:cNvSpPr txBox="1"/>
          <p:nvPr/>
        </p:nvSpPr>
        <p:spPr>
          <a:xfrm>
            <a:off x="6418636" y="2011290"/>
            <a:ext cx="444352" cy="461665"/>
          </a:xfrm>
          <a:prstGeom prst="rect">
            <a:avLst/>
          </a:prstGeom>
          <a:noFill/>
        </p:spPr>
        <p:txBody>
          <a:bodyPr wrap="none" rtlCol="0">
            <a:spAutoFit/>
          </a:bodyPr>
          <a:lstStyle/>
          <a:p>
            <a:pPr algn="ctr"/>
            <a:r>
              <a:rPr lang="sr-Latn-RS" sz="2400" b="1" dirty="0">
                <a:solidFill>
                  <a:srgbClr val="184899"/>
                </a:solidFill>
                <a:latin typeface="Cambria" panose="02040503050406030204" pitchFamily="18" charset="0"/>
                <a:ea typeface="Cambria" panose="02040503050406030204" pitchFamily="18" charset="0"/>
              </a:rPr>
              <a:t>8</a:t>
            </a:r>
            <a:r>
              <a:rPr lang="sr-Cyrl-RS" sz="2400" b="1" dirty="0">
                <a:solidFill>
                  <a:srgbClr val="184899"/>
                </a:solidFill>
                <a:latin typeface="Cambria" panose="02040503050406030204" pitchFamily="18" charset="0"/>
                <a:ea typeface="Cambria" panose="02040503050406030204" pitchFamily="18" charset="0"/>
              </a:rPr>
              <a:t>.</a:t>
            </a:r>
            <a:endParaRPr lang="en-GB" sz="2400" b="1" dirty="0">
              <a:solidFill>
                <a:srgbClr val="184899"/>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0C84CB4B-4115-78E2-457E-F61028802E2F}"/>
              </a:ext>
            </a:extLst>
          </p:cNvPr>
          <p:cNvSpPr txBox="1"/>
          <p:nvPr/>
        </p:nvSpPr>
        <p:spPr>
          <a:xfrm>
            <a:off x="7229333" y="1531791"/>
            <a:ext cx="3940235" cy="1200329"/>
          </a:xfrm>
          <a:prstGeom prst="rect">
            <a:avLst/>
          </a:prstGeom>
          <a:noFill/>
        </p:spPr>
        <p:txBody>
          <a:bodyPr wrap="square" rtlCol="0">
            <a:spAutoFit/>
          </a:bodyPr>
          <a:lstStyle/>
          <a:p>
            <a:r>
              <a:rPr lang="en-US" i="0" dirty="0">
                <a:solidFill>
                  <a:srgbClr val="184899"/>
                </a:solidFill>
                <a:effectLst/>
              </a:rPr>
              <a:t>Bite-sized qualifications that demonstrate skills, knowledge and/or experience in a specific subject area or capability (</a:t>
            </a:r>
            <a:r>
              <a:rPr lang="en-US" b="1" i="0" dirty="0">
                <a:solidFill>
                  <a:srgbClr val="184899"/>
                </a:solidFill>
                <a:effectLst/>
              </a:rPr>
              <a:t>Wiley University Services</a:t>
            </a:r>
            <a:r>
              <a:rPr lang="en-US" i="0" dirty="0">
                <a:solidFill>
                  <a:srgbClr val="184899"/>
                </a:solidFill>
                <a:effectLst/>
              </a:rPr>
              <a:t>)</a:t>
            </a:r>
            <a:endParaRPr lang="en-GB" dirty="0">
              <a:solidFill>
                <a:srgbClr val="184899"/>
              </a:solidFill>
            </a:endParaRPr>
          </a:p>
        </p:txBody>
      </p:sp>
      <p:cxnSp>
        <p:nvCxnSpPr>
          <p:cNvPr id="43" name="Straight Connector 42">
            <a:extLst>
              <a:ext uri="{FF2B5EF4-FFF2-40B4-BE49-F238E27FC236}">
                <a16:creationId xmlns:a16="http://schemas.microsoft.com/office/drawing/2014/main" id="{96ED8CE6-1E8B-026E-2CC8-6FEA0FFFBAB4}"/>
              </a:ext>
            </a:extLst>
          </p:cNvPr>
          <p:cNvCxnSpPr/>
          <p:nvPr/>
        </p:nvCxnSpPr>
        <p:spPr>
          <a:xfrm>
            <a:off x="5728183" y="1863184"/>
            <a:ext cx="0" cy="3479415"/>
          </a:xfrm>
          <a:prstGeom prst="line">
            <a:avLst/>
          </a:prstGeom>
          <a:ln w="25400">
            <a:solidFill>
              <a:srgbClr val="EBECF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749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5136A-F2D3-844F-BB84-3296A4995857}"/>
              </a:ext>
            </a:extLst>
          </p:cNvPr>
          <p:cNvSpPr txBox="1"/>
          <p:nvPr/>
        </p:nvSpPr>
        <p:spPr>
          <a:xfrm>
            <a:off x="847622" y="644041"/>
            <a:ext cx="5434052" cy="584775"/>
          </a:xfrm>
          <a:prstGeom prst="rect">
            <a:avLst/>
          </a:prstGeom>
          <a:noFill/>
        </p:spPr>
        <p:txBody>
          <a:bodyPr wrap="none" rtlCol="0">
            <a:spAutoFit/>
          </a:bodyPr>
          <a:lstStyle/>
          <a:p>
            <a:r>
              <a:rPr lang="en-US" sz="3200" b="1" dirty="0">
                <a:solidFill>
                  <a:srgbClr val="184899"/>
                </a:solidFill>
                <a:latin typeface="Cambria" panose="02040503050406030204" pitchFamily="18" charset="0"/>
                <a:ea typeface="Cambria" panose="02040503050406030204" pitchFamily="18" charset="0"/>
              </a:rPr>
              <a:t>Micro-credential properties</a:t>
            </a:r>
            <a:endParaRPr lang="en-GB" sz="3200" b="1" dirty="0">
              <a:solidFill>
                <a:srgbClr val="184899"/>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CC39181-F80E-D26F-36F0-68C0E5F1CE05}"/>
              </a:ext>
            </a:extLst>
          </p:cNvPr>
          <p:cNvSpPr/>
          <p:nvPr/>
        </p:nvSpPr>
        <p:spPr>
          <a:xfrm>
            <a:off x="1252177" y="1863184"/>
            <a:ext cx="810228" cy="810228"/>
          </a:xfrm>
          <a:prstGeom prst="ellipse">
            <a:avLst/>
          </a:prstGeom>
          <a:solidFill>
            <a:srgbClr val="1848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836246D-F186-036F-FEF5-A7C4EFD9779F}"/>
              </a:ext>
            </a:extLst>
          </p:cNvPr>
          <p:cNvSpPr/>
          <p:nvPr/>
        </p:nvSpPr>
        <p:spPr>
          <a:xfrm>
            <a:off x="1377004" y="1988012"/>
            <a:ext cx="560575" cy="56057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628BB3A-2B2C-68AE-AAA0-0F19E87E6CC6}"/>
              </a:ext>
            </a:extLst>
          </p:cNvPr>
          <p:cNvSpPr txBox="1"/>
          <p:nvPr/>
        </p:nvSpPr>
        <p:spPr>
          <a:xfrm>
            <a:off x="1435115" y="2037465"/>
            <a:ext cx="444352" cy="461665"/>
          </a:xfrm>
          <a:prstGeom prst="rect">
            <a:avLst/>
          </a:prstGeom>
          <a:noFill/>
        </p:spPr>
        <p:txBody>
          <a:bodyPr wrap="none" rtlCol="0">
            <a:spAutoFit/>
          </a:bodyPr>
          <a:lstStyle/>
          <a:p>
            <a:pPr algn="ctr"/>
            <a:r>
              <a:rPr lang="sr-Cyrl-RS" sz="2400" b="1" dirty="0">
                <a:solidFill>
                  <a:schemeClr val="bg1"/>
                </a:solidFill>
                <a:latin typeface="Cambria" panose="02040503050406030204" pitchFamily="18" charset="0"/>
                <a:ea typeface="Cambria" panose="02040503050406030204" pitchFamily="18" charset="0"/>
              </a:rPr>
              <a:t>1.</a:t>
            </a:r>
            <a:endParaRPr lang="en-GB" sz="2400" b="1" dirty="0">
              <a:solidFill>
                <a:schemeClr val="bg1"/>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A57B977-A32E-AE6B-3211-0F35AE6E5FD7}"/>
              </a:ext>
            </a:extLst>
          </p:cNvPr>
          <p:cNvSpPr txBox="1"/>
          <p:nvPr/>
        </p:nvSpPr>
        <p:spPr>
          <a:xfrm>
            <a:off x="2187232" y="1552232"/>
            <a:ext cx="3416123" cy="3416320"/>
          </a:xfrm>
          <a:prstGeom prst="rect">
            <a:avLst/>
          </a:prstGeom>
          <a:noFill/>
        </p:spPr>
        <p:txBody>
          <a:bodyPr wrap="square" rtlCol="0">
            <a:spAutoFit/>
          </a:bodyPr>
          <a:lstStyle/>
          <a:p>
            <a:r>
              <a:rPr lang="en-US" b="1" i="0" dirty="0">
                <a:solidFill>
                  <a:srgbClr val="184899"/>
                </a:solidFill>
                <a:effectLst/>
              </a:rPr>
              <a:t>Micro-credentials come in various forms:</a:t>
            </a:r>
          </a:p>
          <a:p>
            <a:pPr marL="285750" indent="-285750">
              <a:buFont typeface="Wingdings" panose="05000000000000000000" pitchFamily="2" charset="2"/>
              <a:buChar char="q"/>
            </a:pPr>
            <a:r>
              <a:rPr lang="en-US" b="1" i="0" dirty="0">
                <a:solidFill>
                  <a:srgbClr val="184899"/>
                </a:solidFill>
                <a:effectLst/>
              </a:rPr>
              <a:t>Badges</a:t>
            </a:r>
            <a:r>
              <a:rPr lang="en-US" i="0" dirty="0">
                <a:solidFill>
                  <a:srgbClr val="184899"/>
                </a:solidFill>
                <a:effectLst/>
              </a:rPr>
              <a:t>: Digital badges earned for completing a course or project</a:t>
            </a:r>
          </a:p>
          <a:p>
            <a:pPr marL="285750" indent="-285750">
              <a:buFont typeface="Wingdings" panose="05000000000000000000" pitchFamily="2" charset="2"/>
              <a:buChar char="q"/>
            </a:pPr>
            <a:r>
              <a:rPr lang="en-US" b="1" i="0" dirty="0">
                <a:solidFill>
                  <a:srgbClr val="184899"/>
                </a:solidFill>
                <a:effectLst/>
              </a:rPr>
              <a:t>Certificates</a:t>
            </a:r>
            <a:r>
              <a:rPr lang="en-US" i="0" dirty="0">
                <a:solidFill>
                  <a:srgbClr val="184899"/>
                </a:solidFill>
                <a:effectLst/>
              </a:rPr>
              <a:t>: Short courses that lead to a certificate of completion</a:t>
            </a:r>
          </a:p>
          <a:p>
            <a:pPr marL="285750" indent="-285750">
              <a:buFont typeface="Wingdings" panose="05000000000000000000" pitchFamily="2" charset="2"/>
              <a:buChar char="q"/>
            </a:pPr>
            <a:r>
              <a:rPr lang="en-US" b="1" i="0" dirty="0">
                <a:solidFill>
                  <a:srgbClr val="184899"/>
                </a:solidFill>
                <a:effectLst/>
              </a:rPr>
              <a:t>Nano-degrees</a:t>
            </a:r>
            <a:r>
              <a:rPr lang="en-US" i="0" dirty="0">
                <a:solidFill>
                  <a:srgbClr val="184899"/>
                </a:solidFill>
                <a:effectLst/>
              </a:rPr>
              <a:t>: More extensive programs offered by organizations like Udacity or Coursera </a:t>
            </a:r>
          </a:p>
        </p:txBody>
      </p:sp>
      <p:sp>
        <p:nvSpPr>
          <p:cNvPr id="9" name="Oval 8">
            <a:extLst>
              <a:ext uri="{FF2B5EF4-FFF2-40B4-BE49-F238E27FC236}">
                <a16:creationId xmlns:a16="http://schemas.microsoft.com/office/drawing/2014/main" id="{1A2930AF-738E-F21E-2581-5F87AE8C16A7}"/>
              </a:ext>
            </a:extLst>
          </p:cNvPr>
          <p:cNvSpPr/>
          <p:nvPr/>
        </p:nvSpPr>
        <p:spPr>
          <a:xfrm>
            <a:off x="6085229" y="1837009"/>
            <a:ext cx="810228" cy="8102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07FA42B-70D0-2454-2392-073E77CAFD6D}"/>
              </a:ext>
            </a:extLst>
          </p:cNvPr>
          <p:cNvSpPr/>
          <p:nvPr/>
        </p:nvSpPr>
        <p:spPr>
          <a:xfrm>
            <a:off x="6210056" y="1961837"/>
            <a:ext cx="560575" cy="560575"/>
          </a:xfrm>
          <a:prstGeom prst="ellipse">
            <a:avLst/>
          </a:prstGeom>
          <a:noFill/>
          <a:ln w="25400">
            <a:solidFill>
              <a:srgbClr val="18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84899"/>
              </a:solidFill>
            </a:endParaRPr>
          </a:p>
        </p:txBody>
      </p:sp>
      <p:sp>
        <p:nvSpPr>
          <p:cNvPr id="11" name="TextBox 10">
            <a:extLst>
              <a:ext uri="{FF2B5EF4-FFF2-40B4-BE49-F238E27FC236}">
                <a16:creationId xmlns:a16="http://schemas.microsoft.com/office/drawing/2014/main" id="{14C26C0B-A67D-CC1A-40C5-E7D0992694E8}"/>
              </a:ext>
            </a:extLst>
          </p:cNvPr>
          <p:cNvSpPr txBox="1"/>
          <p:nvPr/>
        </p:nvSpPr>
        <p:spPr>
          <a:xfrm>
            <a:off x="6268167" y="2011290"/>
            <a:ext cx="444352" cy="461665"/>
          </a:xfrm>
          <a:prstGeom prst="rect">
            <a:avLst/>
          </a:prstGeom>
          <a:noFill/>
        </p:spPr>
        <p:txBody>
          <a:bodyPr wrap="none" rtlCol="0">
            <a:spAutoFit/>
          </a:bodyPr>
          <a:lstStyle/>
          <a:p>
            <a:pPr algn="ctr"/>
            <a:r>
              <a:rPr lang="sr-Cyrl-RS" sz="2400" b="1" dirty="0">
                <a:solidFill>
                  <a:srgbClr val="184899"/>
                </a:solidFill>
                <a:latin typeface="Cambria" panose="02040503050406030204" pitchFamily="18" charset="0"/>
                <a:ea typeface="Cambria" panose="02040503050406030204" pitchFamily="18" charset="0"/>
              </a:rPr>
              <a:t>2.</a:t>
            </a:r>
            <a:endParaRPr lang="en-GB" sz="2400" b="1" dirty="0">
              <a:solidFill>
                <a:srgbClr val="184899"/>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0C84CB4B-4115-78E2-457E-F61028802E2F}"/>
              </a:ext>
            </a:extLst>
          </p:cNvPr>
          <p:cNvSpPr txBox="1"/>
          <p:nvPr/>
        </p:nvSpPr>
        <p:spPr>
          <a:xfrm>
            <a:off x="7020284" y="1228816"/>
            <a:ext cx="4091172" cy="4801314"/>
          </a:xfrm>
          <a:prstGeom prst="rect">
            <a:avLst/>
          </a:prstGeom>
          <a:noFill/>
        </p:spPr>
        <p:txBody>
          <a:bodyPr wrap="square" rtlCol="0">
            <a:spAutoFit/>
          </a:bodyPr>
          <a:lstStyle/>
          <a:p>
            <a:r>
              <a:rPr lang="en-US" b="1" i="0" dirty="0">
                <a:solidFill>
                  <a:srgbClr val="184899"/>
                </a:solidFill>
                <a:effectLst/>
              </a:rPr>
              <a:t>They are offered by many reputable institutions or organizations:</a:t>
            </a:r>
          </a:p>
          <a:p>
            <a:pPr marL="285750" indent="-285750">
              <a:buFont typeface="Wingdings" panose="05000000000000000000" pitchFamily="2" charset="2"/>
              <a:buChar char="q"/>
            </a:pPr>
            <a:r>
              <a:rPr lang="en-US" b="1" i="0" dirty="0">
                <a:solidFill>
                  <a:srgbClr val="184899"/>
                </a:solidFill>
                <a:effectLst/>
              </a:rPr>
              <a:t>Harvard University </a:t>
            </a:r>
            <a:r>
              <a:rPr lang="en-US" i="0" dirty="0" err="1">
                <a:solidFill>
                  <a:srgbClr val="184899"/>
                </a:solidFill>
                <a:effectLst/>
              </a:rPr>
              <a:t>HarvardX</a:t>
            </a:r>
            <a:r>
              <a:rPr lang="en-US" i="0" dirty="0">
                <a:solidFill>
                  <a:srgbClr val="184899"/>
                </a:solidFill>
                <a:effectLst/>
              </a:rPr>
              <a:t> Verified Certificate</a:t>
            </a:r>
          </a:p>
          <a:p>
            <a:pPr marL="285750" indent="-285750">
              <a:buFont typeface="Wingdings" panose="05000000000000000000" pitchFamily="2" charset="2"/>
              <a:buChar char="q"/>
            </a:pPr>
            <a:r>
              <a:rPr lang="en-US" b="1" i="0" dirty="0">
                <a:solidFill>
                  <a:srgbClr val="184899"/>
                </a:solidFill>
                <a:effectLst/>
              </a:rPr>
              <a:t>Google</a:t>
            </a:r>
            <a:r>
              <a:rPr lang="en-US" i="0" dirty="0">
                <a:solidFill>
                  <a:srgbClr val="184899"/>
                </a:solidFill>
                <a:effectLst/>
              </a:rPr>
              <a:t> Ads Certification, Google Analytics Certification, and Google Cloud Certification</a:t>
            </a:r>
          </a:p>
          <a:p>
            <a:pPr marL="285750" indent="-285750">
              <a:buFont typeface="Wingdings" panose="05000000000000000000" pitchFamily="2" charset="2"/>
              <a:buChar char="q"/>
            </a:pPr>
            <a:r>
              <a:rPr lang="en-US" b="1" i="0" dirty="0">
                <a:solidFill>
                  <a:srgbClr val="184899"/>
                </a:solidFill>
                <a:effectLst/>
              </a:rPr>
              <a:t>Microsoft</a:t>
            </a:r>
            <a:r>
              <a:rPr lang="en-US" i="0" dirty="0">
                <a:solidFill>
                  <a:srgbClr val="184899"/>
                </a:solidFill>
                <a:effectLst/>
              </a:rPr>
              <a:t> Certified Azure Fundamentals, Developer Associate and Solutions Architect Expert</a:t>
            </a:r>
          </a:p>
          <a:p>
            <a:pPr marL="285750" indent="-285750">
              <a:buFont typeface="Wingdings" panose="05000000000000000000" pitchFamily="2" charset="2"/>
              <a:buChar char="q"/>
            </a:pPr>
            <a:r>
              <a:rPr lang="en-US" b="1" i="0" dirty="0">
                <a:solidFill>
                  <a:srgbClr val="184899"/>
                </a:solidFill>
                <a:effectLst/>
              </a:rPr>
              <a:t>IBM</a:t>
            </a:r>
            <a:r>
              <a:rPr lang="en-US" i="0" dirty="0">
                <a:solidFill>
                  <a:srgbClr val="184899"/>
                </a:solidFill>
                <a:effectLst/>
              </a:rPr>
              <a:t> Digital Badge program</a:t>
            </a:r>
          </a:p>
          <a:p>
            <a:pPr marL="285750" indent="-285750">
              <a:buFont typeface="Wingdings" panose="05000000000000000000" pitchFamily="2" charset="2"/>
              <a:buChar char="q"/>
            </a:pPr>
            <a:r>
              <a:rPr lang="en-US" b="1" i="0" dirty="0">
                <a:solidFill>
                  <a:srgbClr val="184899"/>
                </a:solidFill>
                <a:effectLst/>
              </a:rPr>
              <a:t>Coursera</a:t>
            </a:r>
            <a:r>
              <a:rPr lang="en-US" i="0" dirty="0">
                <a:solidFill>
                  <a:srgbClr val="184899"/>
                </a:solidFill>
                <a:effectLst/>
              </a:rPr>
              <a:t> Specializations</a:t>
            </a:r>
            <a:endParaRPr lang="sr-Latn-RS" i="0" dirty="0">
              <a:solidFill>
                <a:srgbClr val="184899"/>
              </a:solidFill>
              <a:effectLst/>
            </a:endParaRPr>
          </a:p>
          <a:p>
            <a:pPr marL="285750" indent="-285750">
              <a:buFont typeface="Wingdings" panose="05000000000000000000" pitchFamily="2" charset="2"/>
              <a:buChar char="q"/>
            </a:pPr>
            <a:r>
              <a:rPr lang="en-US" b="1" i="0" dirty="0">
                <a:solidFill>
                  <a:srgbClr val="184899"/>
                </a:solidFill>
                <a:effectLst/>
              </a:rPr>
              <a:t>edX</a:t>
            </a:r>
            <a:r>
              <a:rPr lang="en-US" i="0" dirty="0">
                <a:solidFill>
                  <a:srgbClr val="184899"/>
                </a:solidFill>
                <a:effectLst/>
              </a:rPr>
              <a:t> Professional Certificate programs</a:t>
            </a:r>
          </a:p>
          <a:p>
            <a:pPr marL="285750" indent="-285750">
              <a:buFont typeface="Wingdings" panose="05000000000000000000" pitchFamily="2" charset="2"/>
              <a:buChar char="q"/>
            </a:pPr>
            <a:r>
              <a:rPr lang="en-US" b="1" i="0" dirty="0">
                <a:solidFill>
                  <a:srgbClr val="184899"/>
                </a:solidFill>
                <a:effectLst/>
              </a:rPr>
              <a:t>Udacity</a:t>
            </a:r>
            <a:r>
              <a:rPr lang="en-US" i="0" dirty="0">
                <a:solidFill>
                  <a:srgbClr val="184899"/>
                </a:solidFill>
                <a:effectLst/>
              </a:rPr>
              <a:t> nano-degrees</a:t>
            </a:r>
          </a:p>
          <a:p>
            <a:pPr marL="285750" indent="-285750">
              <a:buFont typeface="Wingdings" panose="05000000000000000000" pitchFamily="2" charset="2"/>
              <a:buChar char="q"/>
            </a:pPr>
            <a:r>
              <a:rPr lang="en-US" b="1" i="0" dirty="0">
                <a:solidFill>
                  <a:srgbClr val="184899"/>
                </a:solidFill>
                <a:effectLst/>
              </a:rPr>
              <a:t>LinkedIn</a:t>
            </a:r>
            <a:r>
              <a:rPr lang="en-US" i="0" dirty="0">
                <a:solidFill>
                  <a:srgbClr val="184899"/>
                </a:solidFill>
                <a:effectLst/>
              </a:rPr>
              <a:t> Learning Skills Assessments and Learning Certificates</a:t>
            </a:r>
          </a:p>
          <a:p>
            <a:pPr marL="285750" indent="-285750">
              <a:buFont typeface="Wingdings" panose="05000000000000000000" pitchFamily="2" charset="2"/>
              <a:buChar char="q"/>
            </a:pPr>
            <a:r>
              <a:rPr lang="en-US" b="1" i="0" dirty="0">
                <a:solidFill>
                  <a:srgbClr val="184899"/>
                </a:solidFill>
                <a:effectLst/>
              </a:rPr>
              <a:t>Adobe</a:t>
            </a:r>
            <a:r>
              <a:rPr lang="en-US" i="0" dirty="0">
                <a:solidFill>
                  <a:srgbClr val="184899"/>
                </a:solidFill>
                <a:effectLst/>
              </a:rPr>
              <a:t> Certified Badges</a:t>
            </a:r>
          </a:p>
        </p:txBody>
      </p:sp>
      <p:cxnSp>
        <p:nvCxnSpPr>
          <p:cNvPr id="43" name="Straight Connector 42">
            <a:extLst>
              <a:ext uri="{FF2B5EF4-FFF2-40B4-BE49-F238E27FC236}">
                <a16:creationId xmlns:a16="http://schemas.microsoft.com/office/drawing/2014/main" id="{96ED8CE6-1E8B-026E-2CC8-6FEA0FFFBAB4}"/>
              </a:ext>
            </a:extLst>
          </p:cNvPr>
          <p:cNvCxnSpPr/>
          <p:nvPr/>
        </p:nvCxnSpPr>
        <p:spPr>
          <a:xfrm>
            <a:off x="5728183" y="1863184"/>
            <a:ext cx="0" cy="3479415"/>
          </a:xfrm>
          <a:prstGeom prst="line">
            <a:avLst/>
          </a:prstGeom>
          <a:ln w="25400">
            <a:solidFill>
              <a:srgbClr val="EBECF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22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C5136A-F2D3-844F-BB84-3296A4995857}"/>
              </a:ext>
            </a:extLst>
          </p:cNvPr>
          <p:cNvSpPr txBox="1"/>
          <p:nvPr/>
        </p:nvSpPr>
        <p:spPr>
          <a:xfrm>
            <a:off x="847622" y="644041"/>
            <a:ext cx="5434052" cy="584775"/>
          </a:xfrm>
          <a:prstGeom prst="rect">
            <a:avLst/>
          </a:prstGeom>
          <a:noFill/>
        </p:spPr>
        <p:txBody>
          <a:bodyPr wrap="none" rtlCol="0">
            <a:spAutoFit/>
          </a:bodyPr>
          <a:lstStyle/>
          <a:p>
            <a:r>
              <a:rPr lang="en-US" sz="3200" b="1" dirty="0">
                <a:solidFill>
                  <a:srgbClr val="184899"/>
                </a:solidFill>
                <a:latin typeface="Cambria" panose="02040503050406030204" pitchFamily="18" charset="0"/>
                <a:ea typeface="Cambria" panose="02040503050406030204" pitchFamily="18" charset="0"/>
              </a:rPr>
              <a:t>Micro-credential properties</a:t>
            </a:r>
            <a:endParaRPr lang="en-GB" sz="3200" b="1" dirty="0">
              <a:solidFill>
                <a:srgbClr val="184899"/>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0CC39181-F80E-D26F-36F0-68C0E5F1CE05}"/>
              </a:ext>
            </a:extLst>
          </p:cNvPr>
          <p:cNvSpPr/>
          <p:nvPr/>
        </p:nvSpPr>
        <p:spPr>
          <a:xfrm>
            <a:off x="1252177" y="1863184"/>
            <a:ext cx="810228" cy="810228"/>
          </a:xfrm>
          <a:prstGeom prst="ellipse">
            <a:avLst/>
          </a:prstGeom>
          <a:solidFill>
            <a:srgbClr val="1848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836246D-F186-036F-FEF5-A7C4EFD9779F}"/>
              </a:ext>
            </a:extLst>
          </p:cNvPr>
          <p:cNvSpPr/>
          <p:nvPr/>
        </p:nvSpPr>
        <p:spPr>
          <a:xfrm>
            <a:off x="1377004" y="1988012"/>
            <a:ext cx="560575" cy="560575"/>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628BB3A-2B2C-68AE-AAA0-0F19E87E6CC6}"/>
              </a:ext>
            </a:extLst>
          </p:cNvPr>
          <p:cNvSpPr txBox="1"/>
          <p:nvPr/>
        </p:nvSpPr>
        <p:spPr>
          <a:xfrm>
            <a:off x="1435115" y="2037465"/>
            <a:ext cx="444352" cy="461665"/>
          </a:xfrm>
          <a:prstGeom prst="rect">
            <a:avLst/>
          </a:prstGeom>
          <a:noFill/>
        </p:spPr>
        <p:txBody>
          <a:bodyPr wrap="none" rtlCol="0">
            <a:spAutoFit/>
          </a:bodyPr>
          <a:lstStyle/>
          <a:p>
            <a:pPr algn="ctr"/>
            <a:r>
              <a:rPr lang="sr-Latn-RS" sz="2400" b="1" dirty="0">
                <a:solidFill>
                  <a:schemeClr val="bg1"/>
                </a:solidFill>
                <a:latin typeface="Cambria" panose="02040503050406030204" pitchFamily="18" charset="0"/>
                <a:ea typeface="Cambria" panose="02040503050406030204" pitchFamily="18" charset="0"/>
              </a:rPr>
              <a:t>3</a:t>
            </a:r>
            <a:r>
              <a:rPr lang="sr-Cyrl-RS" sz="2400" b="1" dirty="0">
                <a:solidFill>
                  <a:schemeClr val="bg1"/>
                </a:solidFill>
                <a:latin typeface="Cambria" panose="02040503050406030204" pitchFamily="18" charset="0"/>
                <a:ea typeface="Cambria" panose="02040503050406030204" pitchFamily="18" charset="0"/>
              </a:rPr>
              <a:t>.</a:t>
            </a:r>
            <a:endParaRPr lang="en-GB" sz="2400" b="1" dirty="0">
              <a:solidFill>
                <a:schemeClr val="bg1"/>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A57B977-A32E-AE6B-3211-0F35AE6E5FD7}"/>
              </a:ext>
            </a:extLst>
          </p:cNvPr>
          <p:cNvSpPr txBox="1"/>
          <p:nvPr/>
        </p:nvSpPr>
        <p:spPr>
          <a:xfrm>
            <a:off x="2211412" y="1650137"/>
            <a:ext cx="3416123" cy="3970318"/>
          </a:xfrm>
          <a:prstGeom prst="rect">
            <a:avLst/>
          </a:prstGeom>
          <a:noFill/>
        </p:spPr>
        <p:txBody>
          <a:bodyPr wrap="square" rtlCol="0">
            <a:spAutoFit/>
          </a:bodyPr>
          <a:lstStyle/>
          <a:p>
            <a:r>
              <a:rPr lang="en-US" b="1" i="0" dirty="0">
                <a:solidFill>
                  <a:srgbClr val="184899"/>
                </a:solidFill>
                <a:effectLst/>
              </a:rPr>
              <a:t>Flexibility, both on the </a:t>
            </a:r>
            <a:r>
              <a:rPr lang="en-US" b="1" i="0" u="sng" dirty="0">
                <a:solidFill>
                  <a:srgbClr val="184899"/>
                </a:solidFill>
                <a:effectLst/>
              </a:rPr>
              <a:t>pace of development</a:t>
            </a:r>
            <a:r>
              <a:rPr lang="en-US" b="1" i="0" dirty="0">
                <a:solidFill>
                  <a:srgbClr val="184899"/>
                </a:solidFill>
                <a:effectLst/>
              </a:rPr>
              <a:t> and the </a:t>
            </a:r>
            <a:r>
              <a:rPr lang="en-US" b="1" i="0" u="sng" dirty="0">
                <a:solidFill>
                  <a:srgbClr val="184899"/>
                </a:solidFill>
                <a:effectLst/>
              </a:rPr>
              <a:t>way of delivery</a:t>
            </a:r>
            <a:r>
              <a:rPr lang="en-US" b="1" i="0" dirty="0">
                <a:solidFill>
                  <a:srgbClr val="184899"/>
                </a:solidFill>
                <a:effectLst/>
              </a:rPr>
              <a:t> (blended learning, online learning…):</a:t>
            </a:r>
          </a:p>
          <a:p>
            <a:pPr marL="285750" indent="-285750">
              <a:buFont typeface="Wingdings" panose="05000000000000000000" pitchFamily="2" charset="2"/>
              <a:buChar char="q"/>
            </a:pPr>
            <a:r>
              <a:rPr lang="en-US" i="0" dirty="0">
                <a:solidFill>
                  <a:srgbClr val="184899"/>
                </a:solidFill>
                <a:effectLst/>
              </a:rPr>
              <a:t>it allows learners to study at their own pace and can be completed in less time than traditional degrees, which makes them an attractive option for working professionals (no matter on previous education) looking to upskill or change careers</a:t>
            </a:r>
            <a:endParaRPr lang="sr-Latn-RS" i="0" dirty="0">
              <a:solidFill>
                <a:srgbClr val="184899"/>
              </a:solidFill>
              <a:effectLst/>
            </a:endParaRPr>
          </a:p>
          <a:p>
            <a:pPr marL="285750" indent="-285750">
              <a:buFont typeface="Wingdings" panose="05000000000000000000" pitchFamily="2" charset="2"/>
              <a:buChar char="q"/>
            </a:pPr>
            <a:r>
              <a:rPr lang="sr-Latn-RS" dirty="0">
                <a:solidFill>
                  <a:srgbClr val="FF0000"/>
                </a:solidFill>
              </a:rPr>
              <a:t>ECTS/</a:t>
            </a:r>
            <a:r>
              <a:rPr lang="sr-Latn-RS" dirty="0" err="1">
                <a:solidFill>
                  <a:srgbClr val="FF0000"/>
                </a:solidFill>
              </a:rPr>
              <a:t>or</a:t>
            </a:r>
            <a:r>
              <a:rPr lang="sr-Latn-RS" dirty="0">
                <a:solidFill>
                  <a:srgbClr val="FF0000"/>
                </a:solidFill>
              </a:rPr>
              <a:t> </a:t>
            </a:r>
            <a:r>
              <a:rPr lang="sr-Latn-RS" dirty="0" err="1">
                <a:solidFill>
                  <a:srgbClr val="FF0000"/>
                </a:solidFill>
              </a:rPr>
              <a:t>similar</a:t>
            </a:r>
            <a:r>
              <a:rPr lang="sr-Latn-RS" dirty="0">
                <a:solidFill>
                  <a:srgbClr val="FF0000"/>
                </a:solidFill>
              </a:rPr>
              <a:t> </a:t>
            </a:r>
            <a:r>
              <a:rPr lang="sr-Latn-RS" dirty="0" err="1">
                <a:solidFill>
                  <a:srgbClr val="FF0000"/>
                </a:solidFill>
              </a:rPr>
              <a:t>range</a:t>
            </a:r>
            <a:endParaRPr lang="en-US" i="0" dirty="0">
              <a:solidFill>
                <a:srgbClr val="FF0000"/>
              </a:solidFill>
              <a:effectLst/>
            </a:endParaRPr>
          </a:p>
        </p:txBody>
      </p:sp>
      <p:sp>
        <p:nvSpPr>
          <p:cNvPr id="9" name="Oval 8">
            <a:extLst>
              <a:ext uri="{FF2B5EF4-FFF2-40B4-BE49-F238E27FC236}">
                <a16:creationId xmlns:a16="http://schemas.microsoft.com/office/drawing/2014/main" id="{1A2930AF-738E-F21E-2581-5F87AE8C16A7}"/>
              </a:ext>
            </a:extLst>
          </p:cNvPr>
          <p:cNvSpPr/>
          <p:nvPr/>
        </p:nvSpPr>
        <p:spPr>
          <a:xfrm>
            <a:off x="6085229" y="1837009"/>
            <a:ext cx="810228" cy="8102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07FA42B-70D0-2454-2392-073E77CAFD6D}"/>
              </a:ext>
            </a:extLst>
          </p:cNvPr>
          <p:cNvSpPr/>
          <p:nvPr/>
        </p:nvSpPr>
        <p:spPr>
          <a:xfrm>
            <a:off x="6210056" y="1961837"/>
            <a:ext cx="560575" cy="560575"/>
          </a:xfrm>
          <a:prstGeom prst="ellipse">
            <a:avLst/>
          </a:prstGeom>
          <a:noFill/>
          <a:ln w="25400">
            <a:solidFill>
              <a:srgbClr val="18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84899"/>
              </a:solidFill>
            </a:endParaRPr>
          </a:p>
        </p:txBody>
      </p:sp>
      <p:sp>
        <p:nvSpPr>
          <p:cNvPr id="11" name="TextBox 10">
            <a:extLst>
              <a:ext uri="{FF2B5EF4-FFF2-40B4-BE49-F238E27FC236}">
                <a16:creationId xmlns:a16="http://schemas.microsoft.com/office/drawing/2014/main" id="{14C26C0B-A67D-CC1A-40C5-E7D0992694E8}"/>
              </a:ext>
            </a:extLst>
          </p:cNvPr>
          <p:cNvSpPr txBox="1"/>
          <p:nvPr/>
        </p:nvSpPr>
        <p:spPr>
          <a:xfrm>
            <a:off x="6268167" y="2011290"/>
            <a:ext cx="444352" cy="461665"/>
          </a:xfrm>
          <a:prstGeom prst="rect">
            <a:avLst/>
          </a:prstGeom>
          <a:noFill/>
        </p:spPr>
        <p:txBody>
          <a:bodyPr wrap="none" rtlCol="0">
            <a:spAutoFit/>
          </a:bodyPr>
          <a:lstStyle/>
          <a:p>
            <a:pPr algn="ctr"/>
            <a:r>
              <a:rPr lang="sr-Latn-RS" sz="2400" b="1" dirty="0">
                <a:solidFill>
                  <a:srgbClr val="184899"/>
                </a:solidFill>
                <a:latin typeface="Cambria" panose="02040503050406030204" pitchFamily="18" charset="0"/>
                <a:ea typeface="Cambria" panose="02040503050406030204" pitchFamily="18" charset="0"/>
              </a:rPr>
              <a:t>4</a:t>
            </a:r>
            <a:r>
              <a:rPr lang="sr-Cyrl-RS" sz="2400" b="1" dirty="0">
                <a:solidFill>
                  <a:srgbClr val="184899"/>
                </a:solidFill>
                <a:latin typeface="Cambria" panose="02040503050406030204" pitchFamily="18" charset="0"/>
                <a:ea typeface="Cambria" panose="02040503050406030204" pitchFamily="18" charset="0"/>
              </a:rPr>
              <a:t>.</a:t>
            </a:r>
            <a:endParaRPr lang="en-GB" sz="2400" b="1" dirty="0">
              <a:solidFill>
                <a:srgbClr val="184899"/>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0C84CB4B-4115-78E2-457E-F61028802E2F}"/>
              </a:ext>
            </a:extLst>
          </p:cNvPr>
          <p:cNvSpPr txBox="1"/>
          <p:nvPr/>
        </p:nvSpPr>
        <p:spPr>
          <a:xfrm>
            <a:off x="7020284" y="1650137"/>
            <a:ext cx="4149284" cy="1754326"/>
          </a:xfrm>
          <a:prstGeom prst="rect">
            <a:avLst/>
          </a:prstGeom>
          <a:noFill/>
        </p:spPr>
        <p:txBody>
          <a:bodyPr wrap="square" rtlCol="0">
            <a:spAutoFit/>
          </a:bodyPr>
          <a:lstStyle/>
          <a:p>
            <a:r>
              <a:rPr lang="en-US" b="1" i="0" dirty="0">
                <a:solidFill>
                  <a:srgbClr val="184899"/>
                </a:solidFill>
                <a:effectLst/>
              </a:rPr>
              <a:t>Targeted Skill Acquisition:</a:t>
            </a:r>
          </a:p>
          <a:p>
            <a:pPr marL="285750" indent="-285750">
              <a:buFont typeface="Wingdings" panose="05000000000000000000" pitchFamily="2" charset="2"/>
              <a:buChar char="q"/>
            </a:pPr>
            <a:r>
              <a:rPr lang="en-US" i="0" dirty="0">
                <a:solidFill>
                  <a:srgbClr val="184899"/>
                </a:solidFill>
                <a:effectLst/>
              </a:rPr>
              <a:t>to enable individuals to acquire specific, in-demand skills in a life-long learning manner that can boost employability</a:t>
            </a:r>
            <a:endParaRPr lang="sr-Latn-RS" i="0" dirty="0">
              <a:solidFill>
                <a:srgbClr val="184899"/>
              </a:solidFill>
              <a:effectLst/>
            </a:endParaRPr>
          </a:p>
          <a:p>
            <a:pPr marL="285750" indent="-285750">
              <a:buFont typeface="Wingdings" panose="05000000000000000000" pitchFamily="2" charset="2"/>
              <a:buChar char="q"/>
            </a:pPr>
            <a:r>
              <a:rPr lang="en-US" i="0" dirty="0">
                <a:solidFill>
                  <a:srgbClr val="FF0000"/>
                </a:solidFill>
                <a:effectLst/>
              </a:rPr>
              <a:t>Link to the </a:t>
            </a:r>
            <a:r>
              <a:rPr lang="en-US" i="0" dirty="0" err="1">
                <a:solidFill>
                  <a:srgbClr val="FF0000"/>
                </a:solidFill>
                <a:effectLst/>
              </a:rPr>
              <a:t>labour</a:t>
            </a:r>
            <a:r>
              <a:rPr lang="en-US" i="0" dirty="0">
                <a:solidFill>
                  <a:srgbClr val="FF0000"/>
                </a:solidFill>
                <a:effectLst/>
              </a:rPr>
              <a:t> market needs</a:t>
            </a:r>
          </a:p>
        </p:txBody>
      </p:sp>
      <p:cxnSp>
        <p:nvCxnSpPr>
          <p:cNvPr id="43" name="Straight Connector 42">
            <a:extLst>
              <a:ext uri="{FF2B5EF4-FFF2-40B4-BE49-F238E27FC236}">
                <a16:creationId xmlns:a16="http://schemas.microsoft.com/office/drawing/2014/main" id="{96ED8CE6-1E8B-026E-2CC8-6FEA0FFFBAB4}"/>
              </a:ext>
            </a:extLst>
          </p:cNvPr>
          <p:cNvCxnSpPr/>
          <p:nvPr/>
        </p:nvCxnSpPr>
        <p:spPr>
          <a:xfrm>
            <a:off x="5728183" y="1863184"/>
            <a:ext cx="0" cy="3479415"/>
          </a:xfrm>
          <a:prstGeom prst="line">
            <a:avLst/>
          </a:prstGeom>
          <a:ln w="25400">
            <a:solidFill>
              <a:srgbClr val="EBECF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1841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2300</Words>
  <Application>Microsoft Office PowerPoint</Application>
  <PresentationFormat>Widescreen</PresentationFormat>
  <Paragraphs>180</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Cambria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Vanja Veseli</dc:creator>
  <cp:lastModifiedBy>Sinisa Djurasevic</cp:lastModifiedBy>
  <cp:revision>32</cp:revision>
  <dcterms:created xsi:type="dcterms:W3CDTF">2022-09-20T07:32:47Z</dcterms:created>
  <dcterms:modified xsi:type="dcterms:W3CDTF">2023-12-06T20:13:47Z</dcterms:modified>
</cp:coreProperties>
</file>