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4"/>
  </p:sldMasterIdLst>
  <p:notesMasterIdLst>
    <p:notesMasterId r:id="rId14"/>
  </p:notesMasterIdLst>
  <p:sldIdLst>
    <p:sldId id="256" r:id="rId5"/>
    <p:sldId id="342" r:id="rId6"/>
    <p:sldId id="362" r:id="rId7"/>
    <p:sldId id="361" r:id="rId8"/>
    <p:sldId id="363" r:id="rId9"/>
    <p:sldId id="359" r:id="rId10"/>
    <p:sldId id="364" r:id="rId11"/>
    <p:sldId id="365" r:id="rId12"/>
    <p:sldId id="34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55"/>
    <a:srgbClr val="265068"/>
    <a:srgbClr val="2A5872"/>
    <a:srgbClr val="316079"/>
    <a:srgbClr val="3A667E"/>
    <a:srgbClr val="40708B"/>
    <a:srgbClr val="497B95"/>
    <a:srgbClr val="477993"/>
    <a:srgbClr val="2D627E"/>
    <a:srgbClr val="4A95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8" autoAdjust="0"/>
    <p:restoredTop sz="95388" autoAdjust="0"/>
  </p:normalViewPr>
  <p:slideViewPr>
    <p:cSldViewPr snapToGrid="0">
      <p:cViewPr varScale="1">
        <p:scale>
          <a:sx n="63" d="100"/>
          <a:sy n="63" d="100"/>
        </p:scale>
        <p:origin x="1000" y="36"/>
      </p:cViewPr>
      <p:guideLst/>
    </p:cSldViewPr>
  </p:slideViewPr>
  <p:outlineViewPr>
    <p:cViewPr>
      <p:scale>
        <a:sx n="33" d="100"/>
        <a:sy n="33" d="100"/>
      </p:scale>
      <p:origin x="0" y="-438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AFA5A0"/>
              </a:solidFill>
              <a:effectLst/>
            </c:spPr>
            <c:extLst>
              <c:ext xmlns:c16="http://schemas.microsoft.com/office/drawing/2014/chart" uri="{C3380CC4-5D6E-409C-BE32-E72D297353CC}">
                <c16:uniqueId val="{00000001-C3E7-4246-AB87-F64B1DF77476}"/>
              </c:ext>
            </c:extLst>
          </c:dPt>
          <c:dPt>
            <c:idx val="1"/>
            <c:bubble3D val="0"/>
            <c:spPr>
              <a:solidFill>
                <a:srgbClr val="F0F0F0"/>
              </a:solidFill>
              <a:effectLst/>
            </c:spPr>
            <c:extLst>
              <c:ext xmlns:c16="http://schemas.microsoft.com/office/drawing/2014/chart" uri="{C3380CC4-5D6E-409C-BE32-E72D297353CC}">
                <c16:uniqueId val="{00000003-C3E7-4246-AB87-F64B1DF77476}"/>
              </c:ext>
            </c:extLst>
          </c:dPt>
          <c:cat>
            <c:strRef>
              <c:f>Sheet1!$A$2:$A$3</c:f>
              <c:strCache>
                <c:ptCount val="2"/>
                <c:pt idx="0">
                  <c:v>Using Micro-credentials</c:v>
                </c:pt>
              </c:strCache>
            </c:strRef>
          </c:cat>
          <c:val>
            <c:numRef>
              <c:f>Sheet1!$B$2:$B$3</c:f>
              <c:numCache>
                <c:formatCode>General</c:formatCode>
                <c:ptCount val="2"/>
                <c:pt idx="0">
                  <c:v>0.2</c:v>
                </c:pt>
                <c:pt idx="1">
                  <c:v>0.8</c:v>
                </c:pt>
              </c:numCache>
            </c:numRef>
          </c:val>
          <c:extLst>
            <c:ext xmlns:c16="http://schemas.microsoft.com/office/drawing/2014/chart" uri="{C3380CC4-5D6E-409C-BE32-E72D297353CC}">
              <c16:uniqueId val="{00000004-C3E7-4246-AB87-F64B1DF77476}"/>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AFA5A0"/>
              </a:solidFill>
              <a:effectLst/>
            </c:spPr>
            <c:extLst>
              <c:ext xmlns:c16="http://schemas.microsoft.com/office/drawing/2014/chart" uri="{C3380CC4-5D6E-409C-BE32-E72D297353CC}">
                <c16:uniqueId val="{00000001-F55C-41B6-A8C3-28B48B3A403B}"/>
              </c:ext>
            </c:extLst>
          </c:dPt>
          <c:dPt>
            <c:idx val="1"/>
            <c:bubble3D val="0"/>
            <c:spPr>
              <a:solidFill>
                <a:srgbClr val="F0F0F0"/>
              </a:solidFill>
              <a:effectLst/>
            </c:spPr>
            <c:extLst>
              <c:ext xmlns:c16="http://schemas.microsoft.com/office/drawing/2014/chart" uri="{C3380CC4-5D6E-409C-BE32-E72D297353CC}">
                <c16:uniqueId val="{00000003-F55C-41B6-A8C3-28B48B3A403B}"/>
              </c:ext>
            </c:extLst>
          </c:dPt>
          <c:cat>
            <c:strRef>
              <c:f>Sheet1!$A$2:$A$3</c:f>
              <c:strCache>
                <c:ptCount val="2"/>
                <c:pt idx="0">
                  <c:v>Considering Implementation</c:v>
                </c:pt>
              </c:strCache>
            </c:strRef>
          </c:cat>
          <c:val>
            <c:numRef>
              <c:f>Sheet1!$B$2:$B$3</c:f>
              <c:numCache>
                <c:formatCode>General</c:formatCode>
                <c:ptCount val="2"/>
                <c:pt idx="0">
                  <c:v>0.23</c:v>
                </c:pt>
                <c:pt idx="1">
                  <c:v>0.77</c:v>
                </c:pt>
              </c:numCache>
            </c:numRef>
          </c:val>
          <c:extLst>
            <c:ext xmlns:c16="http://schemas.microsoft.com/office/drawing/2014/chart" uri="{C3380CC4-5D6E-409C-BE32-E72D297353CC}">
              <c16:uniqueId val="{00000004-F55C-41B6-A8C3-28B48B3A403B}"/>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AFA5A0"/>
              </a:solidFill>
              <a:effectLst/>
            </c:spPr>
            <c:extLst>
              <c:ext xmlns:c16="http://schemas.microsoft.com/office/drawing/2014/chart" uri="{C3380CC4-5D6E-409C-BE32-E72D297353CC}">
                <c16:uniqueId val="{00000001-8C8D-47CE-BF39-09FC16063A41}"/>
              </c:ext>
            </c:extLst>
          </c:dPt>
          <c:dPt>
            <c:idx val="1"/>
            <c:bubble3D val="0"/>
            <c:spPr>
              <a:solidFill>
                <a:srgbClr val="F0F0F0"/>
              </a:solidFill>
              <a:effectLst/>
            </c:spPr>
            <c:extLst>
              <c:ext xmlns:c16="http://schemas.microsoft.com/office/drawing/2014/chart" uri="{C3380CC4-5D6E-409C-BE32-E72D297353CC}">
                <c16:uniqueId val="{00000003-8C8D-47CE-BF39-09FC16063A41}"/>
              </c:ext>
            </c:extLst>
          </c:dPt>
          <c:cat>
            <c:strRef>
              <c:f>Sheet1!$A$2:$A$3</c:f>
              <c:strCache>
                <c:ptCount val="2"/>
                <c:pt idx="0">
                  <c:v>Not Considering Yet</c:v>
                </c:pt>
              </c:strCache>
            </c:strRef>
          </c:cat>
          <c:val>
            <c:numRef>
              <c:f>Sheet1!$B$2:$B$3</c:f>
              <c:numCache>
                <c:formatCode>General</c:formatCode>
                <c:ptCount val="2"/>
                <c:pt idx="0">
                  <c:v>0.37</c:v>
                </c:pt>
                <c:pt idx="1">
                  <c:v>0.63</c:v>
                </c:pt>
              </c:numCache>
            </c:numRef>
          </c:val>
          <c:extLst>
            <c:ext xmlns:c16="http://schemas.microsoft.com/office/drawing/2014/chart" uri="{C3380CC4-5D6E-409C-BE32-E72D297353CC}">
              <c16:uniqueId val="{00000004-8C8D-47CE-BF39-09FC16063A41}"/>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B5181-5E59-412A-A5B2-FEC1F201CCE8}" type="datetimeFigureOut">
              <a:rPr lang="en-US" smtClean="0"/>
              <a:t>10/30/2024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6EF2-333B-4906-B381-0A67BC0552F3}" type="slidenum">
              <a:rPr lang="en-US" smtClean="0"/>
              <a:t>‹#›</a:t>
            </a:fld>
            <a:endParaRPr lang="en-US" dirty="0"/>
          </a:p>
        </p:txBody>
      </p:sp>
    </p:spTree>
    <p:extLst>
      <p:ext uri="{BB962C8B-B14F-4D97-AF65-F5344CB8AC3E}">
        <p14:creationId xmlns:p14="http://schemas.microsoft.com/office/powerpoint/2010/main" val="27539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206740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5361292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5040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1215"/>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4" y="421250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a:xfrm>
            <a:off x="670726" y="5712828"/>
            <a:ext cx="6297612" cy="365125"/>
          </a:xfrm>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244538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5644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309623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251797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595271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ći">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838200" y="439947"/>
            <a:ext cx="10515600" cy="5526694"/>
          </a:xfrm>
        </p:spPr>
        <p:txBody>
          <a:bodyPr/>
          <a:lstStyle>
            <a:lvl1pPr>
              <a:defRPr/>
            </a:lvl1pPr>
            <a:lvl2pPr>
              <a:defRPr/>
            </a:lvl2pPr>
            <a:lvl3pPr>
              <a:defRPr/>
            </a:lvl3pPr>
            <a:lvl4pPr>
              <a:defRPr/>
            </a:lvl4pPr>
            <a:lvl5pPr>
              <a:defRPr/>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Marcador de fecha 3"/>
          <p:cNvSpPr>
            <a:spLocks noGrp="1"/>
          </p:cNvSpPr>
          <p:nvPr>
            <p:ph type="dt" sz="half" idx="10"/>
          </p:nvPr>
        </p:nvSpPr>
        <p:spPr/>
        <p:txBody>
          <a:bodyPr/>
          <a:lstStyle/>
          <a:p>
            <a:fld id="{2717B933-89DB-4521-8A03-812A5028B13C}" type="datetime1">
              <a:rPr lang="ca-ES" smtClean="0"/>
              <a:t>30/10/2024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05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8369455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30/10/2024</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469778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B9483-A2C9-4C20-BB60-DEEFB393F2B1}" type="datetime1">
              <a:rPr lang="ca-ES" smtClean="0"/>
              <a:t>30/10/2024</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423842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B9483-A2C9-4C20-BB60-DEEFB393F2B1}" type="datetime1">
              <a:rPr lang="ca-ES" smtClean="0"/>
              <a:t>30/10/2024</a:t>
            </a:fld>
            <a:endParaRPr lang="ca-ES"/>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789847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B9483-A2C9-4C20-BB60-DEEFB393F2B1}" type="datetime1">
              <a:rPr lang="ca-ES" smtClean="0"/>
              <a:t>30/10/2024</a:t>
            </a:fld>
            <a:endParaRPr lang="ca-ES"/>
          </a:p>
        </p:txBody>
      </p:sp>
      <p:sp>
        <p:nvSpPr>
          <p:cNvPr id="4" name="Footer Placeholder 3"/>
          <p:cNvSpPr>
            <a:spLocks noGrp="1"/>
          </p:cNvSpPr>
          <p:nvPr>
            <p:ph type="ftr" sz="quarter" idx="11"/>
          </p:nvPr>
        </p:nvSpPr>
        <p:spPr/>
        <p:txBody>
          <a:bodyPr/>
          <a:lstStyle/>
          <a:p>
            <a:endParaRPr lang="ca-ES" dirty="0"/>
          </a:p>
        </p:txBody>
      </p:sp>
      <p:sp>
        <p:nvSpPr>
          <p:cNvPr id="5" name="Slide Number Placeholder 4"/>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8222676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B9483-A2C9-4C20-BB60-DEEFB393F2B1}" type="datetime1">
              <a:rPr lang="ca-ES" smtClean="0"/>
              <a:t>30/10/2024</a:t>
            </a:fld>
            <a:endParaRPr lang="ca-ES"/>
          </a:p>
        </p:txBody>
      </p:sp>
      <p:sp>
        <p:nvSpPr>
          <p:cNvPr id="3" name="Footer Placeholder 2"/>
          <p:cNvSpPr>
            <a:spLocks noGrp="1"/>
          </p:cNvSpPr>
          <p:nvPr>
            <p:ph type="ftr" sz="quarter" idx="11"/>
          </p:nvPr>
        </p:nvSpPr>
        <p:spPr/>
        <p:txBody>
          <a:bodyPr/>
          <a:lstStyle/>
          <a:p>
            <a:endParaRPr lang="ca-ES" dirty="0"/>
          </a:p>
        </p:txBody>
      </p:sp>
      <p:sp>
        <p:nvSpPr>
          <p:cNvPr id="4" name="Slide Number Placeholder 3"/>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984979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DB9483-A2C9-4C20-BB60-DEEFB393F2B1}" type="datetime1">
              <a:rPr lang="ca-ES" smtClean="0"/>
              <a:t>30/10/2024</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4615657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
        <p:nvSpPr>
          <p:cNvPr id="5" name="Date Placeholder 4"/>
          <p:cNvSpPr>
            <a:spLocks noGrp="1"/>
          </p:cNvSpPr>
          <p:nvPr>
            <p:ph type="dt" sz="half" idx="10"/>
          </p:nvPr>
        </p:nvSpPr>
        <p:spPr/>
        <p:txBody>
          <a:bodyPr/>
          <a:lstStyle/>
          <a:p>
            <a:fld id="{B6DB9483-A2C9-4C20-BB60-DEEFB393F2B1}" type="datetime1">
              <a:rPr lang="ca-ES" smtClean="0"/>
              <a:t>30/10/2024</a:t>
            </a:fld>
            <a:endParaRPr lang="ca-ES"/>
          </a:p>
        </p:txBody>
      </p:sp>
    </p:spTree>
    <p:extLst>
      <p:ext uri="{BB962C8B-B14F-4D97-AF65-F5344CB8AC3E}">
        <p14:creationId xmlns:p14="http://schemas.microsoft.com/office/powerpoint/2010/main" val="2618188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jp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A667E"/>
            </a:gs>
            <a:gs pos="80000">
              <a:srgbClr val="1F4255"/>
            </a:gs>
            <a:gs pos="0">
              <a:srgbClr val="265068"/>
            </a:gs>
            <a:gs pos="21000">
              <a:srgbClr val="2A5872"/>
            </a:gs>
            <a:gs pos="99000">
              <a:srgbClr val="1F4255"/>
            </a:gs>
          </a:gsLst>
          <a:lin ang="27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B623E-731B-7D15-7EB9-BA938D75221D}"/>
              </a:ext>
            </a:extLst>
          </p:cNvPr>
          <p:cNvSpPr/>
          <p:nvPr userDrawn="1"/>
        </p:nvSpPr>
        <p:spPr>
          <a:xfrm>
            <a:off x="0" y="0"/>
            <a:ext cx="12192000" cy="6858000"/>
          </a:xfrm>
          <a:prstGeom prst="rect">
            <a:avLst/>
          </a:prstGeom>
          <a:solidFill>
            <a:srgbClr val="6193AD">
              <a:alpha val="40784"/>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99506" y="240915"/>
            <a:ext cx="12192000" cy="6866467"/>
            <a:chOff x="0" y="-8467"/>
            <a:chExt cx="12192000" cy="6866467"/>
          </a:xfrm>
          <a:noFill/>
        </p:grpSpPr>
        <p:cxnSp>
          <p:nvCxnSpPr>
            <p:cNvPr id="20" name="Straight Connector 19"/>
            <p:cNvCxnSpPr>
              <a:cxnSpLocks/>
            </p:cNvCxnSpPr>
            <p:nvPr/>
          </p:nvCxnSpPr>
          <p:spPr>
            <a:xfrm>
              <a:off x="10371666" y="503562"/>
              <a:ext cx="0" cy="5719313"/>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DB9483-A2C9-4C20-BB60-DEEFB393F2B1}" type="datetime1">
              <a:rPr lang="ca-ES" smtClean="0"/>
              <a:t>30/10/2024</a:t>
            </a:fld>
            <a:endParaRPr lang="ca-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a-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0BF81E-BCD6-4C3F-AAD2-3DA02DA55E41}" type="slidenum">
              <a:rPr lang="ca-ES" smtClean="0"/>
              <a:t>‹#›</a:t>
            </a:fld>
            <a:endParaRPr lang="ca-ES"/>
          </a:p>
        </p:txBody>
      </p:sp>
      <p:pic>
        <p:nvPicPr>
          <p:cNvPr id="30" name="Picture 29">
            <a:extLst>
              <a:ext uri="{FF2B5EF4-FFF2-40B4-BE49-F238E27FC236}">
                <a16:creationId xmlns:a16="http://schemas.microsoft.com/office/drawing/2014/main" id="{73DDD7A7-7C3B-F2B7-F21D-5614B6B74FD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850815" y="6254519"/>
            <a:ext cx="1485455" cy="508356"/>
          </a:xfrm>
          <a:prstGeom prst="rect">
            <a:avLst/>
          </a:prstGeom>
        </p:spPr>
      </p:pic>
      <p:pic>
        <p:nvPicPr>
          <p:cNvPr id="31" name="Picture 30">
            <a:extLst>
              <a:ext uri="{FF2B5EF4-FFF2-40B4-BE49-F238E27FC236}">
                <a16:creationId xmlns:a16="http://schemas.microsoft.com/office/drawing/2014/main" id="{D86DF643-B66A-4566-B8B7-912BAEEF1296}"/>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3064621" y="6257026"/>
            <a:ext cx="1485456" cy="508356"/>
          </a:xfrm>
          <a:prstGeom prst="rect">
            <a:avLst/>
          </a:prstGeom>
        </p:spPr>
      </p:pic>
      <p:pic>
        <p:nvPicPr>
          <p:cNvPr id="29" name="Picture 28">
            <a:extLst>
              <a:ext uri="{FF2B5EF4-FFF2-40B4-BE49-F238E27FC236}">
                <a16:creationId xmlns:a16="http://schemas.microsoft.com/office/drawing/2014/main" id="{C8588B27-954E-1828-A904-68E5AEE6BF7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5286568" y="6257026"/>
            <a:ext cx="1491819" cy="510533"/>
          </a:xfrm>
          <a:prstGeom prst="rect">
            <a:avLst/>
          </a:prstGeom>
        </p:spPr>
      </p:pic>
      <p:pic>
        <p:nvPicPr>
          <p:cNvPr id="18" name="Picture 17">
            <a:extLst>
              <a:ext uri="{FF2B5EF4-FFF2-40B4-BE49-F238E27FC236}">
                <a16:creationId xmlns:a16="http://schemas.microsoft.com/office/drawing/2014/main" id="{9C4A77A9-4063-5F26-E0BF-F96209A95AA1}"/>
              </a:ext>
            </a:extLst>
          </p:cNvPr>
          <p:cNvPicPr>
            <a:picLocks noChangeAspect="1"/>
          </p:cNvPicPr>
          <p:nvPr userDrawn="1"/>
        </p:nvPicPr>
        <p:blipFill>
          <a:blip r:embed="rId22">
            <a:extLst>
              <a:ext uri="{28A0092B-C50C-407E-A947-70E740481C1C}">
                <a14:useLocalDpi xmlns:a14="http://schemas.microsoft.com/office/drawing/2010/main" val="0"/>
              </a:ext>
            </a:extLst>
          </a:blip>
          <a:srcRect l="10417" r="10417"/>
          <a:stretch/>
        </p:blipFill>
        <p:spPr>
          <a:xfrm>
            <a:off x="7501332" y="6270093"/>
            <a:ext cx="1352587" cy="500340"/>
          </a:xfrm>
          <a:prstGeom prst="rect">
            <a:avLst/>
          </a:prstGeom>
        </p:spPr>
      </p:pic>
      <p:pic>
        <p:nvPicPr>
          <p:cNvPr id="32" name="Picture 31">
            <a:extLst>
              <a:ext uri="{FF2B5EF4-FFF2-40B4-BE49-F238E27FC236}">
                <a16:creationId xmlns:a16="http://schemas.microsoft.com/office/drawing/2014/main" id="{A689136E-8FF2-5CAF-4C47-BC979DA97222}"/>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9650773" y="6248675"/>
            <a:ext cx="1491819" cy="520043"/>
          </a:xfrm>
          <a:prstGeom prst="rect">
            <a:avLst/>
          </a:prstGeom>
        </p:spPr>
      </p:pic>
    </p:spTree>
    <p:extLst>
      <p:ext uri="{BB962C8B-B14F-4D97-AF65-F5344CB8AC3E}">
        <p14:creationId xmlns:p14="http://schemas.microsoft.com/office/powerpoint/2010/main" val="12328367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659"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C06CE2-46C7-48EC-88DC-A49C7C23597C}"/>
              </a:ext>
            </a:extLst>
          </p:cNvPr>
          <p:cNvSpPr/>
          <p:nvPr/>
        </p:nvSpPr>
        <p:spPr>
          <a:xfrm>
            <a:off x="1823716" y="4099358"/>
            <a:ext cx="8544562" cy="136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8872614" y="258250"/>
            <a:ext cx="3095121" cy="8190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82698" y="77897"/>
            <a:ext cx="3267171" cy="886220"/>
          </a:xfrm>
          <a:prstGeom prst="rect">
            <a:avLst/>
          </a:prstGeom>
        </p:spPr>
      </p:pic>
      <p:sp>
        <p:nvSpPr>
          <p:cNvPr id="7" name="Title 6">
            <a:extLst>
              <a:ext uri="{FF2B5EF4-FFF2-40B4-BE49-F238E27FC236}">
                <a16:creationId xmlns:a16="http://schemas.microsoft.com/office/drawing/2014/main" id="{F5BA604D-957E-93F8-E496-E166AEDBF1D0}"/>
              </a:ext>
            </a:extLst>
          </p:cNvPr>
          <p:cNvSpPr>
            <a:spLocks noGrp="1"/>
          </p:cNvSpPr>
          <p:nvPr>
            <p:ph type="title"/>
          </p:nvPr>
        </p:nvSpPr>
        <p:spPr>
          <a:xfrm>
            <a:off x="153927" y="-629966"/>
            <a:ext cx="6456364" cy="2595460"/>
          </a:xfrm>
        </p:spPr>
        <p:txBody>
          <a:bodyPr>
            <a:normAutofit/>
          </a:bodyPr>
          <a:lstStyle/>
          <a:p>
            <a:r>
              <a:rPr lang="en-US" sz="1200" baseline="0" dirty="0">
                <a:solidFill>
                  <a:schemeClr val="bg1"/>
                </a:solidFill>
                <a:latin typeface="Calibri" panose="020F0502020204030204" pitchFamily="34" charset="0"/>
                <a:cs typeface="Calibri" panose="020F0502020204030204" pitchFamily="34" charset="0"/>
              </a:rPr>
              <a:t>Project acronym: MICROGUIDE</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full title: DEVELOPING GUIDELINES FOR THE IMPLEMENTATION OF MICRO-CREDENTIALS IN HIGHER EDUCATION </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No. 2021-1-</a:t>
            </a:r>
            <a:r>
              <a:rPr lang="en-US" sz="1200" dirty="0">
                <a:solidFill>
                  <a:schemeClr val="bg1"/>
                </a:solidFill>
                <a:latin typeface="Calibri" panose="020F0502020204030204" pitchFamily="34" charset="0"/>
                <a:cs typeface="Calibri" panose="020F0502020204030204" pitchFamily="34" charset="0"/>
              </a:rPr>
              <a:t>Project</a:t>
            </a:r>
            <a:r>
              <a:rPr lang="en-US" sz="1200" baseline="0" dirty="0">
                <a:solidFill>
                  <a:schemeClr val="bg1"/>
                </a:solidFill>
                <a:latin typeface="Calibri" panose="020F0502020204030204" pitchFamily="34" charset="0"/>
                <a:cs typeface="Calibri" panose="020F0502020204030204" pitchFamily="34" charset="0"/>
              </a:rPr>
              <a:t>RS01-KA220-HED-000027585</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Funding Scheme: Erasmus+</a:t>
            </a:r>
            <a:endParaRPr lang="en-US" sz="1200" dirty="0">
              <a:solidFill>
                <a:schemeClr val="bg1"/>
              </a:solidFill>
              <a:latin typeface="Calibri" panose="020F0502020204030204" pitchFamily="34" charset="0"/>
              <a:cs typeface="Calibri" panose="020F0502020204030204" pitchFamily="34" charset="0"/>
            </a:endParaRPr>
          </a:p>
        </p:txBody>
      </p:sp>
      <p:sp>
        <p:nvSpPr>
          <p:cNvPr id="12" name="Text Placeholder 11"/>
          <p:cNvSpPr>
            <a:spLocks noGrp="1"/>
          </p:cNvSpPr>
          <p:nvPr>
            <p:ph type="body" idx="1"/>
          </p:nvPr>
        </p:nvSpPr>
        <p:spPr>
          <a:xfrm>
            <a:off x="1693261" y="2350514"/>
            <a:ext cx="8805470" cy="2058925"/>
          </a:xfrm>
        </p:spPr>
        <p:txBody>
          <a:bodyPr>
            <a:normAutofit fontScale="25000" lnSpcReduction="20000"/>
          </a:bodyPr>
          <a:lstStyle/>
          <a:p>
            <a:pPr algn="ctr">
              <a:lnSpc>
                <a:spcPct val="170000"/>
              </a:lnSpc>
              <a:spcBef>
                <a:spcPts val="0"/>
              </a:spcBef>
            </a:pPr>
            <a:r>
              <a:rPr lang="en-US" sz="16000" b="1" dirty="0">
                <a:solidFill>
                  <a:schemeClr val="bg1"/>
                </a:solidFill>
                <a:latin typeface="Calibri Light" panose="020F0302020204030204" pitchFamily="34" charset="0"/>
                <a:cs typeface="Calibri Light" panose="020F0302020204030204" pitchFamily="34" charset="0"/>
              </a:rPr>
              <a:t>Micro-credentials in HE in Germany </a:t>
            </a:r>
          </a:p>
          <a:p>
            <a:pPr algn="ctr">
              <a:lnSpc>
                <a:spcPct val="170000"/>
              </a:lnSpc>
              <a:spcBef>
                <a:spcPts val="0"/>
              </a:spcBef>
            </a:pPr>
            <a:r>
              <a:rPr lang="en-US" sz="9600" b="1" i="1" dirty="0">
                <a:solidFill>
                  <a:schemeClr val="bg1"/>
                </a:solidFill>
                <a:latin typeface="Calibri Light" panose="020F0302020204030204" pitchFamily="34" charset="0"/>
                <a:cs typeface="Calibri Light" panose="020F0302020204030204" pitchFamily="34" charset="0"/>
              </a:rPr>
              <a:t>A Three-Year Journey within the </a:t>
            </a:r>
            <a:r>
              <a:rPr lang="en-US" sz="9600" b="1" i="1" dirty="0" err="1">
                <a:solidFill>
                  <a:schemeClr val="bg1"/>
                </a:solidFill>
                <a:latin typeface="Calibri Light" panose="020F0302020204030204" pitchFamily="34" charset="0"/>
                <a:cs typeface="Calibri Light" panose="020F0302020204030204" pitchFamily="34" charset="0"/>
              </a:rPr>
              <a:t>Microguide</a:t>
            </a:r>
            <a:r>
              <a:rPr lang="en-US" sz="9600" b="1" i="1" dirty="0">
                <a:solidFill>
                  <a:schemeClr val="bg1"/>
                </a:solidFill>
                <a:latin typeface="Calibri Light" panose="020F0302020204030204" pitchFamily="34" charset="0"/>
                <a:cs typeface="Calibri Light" panose="020F0302020204030204" pitchFamily="34" charset="0"/>
              </a:rPr>
              <a:t> Project</a:t>
            </a:r>
          </a:p>
        </p:txBody>
      </p:sp>
      <p:sp>
        <p:nvSpPr>
          <p:cNvPr id="14" name="Rectangle 13"/>
          <p:cNvSpPr/>
          <p:nvPr/>
        </p:nvSpPr>
        <p:spPr>
          <a:xfrm>
            <a:off x="1920240" y="4139741"/>
            <a:ext cx="8351519" cy="1323439"/>
          </a:xfrm>
          <a:prstGeom prst="rect">
            <a:avLst/>
          </a:prstGeom>
        </p:spPr>
        <p:txBody>
          <a:bodyPr wrap="square">
            <a:spAutoFit/>
          </a:bodyPr>
          <a:lstStyle/>
          <a:p>
            <a:pPr algn="ctr"/>
            <a:r>
              <a:rPr lang="en-US" sz="2000" dirty="0">
                <a:solidFill>
                  <a:sysClr val="windowText" lastClr="000000"/>
                </a:solidFill>
                <a:latin typeface="Calibri" panose="020F0502020204030204" pitchFamily="34" charset="0"/>
                <a:cs typeface="Calibri" panose="020F0502020204030204" pitchFamily="34" charset="0"/>
              </a:rPr>
              <a:t>Aventia Wilona-Jülich</a:t>
            </a:r>
          </a:p>
          <a:p>
            <a:pPr algn="ctr"/>
            <a:r>
              <a:rPr lang="en-US" sz="2000" i="1" dirty="0">
                <a:solidFill>
                  <a:sysClr val="windowText" lastClr="000000"/>
                </a:solidFill>
                <a:latin typeface="Calibri" panose="020F0502020204030204" pitchFamily="34" charset="0"/>
                <a:cs typeface="Calibri" panose="020F0502020204030204" pitchFamily="34" charset="0"/>
              </a:rPr>
              <a:t>Manager, Operations Strategy and Excellence</a:t>
            </a:r>
            <a:endParaRPr lang="en-GB" sz="2000" i="1" dirty="0">
              <a:solidFill>
                <a:sysClr val="windowText" lastClr="000000"/>
              </a:solidFill>
              <a:latin typeface="Calibri" panose="020F0502020204030204" pitchFamily="34" charset="0"/>
              <a:cs typeface="Calibri" panose="020F0502020204030204" pitchFamily="34" charset="0"/>
            </a:endParaRPr>
          </a:p>
          <a:p>
            <a:pPr algn="ctr"/>
            <a:r>
              <a:rPr lang="en-GB" sz="2000" dirty="0">
                <a:solidFill>
                  <a:sysClr val="windowText" lastClr="000000"/>
                </a:solidFill>
                <a:latin typeface="Calibri" panose="020F0502020204030204" pitchFamily="34" charset="0"/>
                <a:cs typeface="Calibri" panose="020F0502020204030204" pitchFamily="34" charset="0"/>
              </a:rPr>
              <a:t>Accreditation Council for Entrepreneurial and Engaged Universities</a:t>
            </a:r>
          </a:p>
          <a:p>
            <a:pPr algn="ctr"/>
            <a:r>
              <a:rPr lang="en-US" sz="2000" dirty="0">
                <a:solidFill>
                  <a:sysClr val="windowText" lastClr="000000"/>
                </a:solidFill>
                <a:latin typeface="Calibri" panose="020F0502020204030204" pitchFamily="34" charset="0"/>
                <a:cs typeface="Calibri" panose="020F0502020204030204" pitchFamily="34" charset="0"/>
              </a:rPr>
              <a:t>A</a:t>
            </a:r>
            <a:r>
              <a:rPr lang="en-GB" sz="2000" dirty="0">
                <a:solidFill>
                  <a:sysClr val="windowText" lastClr="000000"/>
                </a:solidFill>
                <a:latin typeface="Calibri" panose="020F0502020204030204" pitchFamily="34" charset="0"/>
                <a:cs typeface="Calibri" panose="020F0502020204030204" pitchFamily="34" charset="0"/>
              </a:rPr>
              <a:t>CEEU</a:t>
            </a:r>
          </a:p>
        </p:txBody>
      </p:sp>
    </p:spTree>
    <p:extLst>
      <p:ext uri="{BB962C8B-B14F-4D97-AF65-F5344CB8AC3E}">
        <p14:creationId xmlns:p14="http://schemas.microsoft.com/office/powerpoint/2010/main" val="373681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1033272" y="649224"/>
            <a:ext cx="6353646" cy="744836"/>
          </a:xfrm>
        </p:spPr>
        <p:txBody>
          <a:bodyPr vert="horz" lIns="91440" tIns="45720" rIns="91440" bIns="45720" rtlCol="0" anchor="ctr">
            <a:normAutofit/>
          </a:bodyPr>
          <a:lstStyle/>
          <a:p>
            <a:r>
              <a:rPr lang="en-GB" sz="4000" dirty="0">
                <a:solidFill>
                  <a:schemeClr val="bg1"/>
                </a:solidFill>
              </a:rPr>
              <a:t>Higher Education in Germany</a:t>
            </a:r>
            <a:endParaRPr lang="en-GB" sz="4000" kern="1200" noProof="0" dirty="0">
              <a:solidFill>
                <a:schemeClr val="bg1"/>
              </a:solidFill>
              <a:latin typeface="+mj-lt"/>
              <a:ea typeface="+mj-ea"/>
              <a:cs typeface="+mj-cs"/>
            </a:endParaRPr>
          </a:p>
        </p:txBody>
      </p:sp>
      <p:sp>
        <p:nvSpPr>
          <p:cNvPr id="14" name="Content Placeholder 3">
            <a:extLst>
              <a:ext uri="{FF2B5EF4-FFF2-40B4-BE49-F238E27FC236}">
                <a16:creationId xmlns:a16="http://schemas.microsoft.com/office/drawing/2014/main" id="{D42EA227-1BFC-45BD-8F3A-2DAFD552F364}"/>
              </a:ext>
            </a:extLst>
          </p:cNvPr>
          <p:cNvSpPr>
            <a:spLocks noGrp="1"/>
          </p:cNvSpPr>
          <p:nvPr>
            <p:ph idx="1"/>
          </p:nvPr>
        </p:nvSpPr>
        <p:spPr>
          <a:xfrm>
            <a:off x="731520" y="1583406"/>
            <a:ext cx="11013440" cy="4360194"/>
          </a:xfrm>
        </p:spPr>
        <p:txBody>
          <a:bodyPr>
            <a:normAutofit fontScale="70000" lnSpcReduction="20000"/>
          </a:bodyPr>
          <a:lstStyle/>
          <a:p>
            <a:r>
              <a:rPr lang="en-US" sz="2900" dirty="0">
                <a:solidFill>
                  <a:schemeClr val="bg1"/>
                </a:solidFill>
              </a:rPr>
              <a:t>Germany consists of 16 federal states which each has its sets of law, nonetheless, the Conference of the Ministers of Education and Cultural Affairs (KMK) facilitates harmonizing education policies between federal states.</a:t>
            </a:r>
          </a:p>
          <a:p>
            <a:r>
              <a:rPr lang="en-US" sz="2900" dirty="0">
                <a:solidFill>
                  <a:schemeClr val="bg1"/>
                </a:solidFill>
              </a:rPr>
              <a:t>423 Higher Education Institutions*</a:t>
            </a:r>
          </a:p>
          <a:p>
            <a:pPr lvl="1">
              <a:buFont typeface="Arial" panose="020B0604020202020204" pitchFamily="34" charset="0"/>
              <a:buChar char="•"/>
            </a:pPr>
            <a:r>
              <a:rPr lang="en-US" sz="2900" dirty="0">
                <a:solidFill>
                  <a:schemeClr val="bg1"/>
                </a:solidFill>
              </a:rPr>
              <a:t>108 universities</a:t>
            </a:r>
          </a:p>
          <a:p>
            <a:pPr lvl="1">
              <a:buFont typeface="Arial" panose="020B0604020202020204" pitchFamily="34" charset="0"/>
              <a:buChar char="•"/>
            </a:pPr>
            <a:r>
              <a:rPr lang="en-US" sz="2900" dirty="0">
                <a:solidFill>
                  <a:schemeClr val="bg1"/>
                </a:solidFill>
              </a:rPr>
              <a:t>211 universities of applied sciences</a:t>
            </a:r>
          </a:p>
          <a:p>
            <a:pPr lvl="1">
              <a:buFont typeface="Arial" panose="020B0604020202020204" pitchFamily="34" charset="0"/>
              <a:buChar char="•"/>
            </a:pPr>
            <a:r>
              <a:rPr lang="en-US" sz="2900" dirty="0">
                <a:solidFill>
                  <a:schemeClr val="bg1"/>
                </a:solidFill>
              </a:rPr>
              <a:t>52 colleges of art and music</a:t>
            </a:r>
          </a:p>
          <a:p>
            <a:pPr lvl="1">
              <a:buFont typeface="Arial" panose="020B0604020202020204" pitchFamily="34" charset="0"/>
              <a:buChar char="•"/>
            </a:pPr>
            <a:r>
              <a:rPr lang="en-US" sz="2900" dirty="0">
                <a:solidFill>
                  <a:schemeClr val="bg1"/>
                </a:solidFill>
              </a:rPr>
              <a:t>30 colleges of public administration</a:t>
            </a:r>
          </a:p>
          <a:p>
            <a:pPr lvl="1">
              <a:buFont typeface="Arial" panose="020B0604020202020204" pitchFamily="34" charset="0"/>
              <a:buChar char="•"/>
            </a:pPr>
            <a:r>
              <a:rPr lang="en-US" sz="2900" dirty="0">
                <a:solidFill>
                  <a:schemeClr val="bg1"/>
                </a:solidFill>
              </a:rPr>
              <a:t>16 theological universities, and </a:t>
            </a:r>
          </a:p>
          <a:p>
            <a:pPr lvl="1">
              <a:buFont typeface="Arial" panose="020B0604020202020204" pitchFamily="34" charset="0"/>
              <a:buChar char="•"/>
            </a:pPr>
            <a:r>
              <a:rPr lang="en-US" sz="2900" dirty="0">
                <a:solidFill>
                  <a:schemeClr val="bg1"/>
                </a:solidFill>
              </a:rPr>
              <a:t>6 colleges of education</a:t>
            </a:r>
          </a:p>
          <a:p>
            <a:r>
              <a:rPr lang="en-US" sz="2900" dirty="0">
                <a:solidFill>
                  <a:schemeClr val="bg1"/>
                </a:solidFill>
              </a:rPr>
              <a:t>2.87 million students*</a:t>
            </a:r>
          </a:p>
          <a:p>
            <a:r>
              <a:rPr lang="en-US" sz="2900" dirty="0">
                <a:solidFill>
                  <a:schemeClr val="bg1"/>
                </a:solidFill>
              </a:rPr>
              <a:t>60 per cent of HEIs are funded by the federal government and states</a:t>
            </a:r>
          </a:p>
          <a:p>
            <a:pPr marL="457200" lvl="1" indent="0">
              <a:buNone/>
            </a:pPr>
            <a:endParaRPr lang="en-US" dirty="0">
              <a:solidFill>
                <a:schemeClr val="bg1"/>
              </a:solidFill>
            </a:endParaRPr>
          </a:p>
        </p:txBody>
      </p:sp>
      <p:sp>
        <p:nvSpPr>
          <p:cNvPr id="3" name="TextBox 2">
            <a:extLst>
              <a:ext uri="{FF2B5EF4-FFF2-40B4-BE49-F238E27FC236}">
                <a16:creationId xmlns:a16="http://schemas.microsoft.com/office/drawing/2014/main" id="{9158D8F4-1CA1-482F-B9F3-37E416B76B61}"/>
              </a:ext>
            </a:extLst>
          </p:cNvPr>
          <p:cNvSpPr txBox="1"/>
          <p:nvPr/>
        </p:nvSpPr>
        <p:spPr>
          <a:xfrm>
            <a:off x="731520" y="5839444"/>
            <a:ext cx="4104640" cy="307777"/>
          </a:xfrm>
          <a:prstGeom prst="rect">
            <a:avLst/>
          </a:prstGeom>
          <a:noFill/>
        </p:spPr>
        <p:txBody>
          <a:bodyPr wrap="square" rtlCol="0">
            <a:spAutoFit/>
          </a:bodyPr>
          <a:lstStyle/>
          <a:p>
            <a:r>
              <a:rPr lang="en-US" sz="1400" i="1" dirty="0">
                <a:solidFill>
                  <a:schemeClr val="bg1"/>
                </a:solidFill>
              </a:rPr>
              <a:t>* Data from 2023</a:t>
            </a:r>
            <a:endParaRPr lang="en-GB" sz="1400" i="1" dirty="0">
              <a:solidFill>
                <a:schemeClr val="bg1"/>
              </a:solidFill>
            </a:endParaRPr>
          </a:p>
        </p:txBody>
      </p:sp>
    </p:spTree>
    <p:extLst>
      <p:ext uri="{BB962C8B-B14F-4D97-AF65-F5344CB8AC3E}">
        <p14:creationId xmlns:p14="http://schemas.microsoft.com/office/powerpoint/2010/main" val="191385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1033272" y="649224"/>
            <a:ext cx="6353646" cy="744836"/>
          </a:xfrm>
        </p:spPr>
        <p:txBody>
          <a:bodyPr vert="horz" lIns="91440" tIns="45720" rIns="91440" bIns="45720" rtlCol="0" anchor="ctr">
            <a:normAutofit fontScale="90000"/>
          </a:bodyPr>
          <a:lstStyle/>
          <a:p>
            <a:r>
              <a:rPr lang="en-US" sz="4000" dirty="0">
                <a:solidFill>
                  <a:schemeClr val="bg1"/>
                </a:solidFill>
              </a:rPr>
              <a:t>Landscape of MCs in Germany</a:t>
            </a:r>
            <a:endParaRPr lang="en-GB" sz="4000" kern="1200" noProof="0" dirty="0">
              <a:solidFill>
                <a:schemeClr val="bg1"/>
              </a:solidFill>
              <a:latin typeface="+mj-lt"/>
              <a:ea typeface="+mj-ea"/>
              <a:cs typeface="+mj-cs"/>
            </a:endParaRPr>
          </a:p>
        </p:txBody>
      </p:sp>
      <p:sp>
        <p:nvSpPr>
          <p:cNvPr id="14" name="Content Placeholder 3">
            <a:extLst>
              <a:ext uri="{FF2B5EF4-FFF2-40B4-BE49-F238E27FC236}">
                <a16:creationId xmlns:a16="http://schemas.microsoft.com/office/drawing/2014/main" id="{D42EA227-1BFC-45BD-8F3A-2DAFD552F364}"/>
              </a:ext>
            </a:extLst>
          </p:cNvPr>
          <p:cNvSpPr>
            <a:spLocks noGrp="1"/>
          </p:cNvSpPr>
          <p:nvPr>
            <p:ph idx="1"/>
          </p:nvPr>
        </p:nvSpPr>
        <p:spPr>
          <a:xfrm>
            <a:off x="731520" y="1583406"/>
            <a:ext cx="11013440" cy="4096034"/>
          </a:xfrm>
        </p:spPr>
        <p:txBody>
          <a:bodyPr>
            <a:normAutofit/>
          </a:bodyPr>
          <a:lstStyle/>
          <a:p>
            <a:r>
              <a:rPr lang="en-US" sz="2000" dirty="0">
                <a:solidFill>
                  <a:schemeClr val="bg1"/>
                </a:solidFill>
              </a:rPr>
              <a:t>Origin: As labor market demands evolve, micro-credentials enhance workforce readiness. In Germany, they support lifelong learning and international cooperation among higher education institutions.</a:t>
            </a:r>
          </a:p>
          <a:p>
            <a:r>
              <a:rPr lang="en-US" sz="2000" dirty="0">
                <a:solidFill>
                  <a:schemeClr val="bg1"/>
                </a:solidFill>
              </a:rPr>
              <a:t>MCs are offered by both formal as well as informal education providers (training providers, industry organizations). </a:t>
            </a:r>
          </a:p>
          <a:p>
            <a:r>
              <a:rPr lang="en-US" sz="2000" dirty="0">
                <a:solidFill>
                  <a:schemeClr val="bg1"/>
                </a:solidFill>
              </a:rPr>
              <a:t>One in five universities offer MCs for the year 2022 (DAAD - </a:t>
            </a:r>
            <a:r>
              <a:rPr lang="de-DE" sz="2000" dirty="0">
                <a:solidFill>
                  <a:schemeClr val="bg1"/>
                </a:solidFill>
              </a:rPr>
              <a:t>Deutscher Akademischer Austauschdienst /German Academic Exchange Service</a:t>
            </a:r>
            <a:r>
              <a:rPr lang="en-US" sz="2000" dirty="0">
                <a:solidFill>
                  <a:schemeClr val="bg1"/>
                </a:solidFill>
              </a:rPr>
              <a:t>, 2022)</a:t>
            </a:r>
          </a:p>
          <a:p>
            <a:r>
              <a:rPr lang="en-US" sz="2000" dirty="0">
                <a:solidFill>
                  <a:schemeClr val="bg1"/>
                </a:solidFill>
              </a:rPr>
              <a:t> MCs are also becoming more important as an instrument for internationalization and mobility.</a:t>
            </a:r>
          </a:p>
        </p:txBody>
      </p:sp>
      <p:sp>
        <p:nvSpPr>
          <p:cNvPr id="3" name="TextBox 2">
            <a:extLst>
              <a:ext uri="{FF2B5EF4-FFF2-40B4-BE49-F238E27FC236}">
                <a16:creationId xmlns:a16="http://schemas.microsoft.com/office/drawing/2014/main" id="{9158D8F4-1CA1-482F-B9F3-37E416B76B61}"/>
              </a:ext>
            </a:extLst>
          </p:cNvPr>
          <p:cNvSpPr txBox="1"/>
          <p:nvPr/>
        </p:nvSpPr>
        <p:spPr>
          <a:xfrm>
            <a:off x="731520" y="5839444"/>
            <a:ext cx="4104640" cy="307777"/>
          </a:xfrm>
          <a:prstGeom prst="rect">
            <a:avLst/>
          </a:prstGeom>
          <a:noFill/>
        </p:spPr>
        <p:txBody>
          <a:bodyPr wrap="square" rtlCol="0">
            <a:spAutoFit/>
          </a:bodyPr>
          <a:lstStyle/>
          <a:p>
            <a:r>
              <a:rPr lang="en-US" sz="1400" i="1" dirty="0">
                <a:solidFill>
                  <a:schemeClr val="bg1"/>
                </a:solidFill>
              </a:rPr>
              <a:t>* Data from 2023</a:t>
            </a:r>
            <a:endParaRPr lang="en-GB" sz="1400" i="1" dirty="0">
              <a:solidFill>
                <a:schemeClr val="bg1"/>
              </a:solidFill>
            </a:endParaRPr>
          </a:p>
        </p:txBody>
      </p:sp>
    </p:spTree>
    <p:extLst>
      <p:ext uri="{BB962C8B-B14F-4D97-AF65-F5344CB8AC3E}">
        <p14:creationId xmlns:p14="http://schemas.microsoft.com/office/powerpoint/2010/main" val="363008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643636" y="402181"/>
            <a:ext cx="10621264" cy="1167908"/>
          </a:xfrm>
        </p:spPr>
        <p:txBody>
          <a:bodyPr vert="horz" lIns="91440" tIns="45720" rIns="91440" bIns="45720" rtlCol="0" anchor="ctr">
            <a:normAutofit/>
          </a:bodyPr>
          <a:lstStyle/>
          <a:p>
            <a:r>
              <a:rPr lang="en-US" sz="1800" b="1" dirty="0">
                <a:solidFill>
                  <a:schemeClr val="bg1"/>
                </a:solidFill>
              </a:rPr>
              <a:t>DAAD surveyed 160 HEIs on the development and spread of MCs in the German higher education system in 2022:</a:t>
            </a:r>
            <a:endParaRPr lang="en-GB" sz="1800" b="1" kern="1200" noProof="0" dirty="0">
              <a:solidFill>
                <a:schemeClr val="bg1"/>
              </a:solidFill>
              <a:latin typeface="+mj-lt"/>
              <a:ea typeface="+mj-ea"/>
              <a:cs typeface="+mj-cs"/>
            </a:endParaRPr>
          </a:p>
        </p:txBody>
      </p:sp>
      <p:graphicFrame>
        <p:nvGraphicFramePr>
          <p:cNvPr id="6" name="Chart 0">
            <a:extLst>
              <a:ext uri="{FF2B5EF4-FFF2-40B4-BE49-F238E27FC236}">
                <a16:creationId xmlns:a16="http://schemas.microsoft.com/office/drawing/2014/main" id="{4718D9E6-9B6A-424A-B74E-DEA343DBCC78}"/>
              </a:ext>
            </a:extLst>
          </p:cNvPr>
          <p:cNvGraphicFramePr/>
          <p:nvPr>
            <p:extLst>
              <p:ext uri="{D42A27DB-BD31-4B8C-83A1-F6EECF244321}">
                <p14:modId xmlns:p14="http://schemas.microsoft.com/office/powerpoint/2010/main" val="3449572468"/>
              </p:ext>
            </p:extLst>
          </p:nvPr>
        </p:nvGraphicFramePr>
        <p:xfrm>
          <a:off x="1524000" y="1917700"/>
          <a:ext cx="1816100" cy="181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
            <a:extLst>
              <a:ext uri="{FF2B5EF4-FFF2-40B4-BE49-F238E27FC236}">
                <a16:creationId xmlns:a16="http://schemas.microsoft.com/office/drawing/2014/main" id="{A2D6E7E7-1818-4F2C-8FC5-14155B797843}"/>
              </a:ext>
            </a:extLst>
          </p:cNvPr>
          <p:cNvGraphicFramePr/>
          <p:nvPr>
            <p:extLst>
              <p:ext uri="{D42A27DB-BD31-4B8C-83A1-F6EECF244321}">
                <p14:modId xmlns:p14="http://schemas.microsoft.com/office/powerpoint/2010/main" val="2307069509"/>
              </p:ext>
            </p:extLst>
          </p:nvPr>
        </p:nvGraphicFramePr>
        <p:xfrm>
          <a:off x="5219700" y="1917700"/>
          <a:ext cx="1816100" cy="181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a:extLst>
              <a:ext uri="{FF2B5EF4-FFF2-40B4-BE49-F238E27FC236}">
                <a16:creationId xmlns:a16="http://schemas.microsoft.com/office/drawing/2014/main" id="{C28112DE-191E-4236-97A4-6BCED9A329AE}"/>
              </a:ext>
            </a:extLst>
          </p:cNvPr>
          <p:cNvGraphicFramePr/>
          <p:nvPr>
            <p:extLst>
              <p:ext uri="{D42A27DB-BD31-4B8C-83A1-F6EECF244321}">
                <p14:modId xmlns:p14="http://schemas.microsoft.com/office/powerpoint/2010/main" val="366488325"/>
              </p:ext>
            </p:extLst>
          </p:nvPr>
        </p:nvGraphicFramePr>
        <p:xfrm>
          <a:off x="8826500" y="1917700"/>
          <a:ext cx="1816100" cy="18161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AD6E10B-E75F-4A2F-8536-40910DE1FF99}"/>
              </a:ext>
            </a:extLst>
          </p:cNvPr>
          <p:cNvSpPr txBox="1"/>
          <p:nvPr/>
        </p:nvSpPr>
        <p:spPr>
          <a:xfrm>
            <a:off x="1968500" y="2603500"/>
            <a:ext cx="914400" cy="369332"/>
          </a:xfrm>
          <a:prstGeom prst="rect">
            <a:avLst/>
          </a:prstGeom>
          <a:noFill/>
        </p:spPr>
        <p:txBody>
          <a:bodyPr vertOverflow="overflow" vert="horz" wrap="square" rtlCol="0" anchor="t">
            <a:spAutoFit/>
          </a:bodyPr>
          <a:lstStyle/>
          <a:p>
            <a:pPr algn="l"/>
            <a:r>
              <a:rPr lang="en-US">
                <a:solidFill>
                  <a:schemeClr val="bg1"/>
                </a:solidFill>
              </a:rPr>
              <a:t>20%</a:t>
            </a:r>
          </a:p>
        </p:txBody>
      </p:sp>
      <p:sp>
        <p:nvSpPr>
          <p:cNvPr id="10" name="TextBox 9">
            <a:extLst>
              <a:ext uri="{FF2B5EF4-FFF2-40B4-BE49-F238E27FC236}">
                <a16:creationId xmlns:a16="http://schemas.microsoft.com/office/drawing/2014/main" id="{DA08A467-1DCA-4A67-87DD-307656440221}"/>
              </a:ext>
            </a:extLst>
          </p:cNvPr>
          <p:cNvSpPr txBox="1"/>
          <p:nvPr/>
        </p:nvSpPr>
        <p:spPr>
          <a:xfrm>
            <a:off x="5664200" y="2590800"/>
            <a:ext cx="914400" cy="369332"/>
          </a:xfrm>
          <a:prstGeom prst="rect">
            <a:avLst/>
          </a:prstGeom>
          <a:noFill/>
        </p:spPr>
        <p:txBody>
          <a:bodyPr vertOverflow="overflow" vert="horz" wrap="square" rtlCol="0" anchor="t">
            <a:spAutoFit/>
          </a:bodyPr>
          <a:lstStyle/>
          <a:p>
            <a:pPr algn="l"/>
            <a:r>
              <a:rPr lang="en-US">
                <a:solidFill>
                  <a:schemeClr val="bg1"/>
                </a:solidFill>
              </a:rPr>
              <a:t>23%</a:t>
            </a:r>
          </a:p>
        </p:txBody>
      </p:sp>
      <p:sp>
        <p:nvSpPr>
          <p:cNvPr id="11" name="TextBox 10">
            <a:extLst>
              <a:ext uri="{FF2B5EF4-FFF2-40B4-BE49-F238E27FC236}">
                <a16:creationId xmlns:a16="http://schemas.microsoft.com/office/drawing/2014/main" id="{2988C11B-08FA-4834-BC57-70DE71BA2B80}"/>
              </a:ext>
            </a:extLst>
          </p:cNvPr>
          <p:cNvSpPr txBox="1"/>
          <p:nvPr/>
        </p:nvSpPr>
        <p:spPr>
          <a:xfrm>
            <a:off x="9271000" y="2603500"/>
            <a:ext cx="914400" cy="369332"/>
          </a:xfrm>
          <a:prstGeom prst="rect">
            <a:avLst/>
          </a:prstGeom>
          <a:noFill/>
        </p:spPr>
        <p:txBody>
          <a:bodyPr vertOverflow="overflow" vert="horz" wrap="square" rtlCol="0" anchor="t">
            <a:spAutoFit/>
          </a:bodyPr>
          <a:lstStyle/>
          <a:p>
            <a:pPr algn="l"/>
            <a:r>
              <a:rPr lang="en-US">
                <a:solidFill>
                  <a:schemeClr val="bg1"/>
                </a:solidFill>
              </a:rPr>
              <a:t>37%</a:t>
            </a:r>
          </a:p>
        </p:txBody>
      </p:sp>
      <p:sp>
        <p:nvSpPr>
          <p:cNvPr id="12" name="TextBox 11">
            <a:extLst>
              <a:ext uri="{FF2B5EF4-FFF2-40B4-BE49-F238E27FC236}">
                <a16:creationId xmlns:a16="http://schemas.microsoft.com/office/drawing/2014/main" id="{C197A5CF-1E31-4E30-9A67-45DA308040AE}"/>
              </a:ext>
            </a:extLst>
          </p:cNvPr>
          <p:cNvSpPr txBox="1"/>
          <p:nvPr/>
        </p:nvSpPr>
        <p:spPr>
          <a:xfrm>
            <a:off x="914400" y="3810000"/>
            <a:ext cx="3060700" cy="430887"/>
          </a:xfrm>
          <a:prstGeom prst="rect">
            <a:avLst/>
          </a:prstGeom>
          <a:noFill/>
        </p:spPr>
        <p:txBody>
          <a:bodyPr vertOverflow="overflow" vert="horz" wrap="square" rtlCol="0" anchor="t">
            <a:spAutoFit/>
          </a:bodyPr>
          <a:lstStyle/>
          <a:p>
            <a:pPr algn="l"/>
            <a:r>
              <a:rPr lang="en-US" sz="2200" b="1" dirty="0">
                <a:solidFill>
                  <a:schemeClr val="bg1"/>
                </a:solidFill>
              </a:rPr>
              <a:t>Current Usage</a:t>
            </a:r>
          </a:p>
        </p:txBody>
      </p:sp>
      <p:sp>
        <p:nvSpPr>
          <p:cNvPr id="13" name="TextBox 12">
            <a:extLst>
              <a:ext uri="{FF2B5EF4-FFF2-40B4-BE49-F238E27FC236}">
                <a16:creationId xmlns:a16="http://schemas.microsoft.com/office/drawing/2014/main" id="{BD176706-1C4D-45B9-B1EB-D31444E530B0}"/>
              </a:ext>
            </a:extLst>
          </p:cNvPr>
          <p:cNvSpPr txBox="1"/>
          <p:nvPr/>
        </p:nvSpPr>
        <p:spPr>
          <a:xfrm>
            <a:off x="914400" y="4622800"/>
            <a:ext cx="3060700" cy="923330"/>
          </a:xfrm>
          <a:prstGeom prst="rect">
            <a:avLst/>
          </a:prstGeom>
          <a:noFill/>
        </p:spPr>
        <p:txBody>
          <a:bodyPr vertOverflow="overflow" vert="horz" wrap="square" rtlCol="0" anchor="t">
            <a:spAutoFit/>
          </a:bodyPr>
          <a:lstStyle/>
          <a:p>
            <a:pPr algn="l"/>
            <a:r>
              <a:rPr lang="en-US">
                <a:solidFill>
                  <a:schemeClr val="bg1"/>
                </a:solidFill>
                <a:latin typeface="Calibri"/>
                <a:cs typeface="Calibri"/>
              </a:rPr>
              <a:t>20% of surveyed universities already implement micro-credentials.</a:t>
            </a:r>
          </a:p>
        </p:txBody>
      </p:sp>
      <p:sp>
        <p:nvSpPr>
          <p:cNvPr id="15" name="TextBox 14">
            <a:extLst>
              <a:ext uri="{FF2B5EF4-FFF2-40B4-BE49-F238E27FC236}">
                <a16:creationId xmlns:a16="http://schemas.microsoft.com/office/drawing/2014/main" id="{73045BD2-A98C-42A9-9526-02B41573B8DB}"/>
              </a:ext>
            </a:extLst>
          </p:cNvPr>
          <p:cNvSpPr txBox="1"/>
          <p:nvPr/>
        </p:nvSpPr>
        <p:spPr>
          <a:xfrm>
            <a:off x="4559300" y="3822700"/>
            <a:ext cx="3060700" cy="430887"/>
          </a:xfrm>
          <a:prstGeom prst="rect">
            <a:avLst/>
          </a:prstGeom>
          <a:noFill/>
        </p:spPr>
        <p:txBody>
          <a:bodyPr vertOverflow="overflow" vert="horz" wrap="square" rtlCol="0" anchor="t">
            <a:spAutoFit/>
          </a:bodyPr>
          <a:lstStyle/>
          <a:p>
            <a:pPr algn="l"/>
            <a:r>
              <a:rPr lang="en-US" sz="2200" b="1">
                <a:solidFill>
                  <a:schemeClr val="bg1"/>
                </a:solidFill>
              </a:rPr>
              <a:t>Potential Users</a:t>
            </a:r>
          </a:p>
        </p:txBody>
      </p:sp>
      <p:sp>
        <p:nvSpPr>
          <p:cNvPr id="16" name="TextBox 15">
            <a:extLst>
              <a:ext uri="{FF2B5EF4-FFF2-40B4-BE49-F238E27FC236}">
                <a16:creationId xmlns:a16="http://schemas.microsoft.com/office/drawing/2014/main" id="{C1F9BC45-8BBB-4658-A46C-A923D25FA0FA}"/>
              </a:ext>
            </a:extLst>
          </p:cNvPr>
          <p:cNvSpPr txBox="1"/>
          <p:nvPr/>
        </p:nvSpPr>
        <p:spPr>
          <a:xfrm>
            <a:off x="4559300" y="4610100"/>
            <a:ext cx="3060700" cy="923330"/>
          </a:xfrm>
          <a:prstGeom prst="rect">
            <a:avLst/>
          </a:prstGeom>
          <a:noFill/>
        </p:spPr>
        <p:txBody>
          <a:bodyPr vertOverflow="overflow" vert="horz" wrap="square" rtlCol="0" anchor="t">
            <a:spAutoFit/>
          </a:bodyPr>
          <a:lstStyle/>
          <a:p>
            <a:pPr algn="l"/>
            <a:r>
              <a:rPr lang="en-US">
                <a:solidFill>
                  <a:schemeClr val="bg1"/>
                </a:solidFill>
                <a:latin typeface="Calibri"/>
                <a:cs typeface="Calibri"/>
              </a:rPr>
              <a:t>23% of universities are currently discussing micro-credential integration.</a:t>
            </a:r>
          </a:p>
        </p:txBody>
      </p:sp>
      <p:sp>
        <p:nvSpPr>
          <p:cNvPr id="17" name="TextBox 16">
            <a:extLst>
              <a:ext uri="{FF2B5EF4-FFF2-40B4-BE49-F238E27FC236}">
                <a16:creationId xmlns:a16="http://schemas.microsoft.com/office/drawing/2014/main" id="{AFFB600B-8F01-4DDD-AF6A-BF407E1F3089}"/>
              </a:ext>
            </a:extLst>
          </p:cNvPr>
          <p:cNvSpPr txBox="1"/>
          <p:nvPr/>
        </p:nvSpPr>
        <p:spPr>
          <a:xfrm>
            <a:off x="8204200" y="3810000"/>
            <a:ext cx="3060700" cy="430887"/>
          </a:xfrm>
          <a:prstGeom prst="rect">
            <a:avLst/>
          </a:prstGeom>
          <a:noFill/>
        </p:spPr>
        <p:txBody>
          <a:bodyPr vertOverflow="overflow" vert="horz" wrap="square" rtlCol="0" anchor="t">
            <a:spAutoFit/>
          </a:bodyPr>
          <a:lstStyle/>
          <a:p>
            <a:pPr algn="l"/>
            <a:r>
              <a:rPr lang="en-US" sz="2200" b="1">
                <a:solidFill>
                  <a:schemeClr val="bg1"/>
                </a:solidFill>
              </a:rPr>
              <a:t>Still Unexplored</a:t>
            </a:r>
          </a:p>
        </p:txBody>
      </p:sp>
      <p:sp>
        <p:nvSpPr>
          <p:cNvPr id="18" name="TextBox 17">
            <a:extLst>
              <a:ext uri="{FF2B5EF4-FFF2-40B4-BE49-F238E27FC236}">
                <a16:creationId xmlns:a16="http://schemas.microsoft.com/office/drawing/2014/main" id="{30D4C3B5-52C1-4450-A55B-773CE216756F}"/>
              </a:ext>
            </a:extLst>
          </p:cNvPr>
          <p:cNvSpPr txBox="1"/>
          <p:nvPr/>
        </p:nvSpPr>
        <p:spPr>
          <a:xfrm>
            <a:off x="8204200" y="4610100"/>
            <a:ext cx="3060700" cy="923330"/>
          </a:xfrm>
          <a:prstGeom prst="rect">
            <a:avLst/>
          </a:prstGeom>
          <a:noFill/>
        </p:spPr>
        <p:txBody>
          <a:bodyPr vertOverflow="overflow" vert="horz" wrap="square" rtlCol="0" anchor="t">
            <a:spAutoFit/>
          </a:bodyPr>
          <a:lstStyle/>
          <a:p>
            <a:pPr algn="l"/>
            <a:r>
              <a:rPr lang="en-US">
                <a:solidFill>
                  <a:schemeClr val="bg1"/>
                </a:solidFill>
                <a:latin typeface="Calibri"/>
                <a:cs typeface="Calibri"/>
              </a:rPr>
              <a:t>37% of institutions have not yet addressed the micro-credential format.</a:t>
            </a:r>
          </a:p>
        </p:txBody>
      </p:sp>
    </p:spTree>
    <p:extLst>
      <p:ext uri="{BB962C8B-B14F-4D97-AF65-F5344CB8AC3E}">
        <p14:creationId xmlns:p14="http://schemas.microsoft.com/office/powerpoint/2010/main" val="378442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1033272" y="649224"/>
            <a:ext cx="7998968" cy="744836"/>
          </a:xfrm>
        </p:spPr>
        <p:txBody>
          <a:bodyPr vert="horz" lIns="91440" tIns="45720" rIns="91440" bIns="45720" rtlCol="0" anchor="ctr">
            <a:normAutofit/>
          </a:bodyPr>
          <a:lstStyle/>
          <a:p>
            <a:r>
              <a:rPr lang="en-US" sz="4000" dirty="0">
                <a:solidFill>
                  <a:schemeClr val="bg1"/>
                </a:solidFill>
              </a:rPr>
              <a:t>Legal Framework of MCs in Germany</a:t>
            </a:r>
            <a:endParaRPr lang="en-GB" sz="4000" kern="1200" noProof="0" dirty="0">
              <a:solidFill>
                <a:schemeClr val="bg1"/>
              </a:solidFill>
              <a:latin typeface="+mj-lt"/>
              <a:ea typeface="+mj-ea"/>
              <a:cs typeface="+mj-cs"/>
            </a:endParaRPr>
          </a:p>
        </p:txBody>
      </p:sp>
      <p:sp>
        <p:nvSpPr>
          <p:cNvPr id="14" name="Content Placeholder 3">
            <a:extLst>
              <a:ext uri="{FF2B5EF4-FFF2-40B4-BE49-F238E27FC236}">
                <a16:creationId xmlns:a16="http://schemas.microsoft.com/office/drawing/2014/main" id="{D42EA227-1BFC-45BD-8F3A-2DAFD552F364}"/>
              </a:ext>
            </a:extLst>
          </p:cNvPr>
          <p:cNvSpPr>
            <a:spLocks noGrp="1"/>
          </p:cNvSpPr>
          <p:nvPr>
            <p:ph idx="1"/>
          </p:nvPr>
        </p:nvSpPr>
        <p:spPr>
          <a:xfrm>
            <a:off x="731520" y="1583406"/>
            <a:ext cx="11013440" cy="4096034"/>
          </a:xfrm>
        </p:spPr>
        <p:txBody>
          <a:bodyPr>
            <a:normAutofit/>
          </a:bodyPr>
          <a:lstStyle/>
          <a:p>
            <a:r>
              <a:rPr lang="en-US" sz="2000" dirty="0">
                <a:solidFill>
                  <a:schemeClr val="bg1"/>
                </a:solidFill>
              </a:rPr>
              <a:t>The special legal framework regarding MC implementation in Germany HE currently does not exist.</a:t>
            </a:r>
          </a:p>
          <a:p>
            <a:r>
              <a:rPr lang="en-US" sz="2000" dirty="0">
                <a:solidFill>
                  <a:schemeClr val="bg1"/>
                </a:solidFill>
              </a:rPr>
              <a:t> Although the Higher Education Framework Act (HRG) in Germany does not explicitly address micro-credentials, section 2, sub-section 13 on distance learning and multimedia implies that their implementation in higher education institutions is permitted within the scope of universities: </a:t>
            </a:r>
          </a:p>
          <a:p>
            <a:endParaRPr lang="en-US" sz="2000" dirty="0">
              <a:solidFill>
                <a:schemeClr val="bg1"/>
              </a:solidFill>
            </a:endParaRPr>
          </a:p>
          <a:p>
            <a:pPr marL="0" indent="0" algn="ctr">
              <a:buNone/>
            </a:pPr>
            <a:r>
              <a:rPr lang="en-US" sz="2000" dirty="0">
                <a:solidFill>
                  <a:schemeClr val="bg1"/>
                </a:solidFill>
              </a:rPr>
              <a:t>“In reforming studies and teaching and in providing courses, the possibilities offered by distance learning and information and communication technology should be used. The Federal Government, the state and universities promote this development within the scope of their responsibilities.”</a:t>
            </a:r>
          </a:p>
        </p:txBody>
      </p:sp>
    </p:spTree>
    <p:extLst>
      <p:ext uri="{BB962C8B-B14F-4D97-AF65-F5344CB8AC3E}">
        <p14:creationId xmlns:p14="http://schemas.microsoft.com/office/powerpoint/2010/main" val="427870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D42EA227-1BFC-45BD-8F3A-2DAFD552F364}"/>
              </a:ext>
            </a:extLst>
          </p:cNvPr>
          <p:cNvSpPr>
            <a:spLocks noGrp="1"/>
          </p:cNvSpPr>
          <p:nvPr>
            <p:ph idx="1"/>
          </p:nvPr>
        </p:nvSpPr>
        <p:spPr>
          <a:xfrm>
            <a:off x="677333" y="1800104"/>
            <a:ext cx="9873435" cy="4134704"/>
          </a:xfrm>
        </p:spPr>
        <p:txBody>
          <a:bodyPr>
            <a:normAutofit/>
          </a:bodyPr>
          <a:lstStyle/>
          <a:p>
            <a:pPr>
              <a:buFont typeface="Wingdings" panose="05000000000000000000" pitchFamily="2" charset="2"/>
              <a:buChar char="Ø"/>
            </a:pPr>
            <a:r>
              <a:rPr lang="en-US" sz="2000" dirty="0">
                <a:solidFill>
                  <a:schemeClr val="bg1"/>
                </a:solidFill>
              </a:rPr>
              <a:t>Lack of consistent guidelines for evaluating competencies gained in micro-learning programs leads to a challenge in recognizing the value of MCs.</a:t>
            </a:r>
          </a:p>
          <a:p>
            <a:pPr>
              <a:buFont typeface="Wingdings" panose="05000000000000000000" pitchFamily="2" charset="2"/>
              <a:buChar char="Ø"/>
            </a:pPr>
            <a:r>
              <a:rPr lang="en-US" sz="2000" dirty="0">
                <a:solidFill>
                  <a:schemeClr val="bg1"/>
                </a:solidFill>
              </a:rPr>
              <a:t>Lack of a common understanding of quality, reinforcing the possible lack of transparency within the education market and making it difficult to evaluate respective programs – both for the course offerings and learners. </a:t>
            </a:r>
          </a:p>
          <a:p>
            <a:pPr>
              <a:buFont typeface="Wingdings" panose="05000000000000000000" pitchFamily="2" charset="2"/>
              <a:buChar char="Ø"/>
            </a:pPr>
            <a:r>
              <a:rPr lang="en-US" sz="2000" dirty="0">
                <a:solidFill>
                  <a:schemeClr val="bg1"/>
                </a:solidFill>
              </a:rPr>
              <a:t>Ensuring the validity of MCs and fostering its linkage to German National Qualification Framework/ </a:t>
            </a:r>
            <a:r>
              <a:rPr lang="en-US" sz="2000" dirty="0" err="1">
                <a:solidFill>
                  <a:schemeClr val="bg1"/>
                </a:solidFill>
              </a:rPr>
              <a:t>Deutscher</a:t>
            </a:r>
            <a:r>
              <a:rPr lang="en-US" sz="2000" dirty="0">
                <a:solidFill>
                  <a:schemeClr val="bg1"/>
                </a:solidFill>
              </a:rPr>
              <a:t> </a:t>
            </a:r>
            <a:r>
              <a:rPr lang="en-US" sz="2000" dirty="0" err="1">
                <a:solidFill>
                  <a:schemeClr val="bg1"/>
                </a:solidFill>
              </a:rPr>
              <a:t>Qualifikationsrahmen</a:t>
            </a:r>
            <a:r>
              <a:rPr lang="en-US" sz="2000" dirty="0">
                <a:solidFill>
                  <a:schemeClr val="bg1"/>
                </a:solidFill>
              </a:rPr>
              <a:t> (DQR): it is complicated as they vary in terms of course providers.</a:t>
            </a:r>
          </a:p>
          <a:p>
            <a:pPr>
              <a:buFont typeface="Wingdings" panose="05000000000000000000" pitchFamily="2" charset="2"/>
              <a:buChar char="Ø"/>
            </a:pPr>
            <a:r>
              <a:rPr lang="en-US" sz="2000" dirty="0">
                <a:solidFill>
                  <a:schemeClr val="bg1"/>
                </a:solidFill>
              </a:rPr>
              <a:t>MCs vary in terms of learning outcomes, duration, costs, modes of assessment, whether they can lead to further qualifications or not (stackable), and whether they are credit-bearing or not</a:t>
            </a:r>
          </a:p>
        </p:txBody>
      </p:sp>
      <p:sp>
        <p:nvSpPr>
          <p:cNvPr id="4" name="Title 1">
            <a:extLst>
              <a:ext uri="{FF2B5EF4-FFF2-40B4-BE49-F238E27FC236}">
                <a16:creationId xmlns:a16="http://schemas.microsoft.com/office/drawing/2014/main" id="{92C4E7BC-B1A1-46C7-BE3B-E4000C743ACD}"/>
              </a:ext>
            </a:extLst>
          </p:cNvPr>
          <p:cNvSpPr txBox="1">
            <a:spLocks/>
          </p:cNvSpPr>
          <p:nvPr/>
        </p:nvSpPr>
        <p:spPr>
          <a:xfrm>
            <a:off x="1033272" y="649224"/>
            <a:ext cx="10813288" cy="744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solidFill>
                  <a:schemeClr val="bg1"/>
                </a:solidFill>
              </a:rPr>
              <a:t>Implementing Micro-credentials in HEIs in Germany </a:t>
            </a:r>
            <a:endParaRPr lang="en-GB" sz="4000" dirty="0">
              <a:solidFill>
                <a:schemeClr val="bg1"/>
              </a:solidFill>
            </a:endParaRPr>
          </a:p>
        </p:txBody>
      </p:sp>
    </p:spTree>
    <p:extLst>
      <p:ext uri="{BB962C8B-B14F-4D97-AF65-F5344CB8AC3E}">
        <p14:creationId xmlns:p14="http://schemas.microsoft.com/office/powerpoint/2010/main" val="234283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1033272" y="649224"/>
            <a:ext cx="10813288" cy="744836"/>
          </a:xfrm>
        </p:spPr>
        <p:txBody>
          <a:bodyPr vert="horz" lIns="91440" tIns="45720" rIns="91440" bIns="45720" rtlCol="0" anchor="ctr">
            <a:normAutofit/>
          </a:bodyPr>
          <a:lstStyle/>
          <a:p>
            <a:r>
              <a:rPr lang="en-US" sz="4000" dirty="0">
                <a:solidFill>
                  <a:schemeClr val="bg1"/>
                </a:solidFill>
              </a:rPr>
              <a:t>Implementing Micro-credentials in HEIs in Germany </a:t>
            </a:r>
            <a:endParaRPr lang="en-GB" sz="4000" kern="1200" noProof="0" dirty="0">
              <a:solidFill>
                <a:schemeClr val="bg1"/>
              </a:solidFill>
              <a:latin typeface="+mj-lt"/>
              <a:ea typeface="+mj-ea"/>
              <a:cs typeface="+mj-cs"/>
            </a:endParaRPr>
          </a:p>
        </p:txBody>
      </p:sp>
      <p:sp>
        <p:nvSpPr>
          <p:cNvPr id="14" name="Content Placeholder 3">
            <a:extLst>
              <a:ext uri="{FF2B5EF4-FFF2-40B4-BE49-F238E27FC236}">
                <a16:creationId xmlns:a16="http://schemas.microsoft.com/office/drawing/2014/main" id="{D42EA227-1BFC-45BD-8F3A-2DAFD552F364}"/>
              </a:ext>
            </a:extLst>
          </p:cNvPr>
          <p:cNvSpPr>
            <a:spLocks noGrp="1"/>
          </p:cNvSpPr>
          <p:nvPr>
            <p:ph idx="1"/>
          </p:nvPr>
        </p:nvSpPr>
        <p:spPr>
          <a:xfrm>
            <a:off x="731520" y="1583406"/>
            <a:ext cx="11013440" cy="4096034"/>
          </a:xfrm>
        </p:spPr>
        <p:txBody>
          <a:bodyPr>
            <a:normAutofit/>
          </a:bodyPr>
          <a:lstStyle/>
          <a:p>
            <a:r>
              <a:rPr lang="en-US" sz="2000" b="1" dirty="0">
                <a:solidFill>
                  <a:schemeClr val="bg1"/>
                </a:solidFill>
              </a:rPr>
              <a:t>It is not a bed of roses as it portrays some (potential) challenges which are posed in the following questions:</a:t>
            </a:r>
          </a:p>
          <a:p>
            <a:pPr>
              <a:buFont typeface="Arial" panose="020B0604020202020204" pitchFamily="34" charset="0"/>
              <a:buChar char="•"/>
            </a:pPr>
            <a:r>
              <a:rPr lang="en-US" dirty="0">
                <a:solidFill>
                  <a:schemeClr val="bg1"/>
                </a:solidFill>
              </a:rPr>
              <a:t>Are regulatory frameworks in Germany flexible enough to accommodate micro-credentials alongside traditional degrees?</a:t>
            </a:r>
          </a:p>
          <a:p>
            <a:pPr>
              <a:buFont typeface="Arial" panose="020B0604020202020204" pitchFamily="34" charset="0"/>
              <a:buChar char="•"/>
            </a:pPr>
            <a:r>
              <a:rPr lang="en-US" dirty="0">
                <a:solidFill>
                  <a:schemeClr val="bg1"/>
                </a:solidFill>
              </a:rPr>
              <a:t>How can German HEIs ensure that micro-credentials maintain academic rigor and quality assurance while remaining flexible enough to meet diverse learner needs?</a:t>
            </a:r>
            <a:endParaRPr lang="en-GB" dirty="0">
              <a:solidFill>
                <a:schemeClr val="bg1"/>
              </a:solidFill>
            </a:endParaRPr>
          </a:p>
          <a:p>
            <a:pPr>
              <a:buFont typeface="Arial" panose="020B0604020202020204" pitchFamily="34" charset="0"/>
              <a:buChar char="•"/>
            </a:pPr>
            <a:r>
              <a:rPr lang="en-US" dirty="0">
                <a:solidFill>
                  <a:schemeClr val="bg1"/>
                </a:solidFill>
              </a:rPr>
              <a:t>How can micro-credentials be effectively integrated into the National and European Qualification Framework? </a:t>
            </a:r>
          </a:p>
          <a:p>
            <a:pPr>
              <a:buFont typeface="Arial" panose="020B0604020202020204" pitchFamily="34" charset="0"/>
              <a:buChar char="•"/>
            </a:pPr>
            <a:r>
              <a:rPr lang="en-US" dirty="0">
                <a:solidFill>
                  <a:schemeClr val="bg1"/>
                </a:solidFill>
              </a:rPr>
              <a:t>Will micro-credentials issued by one university be recognized across other institutions in Germany and internationally?</a:t>
            </a:r>
          </a:p>
          <a:p>
            <a:pPr>
              <a:buFont typeface="Arial" panose="020B0604020202020204" pitchFamily="34" charset="0"/>
              <a:buChar char="•"/>
            </a:pPr>
            <a:r>
              <a:rPr lang="en-US" dirty="0">
                <a:solidFill>
                  <a:schemeClr val="bg1"/>
                </a:solidFill>
              </a:rPr>
              <a:t>How can we develop micro-credentials that respond to rapidly evolving labor market demands, and how do we ensure they remain relevant over time?</a:t>
            </a:r>
            <a:endParaRPr lang="en-GB" dirty="0">
              <a:solidFill>
                <a:schemeClr val="bg1"/>
              </a:solidFill>
            </a:endParaRPr>
          </a:p>
          <a:p>
            <a:endParaRPr lang="en-US" sz="2000" b="1" dirty="0">
              <a:solidFill>
                <a:schemeClr val="bg1"/>
              </a:solidFill>
            </a:endParaRPr>
          </a:p>
          <a:p>
            <a:pPr marL="457200" lvl="1" indent="0">
              <a:buNone/>
            </a:pPr>
            <a:endParaRPr lang="en-US" sz="2000" dirty="0">
              <a:solidFill>
                <a:schemeClr val="bg1"/>
              </a:solidFill>
            </a:endParaRPr>
          </a:p>
        </p:txBody>
      </p:sp>
    </p:spTree>
    <p:extLst>
      <p:ext uri="{BB962C8B-B14F-4D97-AF65-F5344CB8AC3E}">
        <p14:creationId xmlns:p14="http://schemas.microsoft.com/office/powerpoint/2010/main" val="181784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1033272" y="649224"/>
            <a:ext cx="10813288" cy="744836"/>
          </a:xfrm>
        </p:spPr>
        <p:txBody>
          <a:bodyPr vert="horz" lIns="91440" tIns="45720" rIns="91440" bIns="45720" rtlCol="0" anchor="ctr">
            <a:normAutofit/>
          </a:bodyPr>
          <a:lstStyle/>
          <a:p>
            <a:r>
              <a:rPr lang="en-US" sz="4000" dirty="0">
                <a:solidFill>
                  <a:schemeClr val="bg1"/>
                </a:solidFill>
              </a:rPr>
              <a:t>Future Direction</a:t>
            </a:r>
            <a:endParaRPr lang="en-GB" sz="4000" kern="1200" noProof="0" dirty="0">
              <a:solidFill>
                <a:schemeClr val="bg1"/>
              </a:solidFill>
              <a:latin typeface="+mj-lt"/>
              <a:ea typeface="+mj-ea"/>
              <a:cs typeface="+mj-cs"/>
            </a:endParaRPr>
          </a:p>
        </p:txBody>
      </p:sp>
      <p:sp>
        <p:nvSpPr>
          <p:cNvPr id="14" name="Content Placeholder 3">
            <a:extLst>
              <a:ext uri="{FF2B5EF4-FFF2-40B4-BE49-F238E27FC236}">
                <a16:creationId xmlns:a16="http://schemas.microsoft.com/office/drawing/2014/main" id="{D42EA227-1BFC-45BD-8F3A-2DAFD552F364}"/>
              </a:ext>
            </a:extLst>
          </p:cNvPr>
          <p:cNvSpPr>
            <a:spLocks noGrp="1"/>
          </p:cNvSpPr>
          <p:nvPr>
            <p:ph idx="1"/>
          </p:nvPr>
        </p:nvSpPr>
        <p:spPr>
          <a:xfrm>
            <a:off x="731520" y="1583406"/>
            <a:ext cx="11013440" cy="4096034"/>
          </a:xfrm>
        </p:spPr>
        <p:txBody>
          <a:bodyPr>
            <a:normAutofit/>
          </a:bodyPr>
          <a:lstStyle/>
          <a:p>
            <a:r>
              <a:rPr lang="en-US" sz="2000" dirty="0">
                <a:solidFill>
                  <a:schemeClr val="bg1"/>
                </a:solidFill>
              </a:rPr>
              <a:t>Despite the concerns, the German Council of Science and Humanities agree that micro-credentials have the potential to develop within Germany’s higher education system to supplement holistic study programs</a:t>
            </a:r>
          </a:p>
          <a:p>
            <a:r>
              <a:rPr lang="en-US" sz="2000" dirty="0">
                <a:solidFill>
                  <a:schemeClr val="bg1"/>
                </a:solidFill>
              </a:rPr>
              <a:t>We can see more increases in MCs offered by private universities targeting affluent employees and lifelong learners</a:t>
            </a:r>
          </a:p>
        </p:txBody>
      </p:sp>
    </p:spTree>
    <p:extLst>
      <p:ext uri="{BB962C8B-B14F-4D97-AF65-F5344CB8AC3E}">
        <p14:creationId xmlns:p14="http://schemas.microsoft.com/office/powerpoint/2010/main" val="58592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4717DF-F6C6-C3D2-DE5B-45EFEE1231E0}"/>
              </a:ext>
            </a:extLst>
          </p:cNvPr>
          <p:cNvSpPr txBox="1"/>
          <p:nvPr/>
        </p:nvSpPr>
        <p:spPr>
          <a:xfrm>
            <a:off x="1479176" y="2325758"/>
            <a:ext cx="9233647" cy="1292662"/>
          </a:xfrm>
          <a:prstGeom prst="rect">
            <a:avLst/>
          </a:prstGeom>
          <a:noFill/>
        </p:spPr>
        <p:txBody>
          <a:bodyPr wrap="square">
            <a:spAutoFit/>
          </a:bodyPr>
          <a:lstStyle/>
          <a:p>
            <a:pPr algn="ctr"/>
            <a:r>
              <a:rPr lang="en-US" sz="6000" dirty="0">
                <a:solidFill>
                  <a:schemeClr val="bg1"/>
                </a:solidFill>
              </a:rPr>
              <a:t>Thank you</a:t>
            </a:r>
            <a:endParaRPr lang="ca-ES" sz="6000" dirty="0">
              <a:solidFill>
                <a:schemeClr val="bg1"/>
              </a:solidFill>
            </a:endParaRPr>
          </a:p>
          <a:p>
            <a:pPr algn="ctr"/>
            <a:endParaRPr lang="sr-Latn-RS" dirty="0">
              <a:solidFill>
                <a:schemeClr val="bg1"/>
              </a:solidFill>
            </a:endParaRPr>
          </a:p>
        </p:txBody>
      </p:sp>
    </p:spTree>
    <p:extLst>
      <p:ext uri="{BB962C8B-B14F-4D97-AF65-F5344CB8AC3E}">
        <p14:creationId xmlns:p14="http://schemas.microsoft.com/office/powerpoint/2010/main" val="1587464357"/>
      </p:ext>
    </p:extLst>
  </p:cSld>
  <p:clrMapOvr>
    <a:masterClrMapping/>
  </p:clrMapOvr>
</p:sld>
</file>

<file path=ppt/theme/theme1.xml><?xml version="1.0" encoding="utf-8"?>
<a:theme xmlns:a="http://schemas.openxmlformats.org/drawingml/2006/main" name="Facet">
  <a:themeElements>
    <a:clrScheme name="Custom 15">
      <a:dk1>
        <a:sysClr val="windowText" lastClr="000000"/>
      </a:dk1>
      <a:lt1>
        <a:sysClr val="window" lastClr="FFFFFF"/>
      </a:lt1>
      <a:dk2>
        <a:srgbClr val="2C3C43"/>
      </a:dk2>
      <a:lt2>
        <a:srgbClr val="EBEBEB"/>
      </a:lt2>
      <a:accent1>
        <a:srgbClr val="F4CE2C"/>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3525B640899D4CAD045FF8ECE6CEE7" ma:contentTypeVersion="20" ma:contentTypeDescription="Create a new document." ma:contentTypeScope="" ma:versionID="667681a9155164c384db3cdcb120b76e">
  <xsd:schema xmlns:xsd="http://www.w3.org/2001/XMLSchema" xmlns:xs="http://www.w3.org/2001/XMLSchema" xmlns:p="http://schemas.microsoft.com/office/2006/metadata/properties" xmlns:ns2="0163e4da-ad7f-4982-acb8-013e2a79aa1b" xmlns:ns3="7df259b5-d1dc-41da-bba6-f2fbd95a005b" targetNamespace="http://schemas.microsoft.com/office/2006/metadata/properties" ma:root="true" ma:fieldsID="d879268f828431180f0718d6ce664fac" ns2:_="" ns3:_="">
    <xsd:import namespace="0163e4da-ad7f-4982-acb8-013e2a79aa1b"/>
    <xsd:import namespace="7df259b5-d1dc-41da-bba6-f2fbd95a00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3e4da-ad7f-4982-acb8-013e2a79aa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2b408e-820a-469d-ba60-de24c1fbd8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f259b5-d1dc-41da-bba6-f2fbd95a005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6a32c-742e-406e-92d6-b4508cc2148d}" ma:internalName="TaxCatchAll" ma:showField="CatchAllData" ma:web="7df259b5-d1dc-41da-bba6-f2fbd95a00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63e4da-ad7f-4982-acb8-013e2a79aa1b">
      <Terms xmlns="http://schemas.microsoft.com/office/infopath/2007/PartnerControls"/>
    </lcf76f155ced4ddcb4097134ff3c332f>
    <TaxCatchAll xmlns="7df259b5-d1dc-41da-bba6-f2fbd95a00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0B2F63-9E57-4475-8944-6D250926C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63e4da-ad7f-4982-acb8-013e2a79aa1b"/>
    <ds:schemaRef ds:uri="7df259b5-d1dc-41da-bba6-f2fbd95a0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BF83E8-AD86-45E6-B07B-0AE97D5F30B7}">
  <ds:schemaRefs>
    <ds:schemaRef ds:uri="0163e4da-ad7f-4982-acb8-013e2a79aa1b"/>
    <ds:schemaRef ds:uri="http://purl.org/dc/dcmitype/"/>
    <ds:schemaRef ds:uri="http://schemas.openxmlformats.org/package/2006/metadata/core-properties"/>
    <ds:schemaRef ds:uri="http://purl.org/dc/terms/"/>
    <ds:schemaRef ds:uri="http://purl.org/dc/elements/1.1/"/>
    <ds:schemaRef ds:uri="http://schemas.microsoft.com/office/2006/documentManagement/types"/>
    <ds:schemaRef ds:uri="7df259b5-d1dc-41da-bba6-f2fbd95a005b"/>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5C24757-3290-4457-8B81-E05CA96DB7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262</TotalTime>
  <Words>721</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Wingdings</vt:lpstr>
      <vt:lpstr>Wingdings 3</vt:lpstr>
      <vt:lpstr>Facet</vt:lpstr>
      <vt:lpstr>Project acronym: MICROGUIDE Project full title: DEVELOPING GUIDELINES FOR THE IMPLEMENTATION OF MICRO-CREDENTIALS IN HIGHER EDUCATION  Project No. 2021-1-ProjectRS01-KA220-HED-000027585 Funding Scheme: Erasmus+</vt:lpstr>
      <vt:lpstr>Higher Education in Germany</vt:lpstr>
      <vt:lpstr>Landscape of MCs in Germany</vt:lpstr>
      <vt:lpstr>DAAD surveyed 160 HEIs on the development and spread of MCs in the German higher education system in 2022:</vt:lpstr>
      <vt:lpstr>Legal Framework of MCs in Germany</vt:lpstr>
      <vt:lpstr>PowerPoint Presentation</vt:lpstr>
      <vt:lpstr>Implementing Micro-credentials in HEIs in Germany </vt:lpstr>
      <vt:lpstr>Future Direction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Strelnicova Anastasia</dc:creator>
  <cp:lastModifiedBy>Aventia Wilona-Jülich</cp:lastModifiedBy>
  <cp:revision>166</cp:revision>
  <dcterms:created xsi:type="dcterms:W3CDTF">2021-04-14T08:15:31Z</dcterms:created>
  <dcterms:modified xsi:type="dcterms:W3CDTF">2024-10-30T09:26:09Z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0x010100613525B640899D4CAD045FF8ECE6CEE7</vt:lpwstr>
  </property>
  <property fmtid="{D5CDD505-2E9C-101B-9397-08002B2CF9AE}" pid="3" name="MediaServiceImageTags">
    <vt:lpwstr/>
  </property>
</Properties>
</file>