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9" r:id="rId1"/>
  </p:sldMasterIdLst>
  <p:notesMasterIdLst>
    <p:notesMasterId r:id="rId7"/>
  </p:notesMasterIdLst>
  <p:sldIdLst>
    <p:sldId id="256" r:id="rId2"/>
    <p:sldId id="364" r:id="rId3"/>
    <p:sldId id="411" r:id="rId4"/>
    <p:sldId id="412" r:id="rId5"/>
    <p:sldId id="344" r:id="rId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255"/>
    <a:srgbClr val="265068"/>
    <a:srgbClr val="2A5872"/>
    <a:srgbClr val="316079"/>
    <a:srgbClr val="3A667E"/>
    <a:srgbClr val="40708B"/>
    <a:srgbClr val="497B95"/>
    <a:srgbClr val="477993"/>
    <a:srgbClr val="2D627E"/>
    <a:srgbClr val="4A95B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8" autoAdjust="0"/>
    <p:restoredTop sz="95388" autoAdjust="0"/>
  </p:normalViewPr>
  <p:slideViewPr>
    <p:cSldViewPr snapToGrid="0">
      <p:cViewPr varScale="1">
        <p:scale>
          <a:sx n="111" d="100"/>
          <a:sy n="111" d="100"/>
        </p:scale>
        <p:origin x="316" y="84"/>
      </p:cViewPr>
      <p:guideLst>
        <p:guide orient="horz" pos="2160"/>
        <p:guide pos="3840"/>
      </p:guideLst>
    </p:cSldViewPr>
  </p:slideViewPr>
  <p:outlineViewPr>
    <p:cViewPr>
      <p:scale>
        <a:sx n="33" d="100"/>
        <a:sy n="33" d="100"/>
      </p:scale>
      <p:origin x="0" y="-4382"/>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6EB5181-5E59-412A-A5B2-FEC1F201CCE8}" type="datetimeFigureOut">
              <a:rPr lang="en-US" smtClean="0"/>
              <a:t>11/8/2024</a:t>
            </a:fld>
            <a:endParaRPr lang="en-US"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7446EF2-333B-4906-B381-0A67BC0552F3}" type="slidenum">
              <a:rPr lang="en-US" smtClean="0"/>
              <a:t>‹#›</a:t>
            </a:fld>
            <a:endParaRPr lang="en-US" dirty="0"/>
          </a:p>
        </p:txBody>
      </p:sp>
    </p:spTree>
    <p:extLst>
      <p:ext uri="{BB962C8B-B14F-4D97-AF65-F5344CB8AC3E}">
        <p14:creationId xmlns:p14="http://schemas.microsoft.com/office/powerpoint/2010/main" val="275392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DB9483-A2C9-4C20-BB60-DEEFB393F2B1}" type="datetime1">
              <a:rPr lang="ca-ES" smtClean="0"/>
              <a:t>8/11/2024</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2620674055"/>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DB9483-A2C9-4C20-BB60-DEEFB393F2B1}" type="datetime1">
              <a:rPr lang="ca-ES" smtClean="0"/>
              <a:t>8/11/2024</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253612929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DB9483-A2C9-4C20-BB60-DEEFB393F2B1}" type="datetime1">
              <a:rPr lang="ca-ES" smtClean="0"/>
              <a:t>8/11/2024</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2250409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4" y="1391215"/>
            <a:ext cx="8596668" cy="2595460"/>
          </a:xfrm>
        </p:spPr>
        <p:txBody>
          <a:bodyPr anchor="b">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4" y="4212509"/>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DB9483-A2C9-4C20-BB60-DEEFB393F2B1}" type="datetime1">
              <a:rPr lang="ca-ES" smtClean="0"/>
              <a:t>8/11/2024</a:t>
            </a:fld>
            <a:endParaRPr lang="ca-ES"/>
          </a:p>
        </p:txBody>
      </p:sp>
      <p:sp>
        <p:nvSpPr>
          <p:cNvPr id="5" name="Footer Placeholder 4"/>
          <p:cNvSpPr>
            <a:spLocks noGrp="1"/>
          </p:cNvSpPr>
          <p:nvPr>
            <p:ph type="ftr" sz="quarter" idx="11"/>
          </p:nvPr>
        </p:nvSpPr>
        <p:spPr>
          <a:xfrm>
            <a:off x="670726" y="5712828"/>
            <a:ext cx="6297612" cy="365125"/>
          </a:xfrm>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524453885"/>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DB9483-A2C9-4C20-BB60-DEEFB393F2B1}" type="datetime1">
              <a:rPr lang="ca-ES" smtClean="0"/>
              <a:t>8/11/2024</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0656445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DB9483-A2C9-4C20-BB60-DEEFB393F2B1}" type="datetime1">
              <a:rPr lang="ca-ES" smtClean="0"/>
              <a:t>8/11/2024</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30962346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DB9483-A2C9-4C20-BB60-DEEFB393F2B1}" type="datetime1">
              <a:rPr lang="ca-ES" smtClean="0"/>
              <a:t>8/11/2024</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825179745"/>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DB9483-A2C9-4C20-BB60-DEEFB393F2B1}" type="datetime1">
              <a:rPr lang="ca-ES" smtClean="0"/>
              <a:t>8/11/2024</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759527136"/>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reći">
    <p:spTree>
      <p:nvGrpSpPr>
        <p:cNvPr id="1" name=""/>
        <p:cNvGrpSpPr/>
        <p:nvPr/>
      </p:nvGrpSpPr>
      <p:grpSpPr>
        <a:xfrm>
          <a:off x="0" y="0"/>
          <a:ext cx="0" cy="0"/>
          <a:chOff x="0" y="0"/>
          <a:chExt cx="0" cy="0"/>
        </a:xfrm>
      </p:grpSpPr>
      <p:sp>
        <p:nvSpPr>
          <p:cNvPr id="3" name="Marcador de contenido 2"/>
          <p:cNvSpPr>
            <a:spLocks noGrp="1"/>
          </p:cNvSpPr>
          <p:nvPr>
            <p:ph idx="1" hasCustomPrompt="1"/>
          </p:nvPr>
        </p:nvSpPr>
        <p:spPr>
          <a:xfrm>
            <a:off x="838200" y="439947"/>
            <a:ext cx="10515600" cy="5526694"/>
          </a:xfrm>
        </p:spPr>
        <p:txBody>
          <a:bodyPr/>
          <a:lstStyle>
            <a:lvl1pPr>
              <a:defRPr/>
            </a:lvl1pPr>
            <a:lvl2pPr>
              <a:defRPr/>
            </a:lvl2pPr>
            <a:lvl3pPr>
              <a:defRPr/>
            </a:lvl3pPr>
            <a:lvl4pPr>
              <a:defRPr/>
            </a:lvl4pPr>
            <a:lvl5pPr>
              <a:defRPr/>
            </a:lvl5pPr>
          </a:lstStyle>
          <a:p>
            <a:pPr lvl="0"/>
            <a:r>
              <a:rPr lang="en-GB" noProof="0" dirty="0"/>
              <a:t>First level</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 name="Marcador de fecha 3"/>
          <p:cNvSpPr>
            <a:spLocks noGrp="1"/>
          </p:cNvSpPr>
          <p:nvPr>
            <p:ph type="dt" sz="half" idx="10"/>
          </p:nvPr>
        </p:nvSpPr>
        <p:spPr/>
        <p:txBody>
          <a:bodyPr/>
          <a:lstStyle/>
          <a:p>
            <a:fld id="{2717B933-89DB-4521-8A03-812A5028B13C}" type="datetime1">
              <a:rPr lang="ca-ES" smtClean="0"/>
              <a:t>8/11/2024</a:t>
            </a:fld>
            <a:endParaRPr lang="ca-ES"/>
          </a:p>
        </p:txBody>
      </p:sp>
      <p:sp>
        <p:nvSpPr>
          <p:cNvPr id="5" name="Marcador de pie de página 4"/>
          <p:cNvSpPr>
            <a:spLocks noGrp="1"/>
          </p:cNvSpPr>
          <p:nvPr>
            <p:ph type="ftr" sz="quarter" idx="11"/>
          </p:nvPr>
        </p:nvSpPr>
        <p:spPr/>
        <p:txBody>
          <a:bodyPr/>
          <a:lstStyle/>
          <a:p>
            <a:endParaRPr lang="ca-ES"/>
          </a:p>
        </p:txBody>
      </p:sp>
      <p:sp>
        <p:nvSpPr>
          <p:cNvPr id="6" name="Marcador de número de diapositiva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7053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DB9483-A2C9-4C20-BB60-DEEFB393F2B1}" type="datetime1">
              <a:rPr lang="ca-ES" smtClean="0"/>
              <a:t>8/11/2024</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2836945545"/>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DB9483-A2C9-4C20-BB60-DEEFB393F2B1}" type="datetime1">
              <a:rPr lang="ca-ES" smtClean="0"/>
              <a:t>8/11/2024</a:t>
            </a:fld>
            <a:endParaRPr lang="ca-ES"/>
          </a:p>
        </p:txBody>
      </p:sp>
      <p:sp>
        <p:nvSpPr>
          <p:cNvPr id="5" name="Footer Placeholder 4"/>
          <p:cNvSpPr>
            <a:spLocks noGrp="1"/>
          </p:cNvSpPr>
          <p:nvPr>
            <p:ph type="ftr" sz="quarter" idx="11"/>
          </p:nvPr>
        </p:nvSpPr>
        <p:spPr/>
        <p:txBody>
          <a:bodyPr/>
          <a:lstStyle/>
          <a:p>
            <a:endParaRPr lang="ca-ES" dirty="0"/>
          </a:p>
        </p:txBody>
      </p:sp>
      <p:sp>
        <p:nvSpPr>
          <p:cNvPr id="6" name="Slide Number Placeholder 5"/>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846977877"/>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DB9483-A2C9-4C20-BB60-DEEFB393F2B1}" type="datetime1">
              <a:rPr lang="ca-ES" smtClean="0"/>
              <a:t>8/11/2024</a:t>
            </a:fld>
            <a:endParaRPr lang="ca-ES"/>
          </a:p>
        </p:txBody>
      </p:sp>
      <p:sp>
        <p:nvSpPr>
          <p:cNvPr id="6" name="Footer Placeholder 5"/>
          <p:cNvSpPr>
            <a:spLocks noGrp="1"/>
          </p:cNvSpPr>
          <p:nvPr>
            <p:ph type="ftr" sz="quarter" idx="11"/>
          </p:nvPr>
        </p:nvSpPr>
        <p:spPr/>
        <p:txBody>
          <a:bodyPr/>
          <a:lstStyle/>
          <a:p>
            <a:endParaRPr lang="ca-ES" dirty="0"/>
          </a:p>
        </p:txBody>
      </p:sp>
      <p:sp>
        <p:nvSpPr>
          <p:cNvPr id="7" name="Slide Number Placeholder 6"/>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54238421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DB9483-A2C9-4C20-BB60-DEEFB393F2B1}" type="datetime1">
              <a:rPr lang="ca-ES" smtClean="0"/>
              <a:t>8/11/2024</a:t>
            </a:fld>
            <a:endParaRPr lang="ca-ES"/>
          </a:p>
        </p:txBody>
      </p:sp>
      <p:sp>
        <p:nvSpPr>
          <p:cNvPr id="8" name="Footer Placeholder 7"/>
          <p:cNvSpPr>
            <a:spLocks noGrp="1"/>
          </p:cNvSpPr>
          <p:nvPr>
            <p:ph type="ftr" sz="quarter" idx="11"/>
          </p:nvPr>
        </p:nvSpPr>
        <p:spPr/>
        <p:txBody>
          <a:bodyPr/>
          <a:lstStyle/>
          <a:p>
            <a:endParaRPr lang="ca-ES" dirty="0"/>
          </a:p>
        </p:txBody>
      </p:sp>
      <p:sp>
        <p:nvSpPr>
          <p:cNvPr id="9" name="Slide Number Placeholder 8"/>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267898470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DB9483-A2C9-4C20-BB60-DEEFB393F2B1}" type="datetime1">
              <a:rPr lang="ca-ES" smtClean="0"/>
              <a:t>8/11/2024</a:t>
            </a:fld>
            <a:endParaRPr lang="ca-ES"/>
          </a:p>
        </p:txBody>
      </p:sp>
      <p:sp>
        <p:nvSpPr>
          <p:cNvPr id="4" name="Footer Placeholder 3"/>
          <p:cNvSpPr>
            <a:spLocks noGrp="1"/>
          </p:cNvSpPr>
          <p:nvPr>
            <p:ph type="ftr" sz="quarter" idx="11"/>
          </p:nvPr>
        </p:nvSpPr>
        <p:spPr/>
        <p:txBody>
          <a:bodyPr/>
          <a:lstStyle/>
          <a:p>
            <a:endParaRPr lang="ca-ES" dirty="0"/>
          </a:p>
        </p:txBody>
      </p:sp>
      <p:sp>
        <p:nvSpPr>
          <p:cNvPr id="5" name="Slide Number Placeholder 4"/>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182226760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DB9483-A2C9-4C20-BB60-DEEFB393F2B1}" type="datetime1">
              <a:rPr lang="ca-ES" smtClean="0"/>
              <a:t>8/11/2024</a:t>
            </a:fld>
            <a:endParaRPr lang="ca-ES"/>
          </a:p>
        </p:txBody>
      </p:sp>
      <p:sp>
        <p:nvSpPr>
          <p:cNvPr id="3" name="Footer Placeholder 2"/>
          <p:cNvSpPr>
            <a:spLocks noGrp="1"/>
          </p:cNvSpPr>
          <p:nvPr>
            <p:ph type="ftr" sz="quarter" idx="11"/>
          </p:nvPr>
        </p:nvSpPr>
        <p:spPr/>
        <p:txBody>
          <a:bodyPr/>
          <a:lstStyle/>
          <a:p>
            <a:endParaRPr lang="ca-ES" dirty="0"/>
          </a:p>
        </p:txBody>
      </p:sp>
      <p:sp>
        <p:nvSpPr>
          <p:cNvPr id="4" name="Slide Number Placeholder 3"/>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198497977"/>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DB9483-A2C9-4C20-BB60-DEEFB393F2B1}" type="datetime1">
              <a:rPr lang="ca-ES" smtClean="0"/>
              <a:t>8/11/2024</a:t>
            </a:fld>
            <a:endParaRPr lang="ca-ES"/>
          </a:p>
        </p:txBody>
      </p:sp>
      <p:sp>
        <p:nvSpPr>
          <p:cNvPr id="6" name="Footer Placeholder 5"/>
          <p:cNvSpPr>
            <a:spLocks noGrp="1"/>
          </p:cNvSpPr>
          <p:nvPr>
            <p:ph type="ftr" sz="quarter" idx="11"/>
          </p:nvPr>
        </p:nvSpPr>
        <p:spPr/>
        <p:txBody>
          <a:bodyPr/>
          <a:lstStyle/>
          <a:p>
            <a:endParaRPr lang="ca-ES" dirty="0"/>
          </a:p>
        </p:txBody>
      </p:sp>
      <p:sp>
        <p:nvSpPr>
          <p:cNvPr id="7" name="Slide Number Placeholder 6"/>
          <p:cNvSpPr>
            <a:spLocks noGrp="1"/>
          </p:cNvSpPr>
          <p:nvPr>
            <p:ph type="sldNum" sz="quarter" idx="12"/>
          </p:nvPr>
        </p:nvSpPr>
        <p:spPr/>
        <p:txBody>
          <a:bodyPr/>
          <a:lstStyle/>
          <a:p>
            <a:fld id="{AC0BF81E-BCD6-4C3F-AAD2-3DA02DA55E41}" type="slidenum">
              <a:rPr lang="ca-ES" smtClean="0"/>
              <a:t>‹#›</a:t>
            </a:fld>
            <a:endParaRPr lang="ca-ES"/>
          </a:p>
        </p:txBody>
      </p:sp>
    </p:spTree>
    <p:extLst>
      <p:ext uri="{BB962C8B-B14F-4D97-AF65-F5344CB8AC3E}">
        <p14:creationId xmlns:p14="http://schemas.microsoft.com/office/powerpoint/2010/main" val="246156579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ca-ES" dirty="0"/>
          </a:p>
        </p:txBody>
      </p:sp>
      <p:sp>
        <p:nvSpPr>
          <p:cNvPr id="7" name="Slide Number Placeholder 6"/>
          <p:cNvSpPr>
            <a:spLocks noGrp="1"/>
          </p:cNvSpPr>
          <p:nvPr>
            <p:ph type="sldNum" sz="quarter" idx="12"/>
          </p:nvPr>
        </p:nvSpPr>
        <p:spPr/>
        <p:txBody>
          <a:bodyPr/>
          <a:lstStyle/>
          <a:p>
            <a:fld id="{AC0BF81E-BCD6-4C3F-AAD2-3DA02DA55E41}" type="slidenum">
              <a:rPr lang="ca-ES" smtClean="0"/>
              <a:t>‹#›</a:t>
            </a:fld>
            <a:endParaRPr lang="ca-ES"/>
          </a:p>
        </p:txBody>
      </p:sp>
      <p:sp>
        <p:nvSpPr>
          <p:cNvPr id="5" name="Date Placeholder 4"/>
          <p:cNvSpPr>
            <a:spLocks noGrp="1"/>
          </p:cNvSpPr>
          <p:nvPr>
            <p:ph type="dt" sz="half" idx="10"/>
          </p:nvPr>
        </p:nvSpPr>
        <p:spPr/>
        <p:txBody>
          <a:bodyPr/>
          <a:lstStyle/>
          <a:p>
            <a:fld id="{B6DB9483-A2C9-4C20-BB60-DEEFB393F2B1}" type="datetime1">
              <a:rPr lang="ca-ES" smtClean="0"/>
              <a:t>8/11/2024</a:t>
            </a:fld>
            <a:endParaRPr lang="ca-ES"/>
          </a:p>
        </p:txBody>
      </p:sp>
    </p:spTree>
    <p:extLst>
      <p:ext uri="{BB962C8B-B14F-4D97-AF65-F5344CB8AC3E}">
        <p14:creationId xmlns:p14="http://schemas.microsoft.com/office/powerpoint/2010/main" val="26181881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5.jpg"/><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0">
              <a:srgbClr val="3A667E"/>
            </a:gs>
            <a:gs pos="80000">
              <a:srgbClr val="1F4255"/>
            </a:gs>
            <a:gs pos="0">
              <a:srgbClr val="265068"/>
            </a:gs>
            <a:gs pos="21000">
              <a:srgbClr val="2A5872"/>
            </a:gs>
            <a:gs pos="99000">
              <a:srgbClr val="1F4255"/>
            </a:gs>
          </a:gsLst>
          <a:lin ang="2700000" scaled="0"/>
          <a:tileRect/>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2AB623E-731B-7D15-7EB9-BA938D75221D}"/>
              </a:ext>
            </a:extLst>
          </p:cNvPr>
          <p:cNvSpPr/>
          <p:nvPr userDrawn="1"/>
        </p:nvSpPr>
        <p:spPr>
          <a:xfrm>
            <a:off x="0" y="0"/>
            <a:ext cx="12192000" cy="6858000"/>
          </a:xfrm>
          <a:prstGeom prst="rect">
            <a:avLst/>
          </a:prstGeom>
          <a:solidFill>
            <a:srgbClr val="6193AD">
              <a:alpha val="40784"/>
            </a:srgb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p:cNvGrpSpPr/>
          <p:nvPr/>
        </p:nvGrpSpPr>
        <p:grpSpPr>
          <a:xfrm>
            <a:off x="199506" y="240915"/>
            <a:ext cx="12192000" cy="6866467"/>
            <a:chOff x="0" y="-8467"/>
            <a:chExt cx="12192000" cy="6866467"/>
          </a:xfrm>
          <a:noFill/>
        </p:grpSpPr>
        <p:cxnSp>
          <p:nvCxnSpPr>
            <p:cNvPr id="20" name="Straight Connector 19"/>
            <p:cNvCxnSpPr>
              <a:cxnSpLocks/>
            </p:cNvCxnSpPr>
            <p:nvPr/>
          </p:nvCxnSpPr>
          <p:spPr>
            <a:xfrm>
              <a:off x="10371666" y="503562"/>
              <a:ext cx="0" cy="5719313"/>
            </a:xfrm>
            <a:prstGeom prst="line">
              <a:avLst/>
            </a:prstGeom>
            <a:grpFill/>
            <a:ln w="9525">
              <a:no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grp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grp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grp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grp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grp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grp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grp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grp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DB9483-A2C9-4C20-BB60-DEEFB393F2B1}" type="datetime1">
              <a:rPr lang="ca-ES" smtClean="0"/>
              <a:t>8/11/2024</a:t>
            </a:fld>
            <a:endParaRPr lang="ca-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a-E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C0BF81E-BCD6-4C3F-AAD2-3DA02DA55E41}" type="slidenum">
              <a:rPr lang="ca-ES" smtClean="0"/>
              <a:t>‹#›</a:t>
            </a:fld>
            <a:endParaRPr lang="ca-ES"/>
          </a:p>
        </p:txBody>
      </p:sp>
      <p:pic>
        <p:nvPicPr>
          <p:cNvPr id="30" name="Picture 29">
            <a:extLst>
              <a:ext uri="{FF2B5EF4-FFF2-40B4-BE49-F238E27FC236}">
                <a16:creationId xmlns:a16="http://schemas.microsoft.com/office/drawing/2014/main" id="{73DDD7A7-7C3B-F2B7-F21D-5614B6B74FD0}"/>
              </a:ext>
            </a:extLst>
          </p:cNvPr>
          <p:cNvPicPr>
            <a:picLocks noChangeAspect="1"/>
          </p:cNvPicPr>
          <p:nvPr userDrawn="1"/>
        </p:nvPicPr>
        <p:blipFill>
          <a:blip r:embed="rId19" cstate="print">
            <a:extLst>
              <a:ext uri="{28A0092B-C50C-407E-A947-70E740481C1C}">
                <a14:useLocalDpi xmlns:a14="http://schemas.microsoft.com/office/drawing/2010/main"/>
              </a:ext>
            </a:extLst>
          </a:blip>
          <a:srcRect/>
          <a:stretch/>
        </p:blipFill>
        <p:spPr>
          <a:xfrm>
            <a:off x="850815" y="6254519"/>
            <a:ext cx="1485455" cy="508356"/>
          </a:xfrm>
          <a:prstGeom prst="rect">
            <a:avLst/>
          </a:prstGeom>
        </p:spPr>
      </p:pic>
      <p:pic>
        <p:nvPicPr>
          <p:cNvPr id="31" name="Picture 30">
            <a:extLst>
              <a:ext uri="{FF2B5EF4-FFF2-40B4-BE49-F238E27FC236}">
                <a16:creationId xmlns:a16="http://schemas.microsoft.com/office/drawing/2014/main" id="{D86DF643-B66A-4566-B8B7-912BAEEF1296}"/>
              </a:ext>
            </a:extLst>
          </p:cNvPr>
          <p:cNvPicPr>
            <a:picLocks noChangeAspect="1"/>
          </p:cNvPicPr>
          <p:nvPr userDrawn="1"/>
        </p:nvPicPr>
        <p:blipFill>
          <a:blip r:embed="rId20" cstate="print">
            <a:extLst>
              <a:ext uri="{28A0092B-C50C-407E-A947-70E740481C1C}">
                <a14:useLocalDpi xmlns:a14="http://schemas.microsoft.com/office/drawing/2010/main"/>
              </a:ext>
            </a:extLst>
          </a:blip>
          <a:srcRect/>
          <a:stretch/>
        </p:blipFill>
        <p:spPr>
          <a:xfrm>
            <a:off x="3064621" y="6257026"/>
            <a:ext cx="1485456" cy="508356"/>
          </a:xfrm>
          <a:prstGeom prst="rect">
            <a:avLst/>
          </a:prstGeom>
        </p:spPr>
      </p:pic>
      <p:pic>
        <p:nvPicPr>
          <p:cNvPr id="29" name="Picture 28">
            <a:extLst>
              <a:ext uri="{FF2B5EF4-FFF2-40B4-BE49-F238E27FC236}">
                <a16:creationId xmlns:a16="http://schemas.microsoft.com/office/drawing/2014/main" id="{C8588B27-954E-1828-A904-68E5AEE6BF7B}"/>
              </a:ext>
            </a:extLst>
          </p:cNvPr>
          <p:cNvPicPr>
            <a:picLocks noChangeAspect="1"/>
          </p:cNvPicPr>
          <p:nvPr userDrawn="1"/>
        </p:nvPicPr>
        <p:blipFill>
          <a:blip r:embed="rId21" cstate="print">
            <a:extLst>
              <a:ext uri="{28A0092B-C50C-407E-A947-70E740481C1C}">
                <a14:useLocalDpi xmlns:a14="http://schemas.microsoft.com/office/drawing/2010/main"/>
              </a:ext>
            </a:extLst>
          </a:blip>
          <a:srcRect/>
          <a:stretch/>
        </p:blipFill>
        <p:spPr>
          <a:xfrm>
            <a:off x="5286568" y="6257026"/>
            <a:ext cx="1491819" cy="510533"/>
          </a:xfrm>
          <a:prstGeom prst="rect">
            <a:avLst/>
          </a:prstGeom>
        </p:spPr>
      </p:pic>
      <p:pic>
        <p:nvPicPr>
          <p:cNvPr id="18" name="Picture 17">
            <a:extLst>
              <a:ext uri="{FF2B5EF4-FFF2-40B4-BE49-F238E27FC236}">
                <a16:creationId xmlns:a16="http://schemas.microsoft.com/office/drawing/2014/main" id="{9C4A77A9-4063-5F26-E0BF-F96209A95AA1}"/>
              </a:ext>
            </a:extLst>
          </p:cNvPr>
          <p:cNvPicPr>
            <a:picLocks noChangeAspect="1"/>
          </p:cNvPicPr>
          <p:nvPr userDrawn="1"/>
        </p:nvPicPr>
        <p:blipFill>
          <a:blip r:embed="rId22" cstate="print">
            <a:extLst>
              <a:ext uri="{28A0092B-C50C-407E-A947-70E740481C1C}">
                <a14:useLocalDpi xmlns:a14="http://schemas.microsoft.com/office/drawing/2010/main"/>
              </a:ext>
            </a:extLst>
          </a:blip>
          <a:srcRect/>
          <a:stretch/>
        </p:blipFill>
        <p:spPr>
          <a:xfrm>
            <a:off x="7501332" y="6270093"/>
            <a:ext cx="1352587" cy="500340"/>
          </a:xfrm>
          <a:prstGeom prst="rect">
            <a:avLst/>
          </a:prstGeom>
        </p:spPr>
      </p:pic>
      <p:pic>
        <p:nvPicPr>
          <p:cNvPr id="32" name="Picture 31">
            <a:extLst>
              <a:ext uri="{FF2B5EF4-FFF2-40B4-BE49-F238E27FC236}">
                <a16:creationId xmlns:a16="http://schemas.microsoft.com/office/drawing/2014/main" id="{A689136E-8FF2-5CAF-4C47-BC979DA97222}"/>
              </a:ext>
            </a:extLst>
          </p:cNvPr>
          <p:cNvPicPr>
            <a:picLocks noChangeAspect="1"/>
          </p:cNvPicPr>
          <p:nvPr userDrawn="1"/>
        </p:nvPicPr>
        <p:blipFill>
          <a:blip r:embed="rId23">
            <a:extLst>
              <a:ext uri="{28A0092B-C50C-407E-A947-70E740481C1C}">
                <a14:useLocalDpi xmlns:a14="http://schemas.microsoft.com/office/drawing/2010/main"/>
              </a:ext>
            </a:extLst>
          </a:blip>
          <a:srcRect/>
          <a:stretch/>
        </p:blipFill>
        <p:spPr>
          <a:xfrm>
            <a:off x="9650773" y="6248675"/>
            <a:ext cx="1491819" cy="520043"/>
          </a:xfrm>
          <a:prstGeom prst="rect">
            <a:avLst/>
          </a:prstGeom>
        </p:spPr>
      </p:pic>
    </p:spTree>
    <p:extLst>
      <p:ext uri="{BB962C8B-B14F-4D97-AF65-F5344CB8AC3E}">
        <p14:creationId xmlns:p14="http://schemas.microsoft.com/office/powerpoint/2010/main" val="1232836724"/>
      </p:ext>
    </p:extLst>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 id="2147483861" r:id="rId12"/>
    <p:sldLayoutId id="2147483862" r:id="rId13"/>
    <p:sldLayoutId id="2147483863" r:id="rId14"/>
    <p:sldLayoutId id="2147483864" r:id="rId15"/>
    <p:sldLayoutId id="2147483865" r:id="rId16"/>
    <p:sldLayoutId id="2147483659" r:id="rId17"/>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a:ext>
            </a:extLst>
          </a:blip>
          <a:srcRect/>
          <a:stretch/>
        </p:blipFill>
        <p:spPr>
          <a:xfrm>
            <a:off x="82698" y="96712"/>
            <a:ext cx="3267171" cy="886220"/>
          </a:xfrm>
          <a:prstGeom prst="rect">
            <a:avLst/>
          </a:prstGeom>
        </p:spPr>
      </p:pic>
      <p:sp>
        <p:nvSpPr>
          <p:cNvPr id="7" name="Title 6">
            <a:extLst>
              <a:ext uri="{FF2B5EF4-FFF2-40B4-BE49-F238E27FC236}">
                <a16:creationId xmlns:a16="http://schemas.microsoft.com/office/drawing/2014/main" id="{F5BA604D-957E-93F8-E496-E166AEDBF1D0}"/>
              </a:ext>
            </a:extLst>
          </p:cNvPr>
          <p:cNvSpPr>
            <a:spLocks noGrp="1"/>
          </p:cNvSpPr>
          <p:nvPr>
            <p:ph type="title"/>
          </p:nvPr>
        </p:nvSpPr>
        <p:spPr>
          <a:xfrm>
            <a:off x="153927" y="-629966"/>
            <a:ext cx="6456364" cy="2595460"/>
          </a:xfrm>
        </p:spPr>
        <p:txBody>
          <a:bodyPr>
            <a:normAutofit/>
          </a:bodyPr>
          <a:lstStyle/>
          <a:p>
            <a:r>
              <a:rPr lang="en-US" sz="1200" baseline="0" dirty="0">
                <a:solidFill>
                  <a:schemeClr val="bg1"/>
                </a:solidFill>
                <a:latin typeface="Calibri" panose="020F0502020204030204" pitchFamily="34" charset="0"/>
                <a:cs typeface="Calibri" panose="020F0502020204030204" pitchFamily="34" charset="0"/>
              </a:rPr>
              <a:t>Project acronym: MICROGUIDE</a:t>
            </a:r>
            <a:br>
              <a:rPr lang="en-US" sz="1200" baseline="0" dirty="0">
                <a:solidFill>
                  <a:schemeClr val="bg1"/>
                </a:solidFill>
                <a:latin typeface="Calibri" panose="020F0502020204030204" pitchFamily="34" charset="0"/>
                <a:cs typeface="Calibri" panose="020F0502020204030204" pitchFamily="34" charset="0"/>
              </a:rPr>
            </a:br>
            <a:r>
              <a:rPr lang="en-US" sz="1200" baseline="0" dirty="0">
                <a:solidFill>
                  <a:schemeClr val="bg1"/>
                </a:solidFill>
                <a:latin typeface="Calibri" panose="020F0502020204030204" pitchFamily="34" charset="0"/>
                <a:cs typeface="Calibri" panose="020F0502020204030204" pitchFamily="34" charset="0"/>
              </a:rPr>
              <a:t>Project full title: DEVELOPING GUIDELINES FOR THE IMPLEMENTATION OF MICRO-CREDENTIALS IN HIGHER EDUCATION </a:t>
            </a:r>
            <a:br>
              <a:rPr lang="en-US" sz="1200" baseline="0" dirty="0">
                <a:solidFill>
                  <a:schemeClr val="bg1"/>
                </a:solidFill>
                <a:latin typeface="Calibri" panose="020F0502020204030204" pitchFamily="34" charset="0"/>
                <a:cs typeface="Calibri" panose="020F0502020204030204" pitchFamily="34" charset="0"/>
              </a:rPr>
            </a:br>
            <a:r>
              <a:rPr lang="en-US" sz="1200" baseline="0" dirty="0">
                <a:solidFill>
                  <a:schemeClr val="bg1"/>
                </a:solidFill>
                <a:latin typeface="Calibri" panose="020F0502020204030204" pitchFamily="34" charset="0"/>
                <a:cs typeface="Calibri" panose="020F0502020204030204" pitchFamily="34" charset="0"/>
              </a:rPr>
              <a:t>Project No. 2021-1-</a:t>
            </a:r>
            <a:r>
              <a:rPr lang="en-US" sz="1200" dirty="0">
                <a:solidFill>
                  <a:schemeClr val="bg1"/>
                </a:solidFill>
                <a:latin typeface="Calibri" panose="020F0502020204030204" pitchFamily="34" charset="0"/>
                <a:cs typeface="Calibri" panose="020F0502020204030204" pitchFamily="34" charset="0"/>
              </a:rPr>
              <a:t>Project</a:t>
            </a:r>
            <a:r>
              <a:rPr lang="en-US" sz="1200" baseline="0" dirty="0">
                <a:solidFill>
                  <a:schemeClr val="bg1"/>
                </a:solidFill>
                <a:latin typeface="Calibri" panose="020F0502020204030204" pitchFamily="34" charset="0"/>
                <a:cs typeface="Calibri" panose="020F0502020204030204" pitchFamily="34" charset="0"/>
              </a:rPr>
              <a:t>RS01-KA220-HED-000027585</a:t>
            </a:r>
            <a:br>
              <a:rPr lang="en-US" sz="1200" baseline="0" dirty="0">
                <a:solidFill>
                  <a:schemeClr val="bg1"/>
                </a:solidFill>
                <a:latin typeface="Calibri" panose="020F0502020204030204" pitchFamily="34" charset="0"/>
                <a:cs typeface="Calibri" panose="020F0502020204030204" pitchFamily="34" charset="0"/>
              </a:rPr>
            </a:br>
            <a:r>
              <a:rPr lang="en-US" sz="1200" baseline="0" dirty="0">
                <a:solidFill>
                  <a:schemeClr val="bg1"/>
                </a:solidFill>
                <a:latin typeface="Calibri" panose="020F0502020204030204" pitchFamily="34" charset="0"/>
                <a:cs typeface="Calibri" panose="020F0502020204030204" pitchFamily="34" charset="0"/>
              </a:rPr>
              <a:t>Funding Scheme: Erasmus+</a:t>
            </a:r>
            <a:endParaRPr lang="en-US" sz="1200" dirty="0">
              <a:solidFill>
                <a:schemeClr val="bg1"/>
              </a:solidFill>
              <a:latin typeface="Calibri" panose="020F0502020204030204" pitchFamily="34" charset="0"/>
              <a:cs typeface="Calibri" panose="020F0502020204030204" pitchFamily="34" charset="0"/>
            </a:endParaRPr>
          </a:p>
        </p:txBody>
      </p:sp>
      <p:sp>
        <p:nvSpPr>
          <p:cNvPr id="12" name="Text Placeholder 11"/>
          <p:cNvSpPr>
            <a:spLocks noGrp="1"/>
          </p:cNvSpPr>
          <p:nvPr>
            <p:ph type="body" idx="1"/>
          </p:nvPr>
        </p:nvSpPr>
        <p:spPr>
          <a:xfrm>
            <a:off x="439271" y="2321859"/>
            <a:ext cx="11170023" cy="2075114"/>
          </a:xfrm>
        </p:spPr>
        <p:txBody>
          <a:bodyPr>
            <a:normAutofit/>
          </a:bodyPr>
          <a:lstStyle/>
          <a:p>
            <a:pPr algn="ctr">
              <a:lnSpc>
                <a:spcPct val="75000"/>
              </a:lnSpc>
              <a:spcBef>
                <a:spcPts val="0"/>
              </a:spcBef>
            </a:pPr>
            <a:r>
              <a:rPr lang="en-GB" sz="4000" dirty="0">
                <a:solidFill>
                  <a:schemeClr val="bg1"/>
                </a:solidFill>
                <a:latin typeface="Calibri Light" panose="020F0302020204030204" pitchFamily="34" charset="0"/>
                <a:cs typeface="Calibri Light" panose="020F0302020204030204" pitchFamily="34" charset="0"/>
              </a:rPr>
              <a:t> </a:t>
            </a:r>
            <a:r>
              <a:rPr lang="sr-Latn-RS" sz="5000" dirty="0" err="1">
                <a:solidFill>
                  <a:schemeClr val="bg2"/>
                </a:solidFill>
                <a:latin typeface="Calibri Light" panose="020F0302020204030204" pitchFamily="34" charset="0"/>
                <a:cs typeface="Calibri Light" panose="020F0302020204030204" pitchFamily="34" charset="0"/>
              </a:rPr>
              <a:t>Recognition</a:t>
            </a:r>
            <a:r>
              <a:rPr lang="sr-Latn-RS" sz="5000" dirty="0">
                <a:solidFill>
                  <a:schemeClr val="bg2"/>
                </a:solidFill>
                <a:latin typeface="Calibri Light" panose="020F0302020204030204" pitchFamily="34" charset="0"/>
                <a:cs typeface="Calibri Light" panose="020F0302020204030204" pitchFamily="34" charset="0"/>
              </a:rPr>
              <a:t> of </a:t>
            </a:r>
            <a:r>
              <a:rPr lang="sr-Latn-RS" sz="5000" dirty="0" err="1">
                <a:solidFill>
                  <a:schemeClr val="bg2"/>
                </a:solidFill>
                <a:latin typeface="Calibri Light" panose="020F0302020204030204" pitchFamily="34" charset="0"/>
                <a:cs typeface="Calibri Light" panose="020F0302020204030204" pitchFamily="34" charset="0"/>
              </a:rPr>
              <a:t>microcred</a:t>
            </a:r>
            <a:br>
              <a:rPr lang="en-GB" sz="4000" dirty="0">
                <a:solidFill>
                  <a:schemeClr val="bg2"/>
                </a:solidFill>
                <a:latin typeface="Calibri Light" panose="020F0302020204030204" pitchFamily="34" charset="0"/>
                <a:cs typeface="Calibri Light" panose="020F0302020204030204" pitchFamily="34" charset="0"/>
              </a:rPr>
            </a:br>
            <a:r>
              <a:rPr lang="en-GB" sz="4000" dirty="0">
                <a:solidFill>
                  <a:schemeClr val="bg2"/>
                </a:solidFill>
                <a:latin typeface="Calibri Light" panose="020F0302020204030204" pitchFamily="34" charset="0"/>
                <a:cs typeface="Calibri Light" panose="020F0302020204030204" pitchFamily="34" charset="0"/>
              </a:rPr>
              <a:t> </a:t>
            </a:r>
            <a:r>
              <a:rPr lang="sr-Latn-RS" sz="3200" dirty="0">
                <a:solidFill>
                  <a:schemeClr val="bg2"/>
                </a:solidFill>
                <a:latin typeface="Calibri Light" panose="020F0302020204030204" pitchFamily="34" charset="0"/>
                <a:cs typeface="Calibri Light" panose="020F0302020204030204" pitchFamily="34" charset="0"/>
              </a:rPr>
              <a:t>Belgrade</a:t>
            </a:r>
            <a:r>
              <a:rPr lang="en-GB" sz="3200" dirty="0">
                <a:solidFill>
                  <a:schemeClr val="bg2"/>
                </a:solidFill>
                <a:latin typeface="Calibri Light" panose="020F0302020204030204" pitchFamily="34" charset="0"/>
                <a:cs typeface="Calibri Light" panose="020F0302020204030204" pitchFamily="34" charset="0"/>
              </a:rPr>
              <a:t>, </a:t>
            </a:r>
            <a:r>
              <a:rPr lang="sr-Latn-BA" sz="3200" dirty="0">
                <a:solidFill>
                  <a:schemeClr val="bg2"/>
                </a:solidFill>
                <a:latin typeface="Calibri Light" panose="020F0302020204030204" pitchFamily="34" charset="0"/>
                <a:cs typeface="Calibri Light" panose="020F0302020204030204" pitchFamily="34" charset="0"/>
              </a:rPr>
              <a:t>30</a:t>
            </a:r>
            <a:r>
              <a:rPr lang="en-GB" sz="3200" dirty="0">
                <a:solidFill>
                  <a:schemeClr val="bg2"/>
                </a:solidFill>
                <a:latin typeface="Calibri Light" panose="020F0302020204030204" pitchFamily="34" charset="0"/>
                <a:cs typeface="Calibri Light" panose="020F0302020204030204" pitchFamily="34" charset="0"/>
              </a:rPr>
              <a:t>.</a:t>
            </a:r>
            <a:r>
              <a:rPr lang="sr-Latn-RS" sz="3200" dirty="0">
                <a:solidFill>
                  <a:schemeClr val="bg2"/>
                </a:solidFill>
                <a:latin typeface="Calibri Light" panose="020F0302020204030204" pitchFamily="34" charset="0"/>
                <a:cs typeface="Calibri Light" panose="020F0302020204030204" pitchFamily="34" charset="0"/>
              </a:rPr>
              <a:t> October</a:t>
            </a:r>
            <a:r>
              <a:rPr lang="en-GB" sz="3200" dirty="0">
                <a:solidFill>
                  <a:schemeClr val="bg2"/>
                </a:solidFill>
                <a:latin typeface="Calibri Light" panose="020F0302020204030204" pitchFamily="34" charset="0"/>
                <a:cs typeface="Calibri Light" panose="020F0302020204030204" pitchFamily="34" charset="0"/>
              </a:rPr>
              <a:t> 202</a:t>
            </a:r>
            <a:r>
              <a:rPr lang="sr-Latn-RS" sz="3200" dirty="0">
                <a:solidFill>
                  <a:schemeClr val="bg2"/>
                </a:solidFill>
                <a:latin typeface="Calibri Light" panose="020F0302020204030204" pitchFamily="34" charset="0"/>
                <a:cs typeface="Calibri Light" panose="020F0302020204030204" pitchFamily="34" charset="0"/>
              </a:rPr>
              <a:t>4</a:t>
            </a:r>
            <a:endParaRPr lang="en-US" sz="3200" dirty="0">
              <a:solidFill>
                <a:schemeClr val="bg2"/>
              </a:solidFill>
              <a:latin typeface="Calibri Light" panose="020F0302020204030204" pitchFamily="34" charset="0"/>
              <a:cs typeface="Calibri Light" panose="020F0302020204030204" pitchFamily="34" charset="0"/>
            </a:endParaRPr>
          </a:p>
        </p:txBody>
      </p:sp>
      <p:sp>
        <p:nvSpPr>
          <p:cNvPr id="14" name="Rectangle 13"/>
          <p:cNvSpPr/>
          <p:nvPr/>
        </p:nvSpPr>
        <p:spPr>
          <a:xfrm>
            <a:off x="4171766" y="4251416"/>
            <a:ext cx="3848466" cy="1563377"/>
          </a:xfrm>
          <a:prstGeom prst="rect">
            <a:avLst/>
          </a:prstGeom>
        </p:spPr>
        <p:txBody>
          <a:bodyPr wrap="square">
            <a:spAutoFit/>
          </a:bodyPr>
          <a:lstStyle/>
          <a:p>
            <a:pPr algn="ctr">
              <a:lnSpc>
                <a:spcPct val="150000"/>
              </a:lnSpc>
            </a:pPr>
            <a:r>
              <a:rPr lang="sr-Latn-RS" sz="2200" dirty="0" err="1">
                <a:solidFill>
                  <a:schemeClr val="bg2"/>
                </a:solidFill>
                <a:latin typeface="Calibri" panose="020F0502020204030204" pitchFamily="34" charset="0"/>
                <a:cs typeface="Calibri" panose="020F0502020204030204" pitchFamily="34" charset="0"/>
              </a:rPr>
              <a:t>Qualifications</a:t>
            </a:r>
            <a:r>
              <a:rPr lang="sr-Latn-RS" sz="2200" dirty="0">
                <a:solidFill>
                  <a:schemeClr val="bg2"/>
                </a:solidFill>
                <a:latin typeface="Calibri" panose="020F0502020204030204" pitchFamily="34" charset="0"/>
                <a:cs typeface="Calibri" panose="020F0502020204030204" pitchFamily="34" charset="0"/>
              </a:rPr>
              <a:t> </a:t>
            </a:r>
            <a:r>
              <a:rPr lang="sr-Latn-RS" sz="2200" dirty="0" err="1">
                <a:solidFill>
                  <a:schemeClr val="bg2"/>
                </a:solidFill>
                <a:latin typeface="Calibri" panose="020F0502020204030204" pitchFamily="34" charset="0"/>
                <a:cs typeface="Calibri" panose="020F0502020204030204" pitchFamily="34" charset="0"/>
              </a:rPr>
              <a:t>Agency</a:t>
            </a:r>
            <a:endParaRPr lang="sr-Latn-RS" sz="2200" dirty="0">
              <a:solidFill>
                <a:schemeClr val="bg2"/>
              </a:solidFill>
              <a:latin typeface="Calibri" panose="020F0502020204030204" pitchFamily="34" charset="0"/>
              <a:cs typeface="Calibri" panose="020F0502020204030204" pitchFamily="34" charset="0"/>
            </a:endParaRPr>
          </a:p>
          <a:p>
            <a:pPr algn="ctr">
              <a:lnSpc>
                <a:spcPct val="150000"/>
              </a:lnSpc>
            </a:pPr>
            <a:r>
              <a:rPr lang="sr-Latn-RS" sz="2200" dirty="0">
                <a:solidFill>
                  <a:schemeClr val="bg2"/>
                </a:solidFill>
                <a:latin typeface="Calibri" panose="020F0502020204030204" pitchFamily="34" charset="0"/>
                <a:cs typeface="Calibri" panose="020F0502020204030204" pitchFamily="34" charset="0"/>
              </a:rPr>
              <a:t>ENIC/NARIC</a:t>
            </a:r>
            <a:endParaRPr lang="en-GB" sz="2200" dirty="0">
              <a:solidFill>
                <a:schemeClr val="bg2"/>
              </a:solidFill>
              <a:latin typeface="Calibri" panose="020F0502020204030204" pitchFamily="34" charset="0"/>
              <a:cs typeface="Calibri" panose="020F0502020204030204" pitchFamily="34" charset="0"/>
            </a:endParaRPr>
          </a:p>
          <a:p>
            <a:pPr algn="ctr">
              <a:lnSpc>
                <a:spcPct val="150000"/>
              </a:lnSpc>
            </a:pPr>
            <a:r>
              <a:rPr lang="en-GB" sz="2200" dirty="0">
                <a:solidFill>
                  <a:schemeClr val="bg2"/>
                </a:solidFill>
                <a:latin typeface="Calibri" panose="020F0502020204030204" pitchFamily="34" charset="0"/>
                <a:cs typeface="Calibri" panose="020F0502020204030204" pitchFamily="34" charset="0"/>
              </a:rPr>
              <a:t>University of Belgrade</a:t>
            </a:r>
          </a:p>
        </p:txBody>
      </p:sp>
    </p:spTree>
    <p:extLst>
      <p:ext uri="{BB962C8B-B14F-4D97-AF65-F5344CB8AC3E}">
        <p14:creationId xmlns:p14="http://schemas.microsoft.com/office/powerpoint/2010/main" val="3736819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251011" y="258250"/>
            <a:ext cx="8803341" cy="647186"/>
          </a:xfrm>
        </p:spPr>
        <p:txBody>
          <a:bodyPr vert="horz" lIns="91440" tIns="45720" rIns="91440" bIns="45720" rtlCol="0" anchor="ctr">
            <a:noAutofit/>
          </a:bodyPr>
          <a:lstStyle/>
          <a:p>
            <a:r>
              <a:rPr lang="sr-Latn-RS" sz="4000" b="1" kern="1200" noProof="0" dirty="0" err="1">
                <a:solidFill>
                  <a:schemeClr val="bg2"/>
                </a:solidFill>
                <a:latin typeface="+mj-lt"/>
                <a:ea typeface="+mj-ea"/>
                <a:cs typeface="+mj-cs"/>
              </a:rPr>
              <a:t>Microcred</a:t>
            </a:r>
            <a:r>
              <a:rPr lang="sr-Latn-RS" sz="4000" b="1" kern="1200" noProof="0" dirty="0">
                <a:solidFill>
                  <a:schemeClr val="bg2"/>
                </a:solidFill>
                <a:latin typeface="+mj-lt"/>
                <a:ea typeface="+mj-ea"/>
                <a:cs typeface="+mj-cs"/>
              </a:rPr>
              <a:t> in </a:t>
            </a:r>
            <a:r>
              <a:rPr lang="sr-Latn-RS" sz="4000" b="1" kern="1200" noProof="0" dirty="0" err="1">
                <a:solidFill>
                  <a:schemeClr val="bg2"/>
                </a:solidFill>
                <a:latin typeface="+mj-lt"/>
                <a:ea typeface="+mj-ea"/>
                <a:cs typeface="+mj-cs"/>
              </a:rPr>
              <a:t>contest</a:t>
            </a:r>
            <a:r>
              <a:rPr lang="sr-Latn-RS" sz="4000" b="1" kern="1200" noProof="0" dirty="0">
                <a:solidFill>
                  <a:schemeClr val="bg2"/>
                </a:solidFill>
                <a:latin typeface="+mj-lt"/>
                <a:ea typeface="+mj-ea"/>
                <a:cs typeface="+mj-cs"/>
              </a:rPr>
              <a:t> of </a:t>
            </a:r>
            <a:r>
              <a:rPr lang="sr-Latn-RS" sz="4000" b="1" kern="1200" noProof="0" dirty="0" err="1">
                <a:solidFill>
                  <a:schemeClr val="bg2"/>
                </a:solidFill>
                <a:latin typeface="+mj-lt"/>
                <a:ea typeface="+mj-ea"/>
                <a:cs typeface="+mj-cs"/>
              </a:rPr>
              <a:t>recognition</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177121" y="1077278"/>
            <a:ext cx="11582400" cy="4688541"/>
          </a:xfrm>
        </p:spPr>
        <p:txBody>
          <a:bodyPr>
            <a:normAutofit fontScale="32500" lnSpcReduction="20000"/>
          </a:bodyPr>
          <a:lstStyle/>
          <a:p>
            <a:pPr marL="0" indent="0">
              <a:buNone/>
            </a:pPr>
            <a:endParaRPr lang="en-US" sz="2400" b="1" u="sng" noProof="0" dirty="0">
              <a:solidFill>
                <a:schemeClr val="bg2"/>
              </a:solidFill>
            </a:endParaRPr>
          </a:p>
          <a:p>
            <a:pPr lvl="1">
              <a:buFont typeface="Wingdings" panose="05000000000000000000" pitchFamily="2" charset="2"/>
              <a:buChar char="Ø"/>
            </a:pPr>
            <a:r>
              <a:rPr lang="sr-Cyrl-RS" sz="4600" kern="100" dirty="0" err="1">
                <a:solidFill>
                  <a:schemeClr val="bg1"/>
                </a:solidFill>
                <a:effectLst/>
                <a:ea typeface="Calibri" panose="020F0502020204030204" pitchFamily="34" charset="0"/>
                <a:cs typeface="Arial" panose="020B0604020202020204" pitchFamily="34" charset="0"/>
              </a:rPr>
              <a:t>Micro-credentials</a:t>
            </a:r>
            <a:r>
              <a:rPr lang="sr-Cyrl-RS" sz="4600" kern="100" dirty="0">
                <a:solidFill>
                  <a:schemeClr val="bg1"/>
                </a:solidFill>
                <a:effectLst/>
                <a:ea typeface="Calibri" panose="020F0502020204030204" pitchFamily="34" charset="0"/>
                <a:cs typeface="Arial" panose="020B0604020202020204" pitchFamily="34" charset="0"/>
              </a:rPr>
              <a:t> </a:t>
            </a:r>
            <a:r>
              <a:rPr lang="sr-Cyrl-RS" sz="4600" kern="100" dirty="0" err="1">
                <a:solidFill>
                  <a:schemeClr val="bg1"/>
                </a:solidFill>
                <a:effectLst/>
                <a:ea typeface="Calibri" panose="020F0502020204030204" pitchFamily="34" charset="0"/>
                <a:cs typeface="Arial" panose="020B0604020202020204" pitchFamily="34" charset="0"/>
              </a:rPr>
              <a:t>are</a:t>
            </a:r>
            <a:r>
              <a:rPr lang="sr-Cyrl-RS" sz="4600" kern="100" dirty="0">
                <a:solidFill>
                  <a:schemeClr val="bg1"/>
                </a:solidFill>
                <a:effectLst/>
                <a:ea typeface="Calibri" panose="020F0502020204030204" pitchFamily="34" charset="0"/>
                <a:cs typeface="Arial" panose="020B0604020202020204" pitchFamily="34" charset="0"/>
              </a:rPr>
              <a:t> </a:t>
            </a:r>
            <a:r>
              <a:rPr lang="sr-Cyrl-RS" sz="4600" kern="100" dirty="0" err="1">
                <a:solidFill>
                  <a:schemeClr val="bg1"/>
                </a:solidFill>
                <a:effectLst/>
                <a:ea typeface="Calibri" panose="020F0502020204030204" pitchFamily="34" charset="0"/>
                <a:cs typeface="Arial" panose="020B0604020202020204" pitchFamily="34" charset="0"/>
              </a:rPr>
              <a:t>short</a:t>
            </a:r>
            <a:r>
              <a:rPr lang="sr-Cyrl-RS" sz="4600" kern="100" dirty="0">
                <a:solidFill>
                  <a:schemeClr val="bg1"/>
                </a:solidFill>
                <a:effectLst/>
                <a:ea typeface="Calibri" panose="020F0502020204030204" pitchFamily="34" charset="0"/>
                <a:cs typeface="Arial" panose="020B0604020202020204" pitchFamily="34" charset="0"/>
              </a:rPr>
              <a:t>, </a:t>
            </a:r>
            <a:r>
              <a:rPr lang="sr-Cyrl-RS" sz="4600" kern="100" dirty="0" err="1">
                <a:solidFill>
                  <a:schemeClr val="bg1"/>
                </a:solidFill>
                <a:effectLst/>
                <a:ea typeface="Calibri" panose="020F0502020204030204" pitchFamily="34" charset="0"/>
                <a:cs typeface="Arial" panose="020B0604020202020204" pitchFamily="34" charset="0"/>
              </a:rPr>
              <a:t>specific</a:t>
            </a:r>
            <a:r>
              <a:rPr lang="sr-Cyrl-RS" sz="4600" kern="100" dirty="0">
                <a:solidFill>
                  <a:schemeClr val="bg1"/>
                </a:solidFill>
                <a:effectLst/>
                <a:ea typeface="Calibri" panose="020F0502020204030204" pitchFamily="34" charset="0"/>
                <a:cs typeface="Arial" panose="020B0604020202020204" pitchFamily="34" charset="0"/>
              </a:rPr>
              <a:t> </a:t>
            </a:r>
            <a:r>
              <a:rPr lang="sr-Cyrl-RS" sz="4600" kern="100" dirty="0" err="1">
                <a:solidFill>
                  <a:schemeClr val="bg1"/>
                </a:solidFill>
                <a:effectLst/>
                <a:ea typeface="Calibri" panose="020F0502020204030204" pitchFamily="34" charset="0"/>
                <a:cs typeface="Arial" panose="020B0604020202020204" pitchFamily="34" charset="0"/>
              </a:rPr>
              <a:t>qualifications</a:t>
            </a:r>
            <a:r>
              <a:rPr lang="sr-Cyrl-RS" sz="4600" kern="100" dirty="0">
                <a:solidFill>
                  <a:schemeClr val="bg1"/>
                </a:solidFill>
                <a:effectLst/>
                <a:ea typeface="Calibri" panose="020F0502020204030204" pitchFamily="34" charset="0"/>
                <a:cs typeface="Arial" panose="020B0604020202020204" pitchFamily="34" charset="0"/>
              </a:rPr>
              <a:t> </a:t>
            </a:r>
            <a:r>
              <a:rPr lang="sr-Cyrl-RS" sz="4600" kern="100" dirty="0" err="1">
                <a:solidFill>
                  <a:schemeClr val="bg1"/>
                </a:solidFill>
                <a:effectLst/>
                <a:ea typeface="Calibri" panose="020F0502020204030204" pitchFamily="34" charset="0"/>
                <a:cs typeface="Arial" panose="020B0604020202020204" pitchFamily="34" charset="0"/>
              </a:rPr>
              <a:t>that</a:t>
            </a:r>
            <a:r>
              <a:rPr lang="sr-Cyrl-RS" sz="4600" kern="100" dirty="0">
                <a:solidFill>
                  <a:schemeClr val="bg1"/>
                </a:solidFill>
                <a:effectLst/>
                <a:ea typeface="Calibri" panose="020F0502020204030204" pitchFamily="34" charset="0"/>
                <a:cs typeface="Arial" panose="020B0604020202020204" pitchFamily="34" charset="0"/>
              </a:rPr>
              <a:t> </a:t>
            </a:r>
            <a:r>
              <a:rPr lang="sr-Cyrl-RS" sz="4600" kern="100" dirty="0" err="1">
                <a:solidFill>
                  <a:schemeClr val="bg1"/>
                </a:solidFill>
                <a:effectLst/>
                <a:ea typeface="Calibri" panose="020F0502020204030204" pitchFamily="34" charset="0"/>
                <a:cs typeface="Arial" panose="020B0604020202020204" pitchFamily="34" charset="0"/>
              </a:rPr>
              <a:t>typically</a:t>
            </a:r>
            <a:r>
              <a:rPr lang="sr-Cyrl-RS" sz="4600" kern="100" dirty="0">
                <a:solidFill>
                  <a:schemeClr val="bg1"/>
                </a:solidFill>
                <a:effectLst/>
                <a:ea typeface="Calibri" panose="020F0502020204030204" pitchFamily="34" charset="0"/>
                <a:cs typeface="Arial" panose="020B0604020202020204" pitchFamily="34" charset="0"/>
              </a:rPr>
              <a:t> </a:t>
            </a:r>
            <a:r>
              <a:rPr lang="sr-Cyrl-RS" sz="4600" kern="100" dirty="0" err="1">
                <a:solidFill>
                  <a:schemeClr val="bg1"/>
                </a:solidFill>
                <a:effectLst/>
                <a:ea typeface="Calibri" panose="020F0502020204030204" pitchFamily="34" charset="0"/>
                <a:cs typeface="Arial" panose="020B0604020202020204" pitchFamily="34" charset="0"/>
              </a:rPr>
              <a:t>focus</a:t>
            </a:r>
            <a:r>
              <a:rPr lang="sr-Cyrl-RS" sz="4600" kern="100" dirty="0">
                <a:solidFill>
                  <a:schemeClr val="bg1"/>
                </a:solidFill>
                <a:effectLst/>
                <a:ea typeface="Calibri" panose="020F0502020204030204" pitchFamily="34" charset="0"/>
                <a:cs typeface="Arial" panose="020B0604020202020204" pitchFamily="34" charset="0"/>
              </a:rPr>
              <a:t> </a:t>
            </a:r>
            <a:r>
              <a:rPr lang="sr-Cyrl-RS" sz="4600" kern="100" dirty="0" err="1">
                <a:solidFill>
                  <a:schemeClr val="bg1"/>
                </a:solidFill>
                <a:effectLst/>
                <a:ea typeface="Calibri" panose="020F0502020204030204" pitchFamily="34" charset="0"/>
                <a:cs typeface="Arial" panose="020B0604020202020204" pitchFamily="34" charset="0"/>
              </a:rPr>
              <a:t>on</a:t>
            </a:r>
            <a:r>
              <a:rPr lang="sr-Cyrl-RS" sz="4600" kern="100" dirty="0">
                <a:solidFill>
                  <a:schemeClr val="bg1"/>
                </a:solidFill>
                <a:effectLst/>
                <a:ea typeface="Calibri" panose="020F0502020204030204" pitchFamily="34" charset="0"/>
                <a:cs typeface="Arial" panose="020B0604020202020204" pitchFamily="34" charset="0"/>
              </a:rPr>
              <a:t> </a:t>
            </a:r>
            <a:r>
              <a:rPr lang="sr-Cyrl-RS" sz="4600" kern="100" dirty="0" err="1">
                <a:solidFill>
                  <a:schemeClr val="bg1"/>
                </a:solidFill>
                <a:effectLst/>
                <a:ea typeface="Calibri" panose="020F0502020204030204" pitchFamily="34" charset="0"/>
                <a:cs typeface="Arial" panose="020B0604020202020204" pitchFamily="34" charset="0"/>
              </a:rPr>
              <a:t>particular</a:t>
            </a:r>
            <a:r>
              <a:rPr lang="sr-Cyrl-RS" sz="4600" kern="100" dirty="0">
                <a:solidFill>
                  <a:schemeClr val="bg1"/>
                </a:solidFill>
                <a:effectLst/>
                <a:ea typeface="Calibri" panose="020F0502020204030204" pitchFamily="34" charset="0"/>
                <a:cs typeface="Arial" panose="020B0604020202020204" pitchFamily="34" charset="0"/>
              </a:rPr>
              <a:t> </a:t>
            </a:r>
            <a:r>
              <a:rPr lang="sr-Cyrl-RS" sz="4600" kern="100" dirty="0" err="1">
                <a:solidFill>
                  <a:schemeClr val="bg1"/>
                </a:solidFill>
                <a:effectLst/>
                <a:ea typeface="Calibri" panose="020F0502020204030204" pitchFamily="34" charset="0"/>
                <a:cs typeface="Arial" panose="020B0604020202020204" pitchFamily="34" charset="0"/>
              </a:rPr>
              <a:t>skills</a:t>
            </a:r>
            <a:r>
              <a:rPr lang="sr-Cyrl-RS" sz="4600" kern="100" dirty="0">
                <a:solidFill>
                  <a:schemeClr val="bg1"/>
                </a:solidFill>
                <a:effectLst/>
                <a:ea typeface="Calibri" panose="020F0502020204030204" pitchFamily="34" charset="0"/>
                <a:cs typeface="Arial" panose="020B0604020202020204" pitchFamily="34" charset="0"/>
              </a:rPr>
              <a:t> </a:t>
            </a:r>
            <a:r>
              <a:rPr lang="sr-Cyrl-RS" sz="4600" kern="100" dirty="0" err="1">
                <a:solidFill>
                  <a:schemeClr val="bg1"/>
                </a:solidFill>
                <a:effectLst/>
                <a:ea typeface="Calibri" panose="020F0502020204030204" pitchFamily="34" charset="0"/>
                <a:cs typeface="Arial" panose="020B0604020202020204" pitchFamily="34" charset="0"/>
              </a:rPr>
              <a:t>or</a:t>
            </a:r>
            <a:r>
              <a:rPr lang="sr-Cyrl-RS" sz="4600" kern="100" dirty="0">
                <a:solidFill>
                  <a:schemeClr val="bg1"/>
                </a:solidFill>
                <a:effectLst/>
                <a:ea typeface="Calibri" panose="020F0502020204030204" pitchFamily="34" charset="0"/>
                <a:cs typeface="Arial" panose="020B0604020202020204" pitchFamily="34" charset="0"/>
              </a:rPr>
              <a:t> </a:t>
            </a:r>
            <a:r>
              <a:rPr lang="sr-Cyrl-RS" sz="4600" kern="100" dirty="0" err="1">
                <a:solidFill>
                  <a:schemeClr val="bg1"/>
                </a:solidFill>
                <a:effectLst/>
                <a:ea typeface="Calibri" panose="020F0502020204030204" pitchFamily="34" charset="0"/>
                <a:cs typeface="Arial" panose="020B0604020202020204" pitchFamily="34" charset="0"/>
              </a:rPr>
              <a:t>knowledge</a:t>
            </a:r>
            <a:r>
              <a:rPr lang="sr-Cyrl-RS" sz="4600" kern="100" dirty="0">
                <a:solidFill>
                  <a:schemeClr val="bg1"/>
                </a:solidFill>
                <a:effectLst/>
                <a:ea typeface="Calibri" panose="020F0502020204030204" pitchFamily="34" charset="0"/>
                <a:cs typeface="Arial" panose="020B0604020202020204" pitchFamily="34" charset="0"/>
              </a:rPr>
              <a:t>. The </a:t>
            </a:r>
            <a:r>
              <a:rPr lang="sr-Cyrl-RS" sz="4600" kern="100" dirty="0" err="1">
                <a:solidFill>
                  <a:schemeClr val="bg1"/>
                </a:solidFill>
                <a:effectLst/>
                <a:ea typeface="Calibri" panose="020F0502020204030204" pitchFamily="34" charset="0"/>
                <a:cs typeface="Arial" panose="020B0604020202020204" pitchFamily="34" charset="0"/>
              </a:rPr>
              <a:t>process</a:t>
            </a:r>
            <a:r>
              <a:rPr lang="sr-Cyrl-RS" sz="4600" kern="100" dirty="0">
                <a:solidFill>
                  <a:schemeClr val="bg1"/>
                </a:solidFill>
                <a:effectLst/>
                <a:ea typeface="Calibri" panose="020F0502020204030204" pitchFamily="34" charset="0"/>
                <a:cs typeface="Arial" panose="020B0604020202020204" pitchFamily="34" charset="0"/>
              </a:rPr>
              <a:t> of </a:t>
            </a:r>
            <a:r>
              <a:rPr lang="sr-Cyrl-RS" sz="4600" kern="100" dirty="0" err="1">
                <a:solidFill>
                  <a:schemeClr val="bg1"/>
                </a:solidFill>
                <a:effectLst/>
                <a:ea typeface="Calibri" panose="020F0502020204030204" pitchFamily="34" charset="0"/>
                <a:cs typeface="Arial" panose="020B0604020202020204" pitchFamily="34" charset="0"/>
              </a:rPr>
              <a:t>recognizing</a:t>
            </a:r>
            <a:r>
              <a:rPr lang="sr-Cyrl-RS" sz="4600" kern="100" dirty="0">
                <a:solidFill>
                  <a:schemeClr val="bg1"/>
                </a:solidFill>
                <a:effectLst/>
                <a:ea typeface="Calibri" panose="020F0502020204030204" pitchFamily="34" charset="0"/>
                <a:cs typeface="Arial" panose="020B0604020202020204" pitchFamily="34" charset="0"/>
              </a:rPr>
              <a:t> </a:t>
            </a:r>
            <a:r>
              <a:rPr lang="sr-Cyrl-RS" sz="4600" kern="100" dirty="0" err="1">
                <a:solidFill>
                  <a:schemeClr val="bg1"/>
                </a:solidFill>
                <a:effectLst/>
                <a:ea typeface="Calibri" panose="020F0502020204030204" pitchFamily="34" charset="0"/>
                <a:cs typeface="Arial" panose="020B0604020202020204" pitchFamily="34" charset="0"/>
              </a:rPr>
              <a:t>micro-credentials</a:t>
            </a:r>
            <a:r>
              <a:rPr lang="sr-Cyrl-RS" sz="4600" kern="100" dirty="0">
                <a:solidFill>
                  <a:schemeClr val="bg1"/>
                </a:solidFill>
                <a:effectLst/>
                <a:ea typeface="Calibri" panose="020F0502020204030204" pitchFamily="34" charset="0"/>
                <a:cs typeface="Arial" panose="020B0604020202020204" pitchFamily="34" charset="0"/>
              </a:rPr>
              <a:t> </a:t>
            </a:r>
            <a:r>
              <a:rPr lang="sr-Cyrl-RS" sz="4600" kern="100" dirty="0" err="1">
                <a:solidFill>
                  <a:schemeClr val="bg1"/>
                </a:solidFill>
                <a:effectLst/>
                <a:ea typeface="Calibri" panose="020F0502020204030204" pitchFamily="34" charset="0"/>
                <a:cs typeface="Arial" panose="020B0604020202020204" pitchFamily="34" charset="0"/>
              </a:rPr>
              <a:t>may</a:t>
            </a:r>
            <a:r>
              <a:rPr lang="sr-Cyrl-RS" sz="4600" kern="100" dirty="0">
                <a:solidFill>
                  <a:schemeClr val="bg1"/>
                </a:solidFill>
                <a:effectLst/>
                <a:ea typeface="Calibri" panose="020F0502020204030204" pitchFamily="34" charset="0"/>
                <a:cs typeface="Arial" panose="020B0604020202020204" pitchFamily="34" charset="0"/>
              </a:rPr>
              <a:t> </a:t>
            </a:r>
            <a:r>
              <a:rPr lang="sr-Cyrl-RS" sz="4600" kern="100" dirty="0" err="1">
                <a:solidFill>
                  <a:schemeClr val="bg1"/>
                </a:solidFill>
                <a:effectLst/>
                <a:ea typeface="Calibri" panose="020F0502020204030204" pitchFamily="34" charset="0"/>
                <a:cs typeface="Arial" panose="020B0604020202020204" pitchFamily="34" charset="0"/>
              </a:rPr>
              <a:t>involve</a:t>
            </a:r>
            <a:r>
              <a:rPr lang="sr-Cyrl-RS" sz="4600" kern="100" dirty="0">
                <a:solidFill>
                  <a:schemeClr val="bg1"/>
                </a:solidFill>
                <a:effectLst/>
                <a:ea typeface="Calibri" panose="020F0502020204030204" pitchFamily="34" charset="0"/>
                <a:cs typeface="Arial" panose="020B0604020202020204" pitchFamily="34" charset="0"/>
              </a:rPr>
              <a:t> </a:t>
            </a:r>
            <a:r>
              <a:rPr lang="sr-Cyrl-RS" sz="4600" kern="100" dirty="0" err="1">
                <a:solidFill>
                  <a:schemeClr val="bg1"/>
                </a:solidFill>
                <a:effectLst/>
                <a:ea typeface="Calibri" panose="020F0502020204030204" pitchFamily="34" charset="0"/>
                <a:cs typeface="Arial" panose="020B0604020202020204" pitchFamily="34" charset="0"/>
              </a:rPr>
              <a:t>several</a:t>
            </a:r>
            <a:r>
              <a:rPr lang="sr-Cyrl-RS" sz="4600" kern="100" dirty="0">
                <a:solidFill>
                  <a:schemeClr val="bg1"/>
                </a:solidFill>
                <a:effectLst/>
                <a:ea typeface="Calibri" panose="020F0502020204030204" pitchFamily="34" charset="0"/>
                <a:cs typeface="Arial" panose="020B0604020202020204" pitchFamily="34" charset="0"/>
              </a:rPr>
              <a:t> </a:t>
            </a:r>
            <a:r>
              <a:rPr lang="sr-Cyrl-RS" sz="4600" kern="100" dirty="0" err="1">
                <a:solidFill>
                  <a:schemeClr val="bg1"/>
                </a:solidFill>
                <a:effectLst/>
                <a:ea typeface="Calibri" panose="020F0502020204030204" pitchFamily="34" charset="0"/>
                <a:cs typeface="Arial" panose="020B0604020202020204" pitchFamily="34" charset="0"/>
              </a:rPr>
              <a:t>important</a:t>
            </a:r>
            <a:r>
              <a:rPr lang="sr-Cyrl-RS" sz="4600" kern="100" dirty="0">
                <a:solidFill>
                  <a:schemeClr val="bg1"/>
                </a:solidFill>
                <a:effectLst/>
                <a:ea typeface="Calibri" panose="020F0502020204030204" pitchFamily="34" charset="0"/>
                <a:cs typeface="Arial" panose="020B0604020202020204" pitchFamily="34" charset="0"/>
              </a:rPr>
              <a:t> </a:t>
            </a:r>
            <a:r>
              <a:rPr lang="sr-Cyrl-RS" sz="4600" kern="100" dirty="0" err="1">
                <a:solidFill>
                  <a:schemeClr val="bg1"/>
                </a:solidFill>
                <a:effectLst/>
                <a:ea typeface="Calibri" panose="020F0502020204030204" pitchFamily="34" charset="0"/>
                <a:cs typeface="Arial" panose="020B0604020202020204" pitchFamily="34" charset="0"/>
              </a:rPr>
              <a:t>factors</a:t>
            </a:r>
            <a:r>
              <a:rPr lang="sr-Cyrl-RS" sz="4600" kern="100" dirty="0">
                <a:solidFill>
                  <a:schemeClr val="bg1"/>
                </a:solidFill>
                <a:effectLst/>
                <a:ea typeface="Calibri" panose="020F0502020204030204" pitchFamily="34" charset="0"/>
                <a:cs typeface="Arial" panose="020B0604020202020204" pitchFamily="34" charset="0"/>
              </a:rPr>
              <a:t>:</a:t>
            </a:r>
          </a:p>
          <a:p>
            <a:pPr lvl="1">
              <a:buFont typeface="Wingdings" panose="05000000000000000000" pitchFamily="2" charset="2"/>
              <a:buChar char="Ø"/>
            </a:pPr>
            <a:r>
              <a:rPr lang="en-US" sz="4600" b="1" dirty="0">
                <a:solidFill>
                  <a:schemeClr val="bg2"/>
                </a:solidFill>
              </a:rPr>
              <a:t>1. **Quality of Education**: Micro-credentials should be accredited by relevant educational institutions or organizations.</a:t>
            </a:r>
          </a:p>
          <a:p>
            <a:pPr lvl="1">
              <a:buFont typeface="Wingdings" panose="05000000000000000000" pitchFamily="2" charset="2"/>
              <a:buChar char="Ø"/>
            </a:pPr>
            <a:r>
              <a:rPr lang="en-US" sz="4600" b="1" dirty="0">
                <a:solidFill>
                  <a:schemeClr val="bg2"/>
                </a:solidFill>
              </a:rPr>
              <a:t>2. **Recognizability**: It is important for micro-credentials to be recognized by employers and educational institutions. This may involve collaboration with industry partners.</a:t>
            </a:r>
          </a:p>
          <a:p>
            <a:pPr lvl="1">
              <a:buFont typeface="Wingdings" panose="05000000000000000000" pitchFamily="2" charset="2"/>
              <a:buChar char="Ø"/>
            </a:pPr>
            <a:r>
              <a:rPr lang="en-US" sz="4600" b="1" dirty="0">
                <a:solidFill>
                  <a:schemeClr val="bg2"/>
                </a:solidFill>
              </a:rPr>
              <a:t>3. **Recognition Criteria**: The recognition process usually includes the assessment of course content, methodologies, and learning outcomes.</a:t>
            </a:r>
          </a:p>
          <a:p>
            <a:pPr lvl="1">
              <a:buFont typeface="Wingdings" panose="05000000000000000000" pitchFamily="2" charset="2"/>
              <a:buChar char="Ø"/>
            </a:pPr>
            <a:r>
              <a:rPr lang="en-US" sz="4600" b="1" dirty="0">
                <a:solidFill>
                  <a:schemeClr val="bg2"/>
                </a:solidFill>
              </a:rPr>
              <a:t>4. **Transparency**: There should be clear criteria and structures for recognition, so participants know what to expect.</a:t>
            </a:r>
          </a:p>
          <a:p>
            <a:pPr lvl="1">
              <a:buFont typeface="Wingdings" panose="05000000000000000000" pitchFamily="2" charset="2"/>
              <a:buChar char="Ø"/>
            </a:pPr>
            <a:r>
              <a:rPr lang="en-US" sz="4600" b="1" dirty="0">
                <a:solidFill>
                  <a:schemeClr val="bg2"/>
                </a:solidFill>
              </a:rPr>
              <a:t>5. **Technology**: Many programs use digital badges or blockchain technology for the verification and storage of micro-credentials.</a:t>
            </a:r>
          </a:p>
          <a:p>
            <a:pPr lvl="1">
              <a:buFont typeface="Wingdings" panose="05000000000000000000" pitchFamily="2" charset="2"/>
              <a:buChar char="Ø"/>
            </a:pPr>
            <a:r>
              <a:rPr lang="en-US" sz="4600" b="1" dirty="0">
                <a:solidFill>
                  <a:schemeClr val="bg2"/>
                </a:solidFill>
              </a:rPr>
              <a:t>6. **Post-Educational Opportunities**: Recognition of micro-credentials can open up opportunities for further education, career advancement, or professional certification.</a:t>
            </a:r>
          </a:p>
          <a:p>
            <a:pPr lvl="1">
              <a:buFont typeface="Wingdings" panose="05000000000000000000" pitchFamily="2" charset="2"/>
              <a:buChar char="Ø"/>
            </a:pPr>
            <a:r>
              <a:rPr lang="en-US" sz="4600" b="1" dirty="0">
                <a:solidFill>
                  <a:schemeClr val="bg2"/>
                </a:solidFill>
              </a:rPr>
              <a:t>7. **Regional Differences**: The recognition process may vary depending on the country or region, which means it is important to understand local legislative and educational frameworks.</a:t>
            </a:r>
          </a:p>
          <a:p>
            <a:pPr lvl="1">
              <a:buFont typeface="Wingdings" panose="05000000000000000000" pitchFamily="2" charset="2"/>
              <a:buChar char="Ø"/>
            </a:pPr>
            <a:endParaRPr lang="en-US" sz="2400" b="1" dirty="0">
              <a:solidFill>
                <a:schemeClr val="bg2"/>
              </a:solidFill>
            </a:endParaRPr>
          </a:p>
          <a:p>
            <a:pPr lvl="1">
              <a:buFont typeface="Arial" panose="020B0604020202020204" pitchFamily="34" charset="0"/>
              <a:buChar char="•"/>
            </a:pPr>
            <a:endParaRPr lang="sr-Latn-RS" sz="2000" b="1" noProof="0" dirty="0">
              <a:solidFill>
                <a:schemeClr val="bg2"/>
              </a:solidFill>
            </a:endParaRPr>
          </a:p>
          <a:p>
            <a:pPr marL="457200" lvl="1" indent="0">
              <a:buNone/>
            </a:pPr>
            <a:endParaRPr lang="sr-Latn-RS" sz="2000" b="1" u="sng" noProof="0" dirty="0">
              <a:solidFill>
                <a:schemeClr val="bg2"/>
              </a:solidFill>
            </a:endParaRPr>
          </a:p>
        </p:txBody>
      </p:sp>
      <p:pic>
        <p:nvPicPr>
          <p:cNvPr id="4" name="Picture 3">
            <a:extLst>
              <a:ext uri="{FF2B5EF4-FFF2-40B4-BE49-F238E27FC236}">
                <a16:creationId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2791606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344905" y="500885"/>
            <a:ext cx="8797678" cy="744836"/>
          </a:xfrm>
        </p:spPr>
        <p:txBody>
          <a:bodyPr vert="horz" lIns="91440" tIns="45720" rIns="91440" bIns="45720" rtlCol="0" anchor="ctr">
            <a:noAutofit/>
          </a:bodyPr>
          <a:lstStyle/>
          <a:p>
            <a:br>
              <a:rPr lang="en-US" sz="4000" b="1" dirty="0">
                <a:solidFill>
                  <a:schemeClr val="bg2"/>
                </a:solidFill>
              </a:rPr>
            </a:b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251012" y="1264023"/>
            <a:ext cx="11582400" cy="4872234"/>
          </a:xfrm>
        </p:spPr>
        <p:txBody>
          <a:bodyPr>
            <a:normAutofit fontScale="62500" lnSpcReduction="20000"/>
          </a:bodyPr>
          <a:lstStyle/>
          <a:p>
            <a:pPr>
              <a:buFont typeface="Wingdings" panose="05000000000000000000" pitchFamily="2" charset="2"/>
              <a:buChar char="Ø"/>
            </a:pPr>
            <a:r>
              <a:rPr lang="en-US" sz="2400" b="1" dirty="0">
                <a:solidFill>
                  <a:schemeClr val="bg2"/>
                </a:solidFill>
              </a:rPr>
              <a:t>Micro-credentials </a:t>
            </a:r>
            <a:r>
              <a:rPr lang="sr-Latn-RS" sz="2400" b="1" dirty="0" err="1">
                <a:solidFill>
                  <a:schemeClr val="bg2"/>
                </a:solidFill>
              </a:rPr>
              <a:t>should</a:t>
            </a:r>
            <a:r>
              <a:rPr lang="sr-Latn-RS" sz="2400" b="1" dirty="0">
                <a:solidFill>
                  <a:schemeClr val="bg2"/>
                </a:solidFill>
              </a:rPr>
              <a:t> be </a:t>
            </a:r>
            <a:r>
              <a:rPr lang="en-US" sz="2400" b="1" dirty="0">
                <a:solidFill>
                  <a:schemeClr val="bg2"/>
                </a:solidFill>
              </a:rPr>
              <a:t> recognized through specific procedures that depend on the type of credentials and the institution that issues them. The process typically includes the following steps:</a:t>
            </a:r>
          </a:p>
          <a:p>
            <a:pPr marL="0" indent="0">
              <a:buNone/>
            </a:pPr>
            <a:endParaRPr lang="en-US" sz="2400" b="1" dirty="0">
              <a:solidFill>
                <a:schemeClr val="bg2"/>
              </a:solidFill>
            </a:endParaRPr>
          </a:p>
          <a:p>
            <a:pPr>
              <a:buFont typeface="Wingdings" panose="05000000000000000000" pitchFamily="2" charset="2"/>
              <a:buChar char="Ø"/>
            </a:pPr>
            <a:r>
              <a:rPr lang="en-US" sz="2400" b="1" dirty="0">
                <a:solidFill>
                  <a:schemeClr val="bg2"/>
                </a:solidFill>
              </a:rPr>
              <a:t>1. **Application**: Candidates must submit an application for the recognition of their micro-credentials to the relevant institution or authority.</a:t>
            </a:r>
          </a:p>
          <a:p>
            <a:pPr>
              <a:buFont typeface="Wingdings" panose="05000000000000000000" pitchFamily="2" charset="2"/>
              <a:buChar char="Ø"/>
            </a:pPr>
            <a:endParaRPr lang="en-US" sz="2400" b="1" dirty="0">
              <a:solidFill>
                <a:schemeClr val="bg2"/>
              </a:solidFill>
            </a:endParaRPr>
          </a:p>
          <a:p>
            <a:pPr>
              <a:buFont typeface="Wingdings" panose="05000000000000000000" pitchFamily="2" charset="2"/>
              <a:buChar char="Ø"/>
            </a:pPr>
            <a:r>
              <a:rPr lang="en-US" sz="2400" b="1" dirty="0">
                <a:solidFill>
                  <a:schemeClr val="bg2"/>
                </a:solidFill>
              </a:rPr>
              <a:t>2. **Documentation**: It is necessary to attach all relevant documents that confirm the obtained micro-credentials, including certificates, transcripts, and other relevant materials.</a:t>
            </a:r>
          </a:p>
          <a:p>
            <a:pPr>
              <a:buFont typeface="Wingdings" panose="05000000000000000000" pitchFamily="2" charset="2"/>
              <a:buChar char="Ø"/>
            </a:pPr>
            <a:endParaRPr lang="en-US" sz="2400" b="1" dirty="0">
              <a:solidFill>
                <a:schemeClr val="bg2"/>
              </a:solidFill>
            </a:endParaRPr>
          </a:p>
          <a:p>
            <a:pPr>
              <a:buFont typeface="Wingdings" panose="05000000000000000000" pitchFamily="2" charset="2"/>
              <a:buChar char="Ø"/>
            </a:pPr>
            <a:r>
              <a:rPr lang="en-US" sz="2400" b="1" dirty="0">
                <a:solidFill>
                  <a:schemeClr val="bg2"/>
                </a:solidFill>
              </a:rPr>
              <a:t>3. **Evaluation**: The institution conducts an evaluation of the submitted documents and credentials to determine their equivalence in </a:t>
            </a:r>
            <a:r>
              <a:rPr lang="en-US" sz="2400" b="1">
                <a:solidFill>
                  <a:schemeClr val="bg2"/>
                </a:solidFill>
              </a:rPr>
              <a:t>the educational </a:t>
            </a:r>
            <a:r>
              <a:rPr lang="en-US" sz="2400" b="1" dirty="0">
                <a:solidFill>
                  <a:schemeClr val="bg2"/>
                </a:solidFill>
              </a:rPr>
              <a:t>system.</a:t>
            </a:r>
          </a:p>
          <a:p>
            <a:pPr>
              <a:buFont typeface="Wingdings" panose="05000000000000000000" pitchFamily="2" charset="2"/>
              <a:buChar char="Ø"/>
            </a:pPr>
            <a:endParaRPr lang="en-US" sz="2400" b="1" dirty="0">
              <a:solidFill>
                <a:schemeClr val="bg2"/>
              </a:solidFill>
            </a:endParaRPr>
          </a:p>
          <a:p>
            <a:pPr>
              <a:buFont typeface="Wingdings" panose="05000000000000000000" pitchFamily="2" charset="2"/>
              <a:buChar char="Ø"/>
            </a:pPr>
            <a:r>
              <a:rPr lang="en-US" sz="2400" b="1" dirty="0">
                <a:solidFill>
                  <a:schemeClr val="bg2"/>
                </a:solidFill>
              </a:rPr>
              <a:t>4. **Decision**: After the evaluation, the institution makes a decision about the recognition or rejection of the micro-credentials.</a:t>
            </a:r>
          </a:p>
          <a:p>
            <a:pPr>
              <a:buFont typeface="Wingdings" panose="05000000000000000000" pitchFamily="2" charset="2"/>
              <a:buChar char="Ø"/>
            </a:pPr>
            <a:endParaRPr lang="en-US" sz="2400" b="1" dirty="0">
              <a:solidFill>
                <a:schemeClr val="bg2"/>
              </a:solidFill>
            </a:endParaRPr>
          </a:p>
          <a:p>
            <a:pPr>
              <a:buFont typeface="Wingdings" panose="05000000000000000000" pitchFamily="2" charset="2"/>
              <a:buChar char="Ø"/>
            </a:pPr>
            <a:r>
              <a:rPr lang="en-US" sz="2400" b="1" dirty="0">
                <a:solidFill>
                  <a:schemeClr val="bg2"/>
                </a:solidFill>
              </a:rPr>
              <a:t>5. **Notification**: Candidates are notified about the outcome of the recognition process.</a:t>
            </a:r>
          </a:p>
          <a:p>
            <a:pPr>
              <a:buFont typeface="Wingdings" panose="05000000000000000000" pitchFamily="2" charset="2"/>
              <a:buChar char="Ø"/>
            </a:pPr>
            <a:endParaRPr lang="en-US" sz="2400" b="1" dirty="0">
              <a:solidFill>
                <a:schemeClr val="bg2"/>
              </a:solidFill>
            </a:endParaRPr>
          </a:p>
          <a:p>
            <a:pPr>
              <a:buFont typeface="Wingdings" panose="05000000000000000000" pitchFamily="2" charset="2"/>
              <a:buChar char="Ø"/>
            </a:pPr>
            <a:r>
              <a:rPr lang="en-US" sz="2400" b="1" dirty="0">
                <a:solidFill>
                  <a:schemeClr val="bg2"/>
                </a:solidFill>
              </a:rPr>
              <a:t>In some cases, it may be necessary to attend additional courses or training to meet the recognition requirements.</a:t>
            </a:r>
          </a:p>
          <a:p>
            <a:pPr>
              <a:buFont typeface="Wingdings" panose="05000000000000000000" pitchFamily="2" charset="2"/>
              <a:buChar char="Ø"/>
            </a:pPr>
            <a:endParaRPr lang="en-US" sz="2400" b="1" dirty="0">
              <a:solidFill>
                <a:schemeClr val="bg2"/>
              </a:solidFill>
            </a:endParaRPr>
          </a:p>
        </p:txBody>
      </p:sp>
      <p:pic>
        <p:nvPicPr>
          <p:cNvPr id="4" name="Picture 3">
            <a:extLst>
              <a:ext uri="{FF2B5EF4-FFF2-40B4-BE49-F238E27FC236}">
                <a16:creationId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949302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E3C7-46A3-E264-E206-2698CF845E49}"/>
              </a:ext>
            </a:extLst>
          </p:cNvPr>
          <p:cNvSpPr>
            <a:spLocks noGrp="1"/>
          </p:cNvSpPr>
          <p:nvPr>
            <p:ph type="title"/>
          </p:nvPr>
        </p:nvSpPr>
        <p:spPr>
          <a:xfrm>
            <a:off x="389556" y="39323"/>
            <a:ext cx="8803341" cy="646914"/>
          </a:xfrm>
        </p:spPr>
        <p:txBody>
          <a:bodyPr vert="horz" lIns="91440" tIns="45720" rIns="91440" bIns="45720" rtlCol="0" anchor="ctr">
            <a:noAutofit/>
          </a:bodyPr>
          <a:lstStyle/>
          <a:p>
            <a:pPr indent="1527175" algn="ctr"/>
            <a:r>
              <a:rPr lang="sr-Latn-RS" sz="4000" b="1" dirty="0" err="1">
                <a:solidFill>
                  <a:schemeClr val="bg2"/>
                </a:solidFill>
              </a:rPr>
              <a:t>Conclusion</a:t>
            </a:r>
            <a:endParaRPr lang="en-GB" sz="4000" b="1" kern="1200" noProof="0" dirty="0">
              <a:solidFill>
                <a:schemeClr val="bg2"/>
              </a:solidFill>
              <a:latin typeface="+mj-lt"/>
              <a:ea typeface="+mj-ea"/>
              <a:cs typeface="+mj-cs"/>
            </a:endParaRPr>
          </a:p>
        </p:txBody>
      </p:sp>
      <p:sp>
        <p:nvSpPr>
          <p:cNvPr id="7" name="Content Placeholder 3">
            <a:extLst>
              <a:ext uri="{FF2B5EF4-FFF2-40B4-BE49-F238E27FC236}">
                <a16:creationId xmlns:a16="http://schemas.microsoft.com/office/drawing/2014/main" id="{01BB276A-338A-49E2-BA6E-E3CA5EDA9BDF}"/>
              </a:ext>
            </a:extLst>
          </p:cNvPr>
          <p:cNvSpPr>
            <a:spLocks noGrp="1"/>
          </p:cNvSpPr>
          <p:nvPr>
            <p:ph idx="1"/>
          </p:nvPr>
        </p:nvSpPr>
        <p:spPr>
          <a:xfrm>
            <a:off x="304800" y="667764"/>
            <a:ext cx="11582400" cy="4872234"/>
          </a:xfrm>
        </p:spPr>
        <p:txBody>
          <a:bodyPr>
            <a:noAutofit/>
          </a:bodyPr>
          <a:lstStyle/>
          <a:p>
            <a:pPr lvl="1" algn="just">
              <a:buFont typeface="Wingdings" panose="05000000000000000000" pitchFamily="2" charset="2"/>
              <a:buChar char="Ø"/>
            </a:pPr>
            <a:r>
              <a:rPr lang="en-US" sz="1500" b="1" dirty="0">
                <a:solidFill>
                  <a:schemeClr val="bg2"/>
                </a:solidFill>
              </a:rPr>
              <a:t>Recognition of foreign HE documents is a procedure for the purpose of either to continue the education (academic recognition) or to be employed (professional recognition). The evaluation is done by ENIC/NARIC Centre, as an internal </a:t>
            </a:r>
            <a:r>
              <a:rPr lang="en-US" sz="1500" b="1" dirty="0" err="1">
                <a:solidFill>
                  <a:schemeClr val="bg2"/>
                </a:solidFill>
              </a:rPr>
              <a:t>organisational</a:t>
            </a:r>
            <a:r>
              <a:rPr lang="en-US" sz="1500" b="1" dirty="0">
                <a:solidFill>
                  <a:schemeClr val="bg2"/>
                </a:solidFill>
              </a:rPr>
              <a:t> unit of the Qualifications Agency, based on the  type and  level of competencies achieved  by completing the study program or its part, considering the education system in the country where HE document was acquired, the enrolment conditions, the rights arising from the HE document in the country of acquisition and other relevant facts. The evaluation is done without considering the formal characteristics and structure of the study </a:t>
            </a:r>
            <a:r>
              <a:rPr lang="en-US" sz="1500" b="1" dirty="0" err="1">
                <a:solidFill>
                  <a:schemeClr val="bg2"/>
                </a:solidFill>
              </a:rPr>
              <a:t>programme</a:t>
            </a:r>
            <a:r>
              <a:rPr lang="en-US" sz="1500" b="1" dirty="0">
                <a:solidFill>
                  <a:schemeClr val="bg2"/>
                </a:solidFill>
              </a:rPr>
              <a:t>, in accordance with the principles of the Lisbon Recognition Convention.</a:t>
            </a:r>
          </a:p>
          <a:p>
            <a:pPr lvl="1">
              <a:buFont typeface="Wingdings" panose="05000000000000000000" pitchFamily="2" charset="2"/>
              <a:buChar char="Ø"/>
            </a:pPr>
            <a:r>
              <a:rPr lang="en-US" sz="1500" b="1" dirty="0">
                <a:solidFill>
                  <a:schemeClr val="bg2"/>
                </a:solidFill>
              </a:rPr>
              <a:t>Recognition of MCs</a:t>
            </a:r>
          </a:p>
          <a:p>
            <a:pPr lvl="1">
              <a:buFont typeface="Wingdings" panose="05000000000000000000" pitchFamily="2" charset="2"/>
              <a:buChar char="Ø"/>
            </a:pPr>
            <a:r>
              <a:rPr lang="en-US" sz="1500" b="1" dirty="0">
                <a:solidFill>
                  <a:schemeClr val="bg2"/>
                </a:solidFill>
              </a:rPr>
              <a:t>In order to start professional recognition of foreign MCs they must be embedded in the Law on Higher Education (so far, the </a:t>
            </a:r>
            <a:r>
              <a:rPr lang="en-US" sz="1500" b="1" dirty="0" err="1">
                <a:solidFill>
                  <a:schemeClr val="bg2"/>
                </a:solidFill>
              </a:rPr>
              <a:t>MicroGuide</a:t>
            </a:r>
            <a:r>
              <a:rPr lang="en-US" sz="1500" b="1" dirty="0">
                <a:solidFill>
                  <a:schemeClr val="bg2"/>
                </a:solidFill>
              </a:rPr>
              <a:t> results do not imply that is necessary to change the Law on the NQFS). </a:t>
            </a:r>
          </a:p>
          <a:p>
            <a:pPr lvl="1">
              <a:buFont typeface="Wingdings" panose="05000000000000000000" pitchFamily="2" charset="2"/>
              <a:buChar char="Ø"/>
            </a:pPr>
            <a:r>
              <a:rPr lang="en-US" sz="1500" b="1" dirty="0">
                <a:solidFill>
                  <a:schemeClr val="bg2"/>
                </a:solidFill>
              </a:rPr>
              <a:t>Professional recognition is carried out by the </a:t>
            </a:r>
            <a:r>
              <a:rPr lang="en-US" sz="1500" b="1" dirty="0" err="1">
                <a:solidFill>
                  <a:schemeClr val="bg2"/>
                </a:solidFill>
              </a:rPr>
              <a:t>Enic/Naric</a:t>
            </a:r>
            <a:r>
              <a:rPr lang="en-US" sz="1500" b="1" dirty="0">
                <a:solidFill>
                  <a:schemeClr val="bg2"/>
                </a:solidFill>
              </a:rPr>
              <a:t> Centre, as an organizational part of the QARS. According to the Law on the NQFS, for a MCs to be </a:t>
            </a:r>
            <a:r>
              <a:rPr lang="en-US" sz="1500" b="1" dirty="0" err="1">
                <a:solidFill>
                  <a:schemeClr val="bg2"/>
                </a:solidFill>
              </a:rPr>
              <a:t>recognised</a:t>
            </a:r>
            <a:r>
              <a:rPr lang="en-US" sz="1500" b="1" dirty="0">
                <a:solidFill>
                  <a:schemeClr val="bg2"/>
                </a:solidFill>
              </a:rPr>
              <a:t>:</a:t>
            </a:r>
          </a:p>
          <a:p>
            <a:pPr lvl="1">
              <a:buFont typeface="Wingdings" panose="05000000000000000000" pitchFamily="2" charset="2"/>
              <a:buChar char="Ø"/>
            </a:pPr>
            <a:r>
              <a:rPr lang="en-US" sz="1500" b="1" dirty="0">
                <a:solidFill>
                  <a:schemeClr val="bg2"/>
                </a:solidFill>
              </a:rPr>
              <a:t>•	HEI offering MCs must be accredited;</a:t>
            </a:r>
          </a:p>
          <a:p>
            <a:pPr lvl="1">
              <a:buFont typeface="Wingdings" panose="05000000000000000000" pitchFamily="2" charset="2"/>
              <a:buChar char="Ø"/>
            </a:pPr>
            <a:r>
              <a:rPr lang="en-US" sz="1500" b="1" dirty="0">
                <a:solidFill>
                  <a:schemeClr val="bg2"/>
                </a:solidFill>
              </a:rPr>
              <a:t>•	MCs must be accredited;</a:t>
            </a:r>
          </a:p>
          <a:p>
            <a:pPr lvl="1">
              <a:buFont typeface="Wingdings" panose="05000000000000000000" pitchFamily="2" charset="2"/>
              <a:buChar char="Ø"/>
            </a:pPr>
            <a:r>
              <a:rPr lang="en-US" sz="1500" b="1" dirty="0">
                <a:solidFill>
                  <a:schemeClr val="bg2"/>
                </a:solidFill>
              </a:rPr>
              <a:t>•	MCs content must be linked to the EQF;</a:t>
            </a:r>
          </a:p>
          <a:p>
            <a:pPr lvl="1">
              <a:buFont typeface="Wingdings" panose="05000000000000000000" pitchFamily="2" charset="2"/>
              <a:buChar char="Ø"/>
            </a:pPr>
            <a:r>
              <a:rPr lang="en-US" sz="1500" b="1" dirty="0">
                <a:solidFill>
                  <a:schemeClr val="bg2"/>
                </a:solidFill>
              </a:rPr>
              <a:t>•	MCs workload must be expressed in ECTS.</a:t>
            </a:r>
          </a:p>
          <a:p>
            <a:pPr lvl="1">
              <a:buFont typeface="Wingdings" panose="05000000000000000000" pitchFamily="2" charset="2"/>
              <a:buChar char="Ø"/>
            </a:pPr>
            <a:r>
              <a:rPr lang="en-US" sz="1500" b="1" dirty="0">
                <a:solidFill>
                  <a:schemeClr val="bg2"/>
                </a:solidFill>
              </a:rPr>
              <a:t>In addition, MCs must have Certificate (and, if appropriate Certificate Supplement) containing the MCs name, type (if in the issuing country there is a division into academic and professional studies), degree and duration, as well as the scientific, artistic, or professional area within which the study program was completed. </a:t>
            </a:r>
          </a:p>
          <a:p>
            <a:pPr lvl="1">
              <a:buFont typeface="Wingdings" panose="05000000000000000000" pitchFamily="2" charset="2"/>
              <a:buChar char="Ø"/>
            </a:pPr>
            <a:r>
              <a:rPr lang="en-US" sz="1500" b="1" dirty="0">
                <a:solidFill>
                  <a:schemeClr val="bg2"/>
                </a:solidFill>
              </a:rPr>
              <a:t>In this way, conditions would be created for the MCs recognition for the purpose of employment, i.e.,  their inclusion in the Serbian </a:t>
            </a:r>
            <a:r>
              <a:rPr lang="en-US" sz="1500" b="1" dirty="0" err="1">
                <a:solidFill>
                  <a:schemeClr val="bg2"/>
                </a:solidFill>
              </a:rPr>
              <a:t>labour</a:t>
            </a:r>
            <a:r>
              <a:rPr lang="en-US" sz="1500" b="1" dirty="0">
                <a:solidFill>
                  <a:schemeClr val="bg2"/>
                </a:solidFill>
              </a:rPr>
              <a:t> market</a:t>
            </a:r>
          </a:p>
        </p:txBody>
      </p:sp>
      <p:pic>
        <p:nvPicPr>
          <p:cNvPr id="4" name="Picture 3">
            <a:extLst>
              <a:ext uri="{FF2B5EF4-FFF2-40B4-BE49-F238E27FC236}">
                <a16:creationId xmlns:a16="http://schemas.microsoft.com/office/drawing/2014/main" id="{5B9F34B6-7724-42FA-B99E-EC1E05C6ECA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1491571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B4717DF-F6C6-C3D2-DE5B-45EFEE1231E0}"/>
              </a:ext>
            </a:extLst>
          </p:cNvPr>
          <p:cNvSpPr txBox="1"/>
          <p:nvPr/>
        </p:nvSpPr>
        <p:spPr>
          <a:xfrm>
            <a:off x="1447392" y="2061598"/>
            <a:ext cx="9233647" cy="2277547"/>
          </a:xfrm>
          <a:prstGeom prst="rect">
            <a:avLst/>
          </a:prstGeom>
          <a:noFill/>
        </p:spPr>
        <p:txBody>
          <a:bodyPr wrap="square">
            <a:spAutoFit/>
          </a:bodyPr>
          <a:lstStyle/>
          <a:p>
            <a:pPr algn="ctr"/>
            <a:r>
              <a:rPr lang="en-US" sz="4000" b="1" dirty="0">
                <a:solidFill>
                  <a:srgbClr val="C198E0"/>
                </a:solidFill>
              </a:rPr>
              <a:t>Thank you for your attention</a:t>
            </a:r>
            <a:endParaRPr lang="sr-Latn-RS" sz="4000" b="1" dirty="0">
              <a:solidFill>
                <a:srgbClr val="C198E0"/>
              </a:solidFill>
            </a:endParaRPr>
          </a:p>
          <a:p>
            <a:pPr algn="ctr"/>
            <a:r>
              <a:rPr lang="de-DE" sz="4000" b="1" dirty="0">
                <a:solidFill>
                  <a:schemeClr val="accent3"/>
                </a:solidFill>
              </a:rPr>
              <a:t>Vielen Dank für Ihre Aufmerksamkeit</a:t>
            </a:r>
            <a:endParaRPr lang="sr-Latn-RS" sz="4000" b="1" dirty="0">
              <a:solidFill>
                <a:schemeClr val="accent3"/>
              </a:solidFill>
            </a:endParaRPr>
          </a:p>
          <a:p>
            <a:pPr algn="ctr"/>
            <a:r>
              <a:rPr lang="es-ES" sz="4000" b="1" dirty="0" err="1">
                <a:solidFill>
                  <a:srgbClr val="FFC000"/>
                </a:solidFill>
              </a:rPr>
              <a:t>Gràcies</a:t>
            </a:r>
            <a:r>
              <a:rPr lang="es-ES" sz="4000" b="1" dirty="0">
                <a:solidFill>
                  <a:srgbClr val="FFC000"/>
                </a:solidFill>
              </a:rPr>
              <a:t> per la </a:t>
            </a:r>
            <a:r>
              <a:rPr lang="es-ES" sz="4000" b="1" dirty="0" err="1">
                <a:solidFill>
                  <a:srgbClr val="FFC000"/>
                </a:solidFill>
              </a:rPr>
              <a:t>vostra</a:t>
            </a:r>
            <a:r>
              <a:rPr lang="es-ES" sz="4000" b="1" dirty="0">
                <a:solidFill>
                  <a:srgbClr val="FFC000"/>
                </a:solidFill>
              </a:rPr>
              <a:t> </a:t>
            </a:r>
            <a:r>
              <a:rPr lang="es-ES" sz="4000" b="1" dirty="0" err="1">
                <a:solidFill>
                  <a:srgbClr val="FFC000"/>
                </a:solidFill>
              </a:rPr>
              <a:t>atenció</a:t>
            </a:r>
            <a:endParaRPr lang="sr-Latn-RS" dirty="0">
              <a:solidFill>
                <a:schemeClr val="bg1"/>
              </a:solidFill>
            </a:endParaRPr>
          </a:p>
          <a:p>
            <a:pPr algn="ctr"/>
            <a:r>
              <a:rPr lang="sr-Latn-RS" sz="2200" dirty="0">
                <a:solidFill>
                  <a:schemeClr val="bg1"/>
                </a:solidFill>
              </a:rPr>
              <a:t>agencija</a:t>
            </a:r>
            <a:r>
              <a:rPr lang="en-US" sz="2200" dirty="0">
                <a:solidFill>
                  <a:schemeClr val="bg1"/>
                </a:solidFill>
              </a:rPr>
              <a:t>@azk.gov.rs</a:t>
            </a:r>
          </a:p>
        </p:txBody>
      </p:sp>
      <p:pic>
        <p:nvPicPr>
          <p:cNvPr id="3" name="Picture 2">
            <a:extLst>
              <a:ext uri="{FF2B5EF4-FFF2-40B4-BE49-F238E27FC236}">
                <a16:creationId xmlns:a16="http://schemas.microsoft.com/office/drawing/2014/main" id="{48588A9F-D158-45D6-BE52-5C6224752D66}"/>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8872614" y="258250"/>
            <a:ext cx="3095121" cy="819028"/>
          </a:xfrm>
          <a:prstGeom prst="rect">
            <a:avLst/>
          </a:prstGeom>
        </p:spPr>
      </p:pic>
    </p:spTree>
    <p:extLst>
      <p:ext uri="{BB962C8B-B14F-4D97-AF65-F5344CB8AC3E}">
        <p14:creationId xmlns:p14="http://schemas.microsoft.com/office/powerpoint/2010/main" val="1587464357"/>
      </p:ext>
    </p:extLst>
  </p:cSld>
  <p:clrMapOvr>
    <a:masterClrMapping/>
  </p:clrMapOvr>
</p:sld>
</file>

<file path=ppt/theme/theme1.xml><?xml version="1.0" encoding="utf-8"?>
<a:theme xmlns:a="http://schemas.openxmlformats.org/drawingml/2006/main" name="Facet">
  <a:themeElements>
    <a:clrScheme name="Custom 15">
      <a:dk1>
        <a:sysClr val="windowText" lastClr="000000"/>
      </a:dk1>
      <a:lt1>
        <a:sysClr val="window" lastClr="FFFFFF"/>
      </a:lt1>
      <a:dk2>
        <a:srgbClr val="2C3C43"/>
      </a:dk2>
      <a:lt2>
        <a:srgbClr val="EBEBEB"/>
      </a:lt2>
      <a:accent1>
        <a:srgbClr val="F4CE2C"/>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4058</TotalTime>
  <Words>769</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Wingdings</vt:lpstr>
      <vt:lpstr>Wingdings 3</vt:lpstr>
      <vt:lpstr>Facet</vt:lpstr>
      <vt:lpstr>Project acronym: MICROGUIDE Project full title: DEVELOPING GUIDELINES FOR THE IMPLEMENTATION OF MICRO-CREDENTIALS IN HIGHER EDUCATION  Project No. 2021-1-ProjectRS01-KA220-HED-000027585 Funding Scheme: Erasmus+</vt:lpstr>
      <vt:lpstr>Microcred in contest of recognition</vt:lpstr>
      <vt:lpstr> </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Strelnicova Anastasia</dc:creator>
  <cp:lastModifiedBy>Sinisa Djurasevic</cp:lastModifiedBy>
  <cp:revision>193</cp:revision>
  <cp:lastPrinted>2024-10-29T14:39:43Z</cp:lastPrinted>
  <dcterms:created xsi:type="dcterms:W3CDTF">2021-04-14T08:15:31Z</dcterms:created>
  <dcterms:modified xsi:type="dcterms:W3CDTF">2024-11-08T11:45:41Z</dcterms:modified>
</cp:coreProperties>
</file>