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11159" r:id="rId3"/>
    <p:sldId id="296" r:id="rId4"/>
    <p:sldId id="297" r:id="rId5"/>
    <p:sldId id="298" r:id="rId6"/>
    <p:sldId id="264" r:id="rId7"/>
    <p:sldId id="265" r:id="rId8"/>
    <p:sldId id="266" r:id="rId9"/>
    <p:sldId id="267" r:id="rId10"/>
    <p:sldId id="268" r:id="rId11"/>
    <p:sldId id="11160" r:id="rId12"/>
    <p:sldId id="281" r:id="rId13"/>
    <p:sldId id="289" r:id="rId14"/>
    <p:sldId id="285" r:id="rId15"/>
    <p:sldId id="299" r:id="rId16"/>
    <p:sldId id="300" r:id="rId17"/>
    <p:sldId id="293" r:id="rId18"/>
    <p:sldId id="11156" r:id="rId19"/>
    <p:sldId id="11161" r:id="rId20"/>
    <p:sldId id="11162" r:id="rId21"/>
    <p:sldId id="11163" r:id="rId22"/>
    <p:sldId id="295" r:id="rId23"/>
    <p:sldId id="290" r:id="rId24"/>
    <p:sldId id="28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12" autoAdjust="0"/>
  </p:normalViewPr>
  <p:slideViewPr>
    <p:cSldViewPr snapToGrid="0">
      <p:cViewPr varScale="1">
        <p:scale>
          <a:sx n="95" d="100"/>
          <a:sy n="95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C7DE-67E1-4A5F-8073-6915095D16C6}" type="datetimeFigureOut">
              <a:rPr lang="de-AT" smtClean="0"/>
              <a:t>25.10.2024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5102-7C63-48E2-AE76-BEA02DAEE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029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megatrends suggest that universities of the future will need to be much more adaptable, </a:t>
            </a:r>
          </a:p>
          <a:p>
            <a:r>
              <a:rPr lang="en-US" dirty="0"/>
              <a:t>with a focus on </a:t>
            </a:r>
            <a:r>
              <a:rPr lang="en-US" i="1" dirty="0"/>
              <a:t>personalized education, lifelong learning opportunities</a:t>
            </a:r>
            <a:r>
              <a:rPr lang="en-US" dirty="0"/>
              <a:t>, and </a:t>
            </a:r>
            <a:r>
              <a:rPr lang="en-US" i="1" dirty="0"/>
              <a:t>skill-oriented programs</a:t>
            </a:r>
            <a:r>
              <a:rPr lang="en-US" dirty="0"/>
              <a:t>. </a:t>
            </a:r>
          </a:p>
          <a:p>
            <a:r>
              <a:rPr lang="en-US" dirty="0"/>
              <a:t>Higher education institutions that can successfully respond to these trends are likely to thrive </a:t>
            </a:r>
          </a:p>
          <a:p>
            <a:r>
              <a:rPr lang="en-US" dirty="0"/>
              <a:t>in a landscape where students and employers increasingly demand flexibility, relevance, and value for their investment.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5102-7C63-48E2-AE76-BEA02DAEE35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976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de529e8e1_0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de529e8e1_0_1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ede529e8e1_0_1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de529e8e1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de529e8e1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de529e8e1_0_13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de529e8e1_0_1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de529e8e1_0_1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ede529e8e1_0_1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de529e8e1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de529e8e1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ede529e8e1_0_1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de529e8e1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de529e8e1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ede529e8e1_0_1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USO –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5102-7C63-48E2-AE76-BEA02DAEE35E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409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75 HEI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at the </a:t>
            </a:r>
            <a:r>
              <a:rPr lang="de-DE" dirty="0" err="1"/>
              <a:t>survey</a:t>
            </a:r>
            <a:endParaRPr lang="de-DE" dirty="0"/>
          </a:p>
          <a:p>
            <a:r>
              <a:rPr lang="de-DE" dirty="0"/>
              <a:t>20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to MC</a:t>
            </a:r>
          </a:p>
          <a:p>
            <a:r>
              <a:rPr lang="de-DE" dirty="0"/>
              <a:t>LLL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meanng</a:t>
            </a:r>
            <a:r>
              <a:rPr lang="de-DE" dirty="0"/>
              <a:t> – </a:t>
            </a:r>
            <a:r>
              <a:rPr lang="de-DE" dirty="0" err="1"/>
              <a:t>financial</a:t>
            </a:r>
            <a:r>
              <a:rPr lang="de-DE" dirty="0"/>
              <a:t> plan – to </a:t>
            </a:r>
            <a:r>
              <a:rPr lang="de-DE" dirty="0" err="1"/>
              <a:t>pay</a:t>
            </a:r>
            <a:r>
              <a:rPr lang="de-DE" dirty="0"/>
              <a:t> for </a:t>
            </a:r>
          </a:p>
          <a:p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– </a:t>
            </a:r>
            <a:r>
              <a:rPr lang="de-DE" dirty="0" err="1"/>
              <a:t>upskilling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, quick and </a:t>
            </a:r>
            <a:r>
              <a:rPr lang="de-DE" dirty="0" err="1"/>
              <a:t>targeted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to </a:t>
            </a: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and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/</a:t>
            </a:r>
            <a:r>
              <a:rPr lang="de-DE" dirty="0" err="1"/>
              <a:t>need</a:t>
            </a:r>
            <a:r>
              <a:rPr lang="de-DE" dirty="0"/>
              <a:t>, flexible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offers</a:t>
            </a:r>
            <a:endParaRPr lang="de-DE" dirty="0"/>
          </a:p>
          <a:p>
            <a:r>
              <a:rPr lang="de-AT" dirty="0"/>
              <a:t>The </a:t>
            </a:r>
            <a:r>
              <a:rPr lang="de-AT" dirty="0" err="1"/>
              <a:t>obvious</a:t>
            </a:r>
            <a:r>
              <a:rPr lang="de-AT" dirty="0"/>
              <a:t> </a:t>
            </a:r>
            <a:r>
              <a:rPr lang="de-AT" dirty="0" err="1"/>
              <a:t>target</a:t>
            </a:r>
            <a:r>
              <a:rPr lang="de-AT" dirty="0"/>
              <a:t> </a:t>
            </a:r>
            <a:r>
              <a:rPr lang="de-AT" dirty="0" err="1"/>
              <a:t>group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alumni</a:t>
            </a:r>
            <a:r>
              <a:rPr lang="de-AT" dirty="0"/>
              <a:t> – </a:t>
            </a:r>
            <a:r>
              <a:rPr lang="de-AT" dirty="0" err="1"/>
              <a:t>benefit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the MC </a:t>
            </a:r>
            <a:r>
              <a:rPr lang="de-AT" dirty="0" err="1"/>
              <a:t>offer</a:t>
            </a:r>
            <a:endParaRPr lang="de-AT" dirty="0"/>
          </a:p>
          <a:p>
            <a:r>
              <a:rPr lang="de-AT" dirty="0"/>
              <a:t>Digital </a:t>
            </a:r>
            <a:r>
              <a:rPr lang="de-AT" dirty="0" err="1"/>
              <a:t>credentialing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5102-7C63-48E2-AE76-BEA02DAEE35E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90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9F0B9-57BB-4C04-BF10-645822BD8E1A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80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594" y="6539834"/>
            <a:ext cx="683339" cy="365125"/>
          </a:xfrm>
          <a:prstGeom prst="rect">
            <a:avLst/>
          </a:prstGeom>
        </p:spPr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15292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594" y="6539834"/>
            <a:ext cx="683339" cy="365125"/>
          </a:xfrm>
          <a:prstGeom prst="rect">
            <a:avLst/>
          </a:prstGeom>
        </p:spPr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13349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2594" y="6539834"/>
            <a:ext cx="683339" cy="365125"/>
          </a:xfrm>
          <a:prstGeom prst="rect">
            <a:avLst/>
          </a:prstGeom>
        </p:spPr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2689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2594" y="6539834"/>
            <a:ext cx="683339" cy="365125"/>
          </a:xfrm>
          <a:prstGeom prst="rect">
            <a:avLst/>
          </a:prstGeom>
        </p:spPr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87057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594" y="6539834"/>
            <a:ext cx="683339" cy="365125"/>
          </a:xfrm>
          <a:prstGeom prst="rect">
            <a:avLst/>
          </a:prstGeom>
        </p:spPr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20437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 ">
  <p:cSld name="Title and Content Slide 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0" y="6117299"/>
            <a:ext cx="8784299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7"/>
          <p:cNvCxnSpPr/>
          <p:nvPr/>
        </p:nvCxnSpPr>
        <p:spPr>
          <a:xfrm rot="10800000">
            <a:off x="9851595" y="6104731"/>
            <a:ext cx="2340405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103445" y="2455432"/>
            <a:ext cx="10081120" cy="308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97923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67" b="0" i="0"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7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040" y="558045"/>
            <a:ext cx="10710333" cy="764999"/>
          </a:xfrm>
        </p:spPr>
        <p:txBody>
          <a:bodyPr>
            <a:noAutofit/>
          </a:bodyPr>
          <a:lstStyle>
            <a:lvl1pPr>
              <a:defRPr sz="3600">
                <a:solidFill>
                  <a:srgbClr val="FFC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E9D7CF-AA9A-6A10-C10A-52A57702A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1448" y="653983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56622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3712" y="556847"/>
            <a:ext cx="8596668" cy="718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483-A2C9-4C20-BB60-DEEFB393F2B1}" type="datetime1">
              <a:rPr lang="ca-ES" smtClean="0"/>
              <a:t>25/10/2024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48" y="653983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0E4A792-2311-6F64-2FC5-7F16B423EE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110766"/>
            <a:ext cx="3095121" cy="8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72" r:id="rId5"/>
    <p:sldLayoutId id="2147483678" r:id="rId6"/>
    <p:sldLayoutId id="2147483679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h-joanneum.at/joanneum-academy/micro-credenti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4dual.educati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icrocredx.microcredentials.e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wf.gv.at/Themen/HS-Uni/Europ%C3%A4ischer-Hochschulraum/Die-Themen-des-Europ%C3%A4ischen-Hochschulraums/Microcre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ead.at/de/expertise/europaeischer-hochschulraum/international-pla-micro-credentials-implementing-council-recommendation-and-digital-credential-frameworks#c5353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801/966682" TargetMode="External"/><Relationship Id="rId2" Type="http://schemas.openxmlformats.org/officeDocument/2006/relationships/hyperlink" Target="https://data.europa.eu/doi/10.2801/14164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europa.eu/doi/10.2801/67135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110766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	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	DEVELOPING GUIDELINES FOR THE IMPLEMENTATION OF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	   	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	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33046" y="2101361"/>
            <a:ext cx="11139854" cy="335866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endParaRPr lang="en-US" sz="4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de-DE" sz="96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2600" dirty="0">
                <a:solidFill>
                  <a:srgbClr val="FFC000"/>
                </a:solidFill>
              </a:rPr>
              <a:t>Micro-credentials – where are we?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tabLst>
                <a:tab pos="5289550" algn="l"/>
              </a:tabLst>
            </a:pPr>
            <a:r>
              <a:rPr lang="en-GB" sz="12600" dirty="0">
                <a:solidFill>
                  <a:srgbClr val="FFC000"/>
                </a:solidFill>
              </a:rPr>
              <a:t>Final conference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2600" dirty="0">
                <a:solidFill>
                  <a:srgbClr val="FFC000"/>
                </a:solidFill>
              </a:rPr>
              <a:t>Belgrade, October 30</a:t>
            </a:r>
            <a:r>
              <a:rPr lang="en-GB" sz="12600" baseline="30000" dirty="0">
                <a:solidFill>
                  <a:srgbClr val="FFC000"/>
                </a:solidFill>
              </a:rPr>
              <a:t>th</a:t>
            </a:r>
            <a:r>
              <a:rPr lang="en-GB" sz="12600" dirty="0">
                <a:solidFill>
                  <a:srgbClr val="FFC000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BB462D-9DD0-2A6C-81B4-CD0F780A6E8E}"/>
              </a:ext>
            </a:extLst>
          </p:cNvPr>
          <p:cNvSpPr txBox="1"/>
          <p:nvPr/>
        </p:nvSpPr>
        <p:spPr>
          <a:xfrm>
            <a:off x="633046" y="5372785"/>
            <a:ext cx="4034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dirty="0">
                <a:solidFill>
                  <a:schemeClr val="bg1"/>
                </a:solidFill>
              </a:rPr>
              <a:t>Mag. Maja Dragan, FH JOANNEUM</a:t>
            </a:r>
          </a:p>
          <a:p>
            <a:r>
              <a:rPr lang="de-AT" sz="1100" dirty="0">
                <a:solidFill>
                  <a:schemeClr val="bg1"/>
                </a:solidFill>
              </a:rPr>
              <a:t>D.I. Hagen H. Hochrinner, FH JOANNEUM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ede529e8e1_0_1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010" y="993983"/>
            <a:ext cx="8787569" cy="493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ede529e8e1_0_1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34" y="131934"/>
            <a:ext cx="1488735" cy="74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2C173B-76B9-7EB5-988F-7A5280054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891241"/>
            <a:ext cx="8596668" cy="71314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C000"/>
                </a:solidFill>
              </a:rPr>
              <a:t>Micro-credentials at FH JOANNEUM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DC4F7C-6376-0E19-F2EB-F15EA74A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11</a:t>
            </a:fld>
            <a:endParaRPr lang="ca-E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8884E7-8F59-951A-9CAD-B598315A5770}"/>
              </a:ext>
            </a:extLst>
          </p:cNvPr>
          <p:cNvSpPr txBox="1"/>
          <p:nvPr/>
        </p:nvSpPr>
        <p:spPr>
          <a:xfrm>
            <a:off x="7417680" y="3785193"/>
            <a:ext cx="2495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hlinkClick r:id="rId2"/>
              </a:rPr>
              <a:t>Micro-</a:t>
            </a:r>
            <a:r>
              <a:rPr lang="de-AT" sz="1200" dirty="0" err="1">
                <a:hlinkClick r:id="rId2"/>
              </a:rPr>
              <a:t>Credentials</a:t>
            </a:r>
            <a:r>
              <a:rPr lang="de-AT" sz="1200" dirty="0">
                <a:hlinkClick r:id="rId2"/>
              </a:rPr>
              <a:t> - FH JOANNEUM</a:t>
            </a:r>
            <a:endParaRPr lang="de-AT" sz="1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1C09C2-79FE-71BC-1AE0-757E2AFF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58" y="891559"/>
            <a:ext cx="4146347" cy="33470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F933255-C150-BB68-0245-0A7E1D77E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680" y="2162302"/>
            <a:ext cx="4447160" cy="27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535B0-3FC6-7209-4437-EA0EE705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589935"/>
            <a:ext cx="10515600" cy="680804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projects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A1446-6B16-7FE2-8246-E127E62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6" y="1652405"/>
            <a:ext cx="9903296" cy="131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 err="1">
                <a:solidFill>
                  <a:schemeClr val="bg1"/>
                </a:solidFill>
              </a:rPr>
              <a:t>Microguide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en-GB" sz="1400" dirty="0">
                <a:solidFill>
                  <a:schemeClr val="bg1"/>
                </a:solidFill>
                <a:cs typeface="Calibri" panose="020F0502020204030204" pitchFamily="34" charset="0"/>
              </a:rPr>
              <a:t>2021-1-RS01-KA220-HED-000027585, https://www.aceeu.org/project/Microguide</a:t>
            </a:r>
            <a:endParaRPr lang="de-AT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400" i="1" dirty="0">
                <a:solidFill>
                  <a:schemeClr val="bg1"/>
                </a:solidFill>
                <a:cs typeface="Calibri" panose="020F0502020204030204" pitchFamily="34" charset="0"/>
              </a:rPr>
              <a:t>“Developing Guidelines for the implementation of micro-credentials in higher education in Serbia”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Universität BELGRAD, </a:t>
            </a:r>
            <a:r>
              <a:rPr lang="de-AT" sz="1400" b="0" i="0" u="none" strike="noStrike" baseline="0" dirty="0" err="1">
                <a:solidFill>
                  <a:schemeClr val="bg1"/>
                </a:solidFill>
                <a:cs typeface="Calibri" panose="020F0502020204030204" pitchFamily="34" charset="0"/>
              </a:rPr>
              <a:t>Qualification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 Agency HOKC Belgrad, FH JOANNEUM Graz, ACEEU GmbH Münster, </a:t>
            </a:r>
            <a:r>
              <a:rPr lang="de-AT" sz="1400" b="0" i="0" u="none" strike="noStrike" baseline="0" dirty="0" err="1">
                <a:solidFill>
                  <a:schemeClr val="bg1"/>
                </a:solidFill>
                <a:cs typeface="Calibri" panose="020F0502020204030204" pitchFamily="34" charset="0"/>
              </a:rPr>
              <a:t>Unibersitate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 di Lleida </a:t>
            </a:r>
            <a:endParaRPr lang="de-AT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4A69FF-F91F-017B-B2AA-57416B1D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maja.dragan@fh-joanneum.at , hagen.hochrinner@fh-joanneum.at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1E5E56-DF85-45C6-23FD-20B66F5E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12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50371C-52CA-A898-F029-CFA21EC7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59" y="2276400"/>
            <a:ext cx="1509712" cy="408604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F6397BC-A202-54A5-E4F7-81DDA9D5B6BD}"/>
              </a:ext>
            </a:extLst>
          </p:cNvPr>
          <p:cNvSpPr txBox="1">
            <a:spLocks/>
          </p:cNvSpPr>
          <p:nvPr/>
        </p:nvSpPr>
        <p:spPr>
          <a:xfrm>
            <a:off x="1058836" y="3421425"/>
            <a:ext cx="10515600" cy="240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400" dirty="0">
                <a:solidFill>
                  <a:schemeClr val="bg1"/>
                </a:solidFill>
              </a:rPr>
              <a:t>EU4Dual, </a:t>
            </a:r>
            <a:r>
              <a:rPr lang="de-AT" sz="1400" dirty="0">
                <a:solidFill>
                  <a:schemeClr val="bg1"/>
                </a:solidFill>
                <a:latin typeface="Arial" panose="020B0604020202020204" pitchFamily="34" charset="0"/>
              </a:rPr>
              <a:t>Project: 101089937 — EU4DUAL — ERASMUS-EDU-2022-EUR-UNIV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https://eu4dual.education/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EU4Dual will form the first European University dedicated to Dual studies characterized by the fact it combines two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places of learning, where, the university, emphasizes "theory" and the workplace, emphasizes "practice".</a:t>
            </a:r>
            <a:endParaRPr lang="de-A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„WP4 </a:t>
            </a:r>
            <a:r>
              <a:rPr lang="de-AT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de-AT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Learning </a:t>
            </a:r>
            <a:r>
              <a:rPr lang="de-AT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pathways</a:t>
            </a:r>
            <a:r>
              <a:rPr lang="de-AT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establishes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recognizing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micro-credentials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de-A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A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5CCA1-5293-9C7A-7477-DBEFAE52E43C}"/>
              </a:ext>
            </a:extLst>
          </p:cNvPr>
          <p:cNvSpPr txBox="1"/>
          <p:nvPr/>
        </p:nvSpPr>
        <p:spPr>
          <a:xfrm>
            <a:off x="1049006" y="4233538"/>
            <a:ext cx="102408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de-A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Duale Hochschule Baden-Württemberg  DHBW,  FH JOANNEUM Gesellschaft mbH, MONDRAGON UNIBERTSITATEA,  SAVONIA-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Ammattikorkeakoulu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Oy (SAVONIA), </a:t>
            </a:r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Politechnika Koszalinska (KTU),  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Ecole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Superieure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Technologiesindustrielles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Avancee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Estia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 </a:t>
            </a:r>
          </a:p>
          <a:p>
            <a:pPr>
              <a:lnSpc>
                <a:spcPct val="100000"/>
              </a:lnSpc>
            </a:pP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v. Neuman </a:t>
            </a:r>
            <a:r>
              <a:rPr lang="de-AT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Janosegyetem</a:t>
            </a:r>
            <a:r>
              <a:rPr lang="de-A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(JVNU), 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MALTA COLLEGE of Arts Science and Technology (MCAST), </a:t>
            </a:r>
            <a:r>
              <a:rPr lang="sv-S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VISOKA POSLOVNA SKOLA PAR (PAR</a:t>
            </a:r>
            <a:r>
              <a:rPr 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A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9488FE-4273-AA14-A130-1D72245EF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50" y="3616179"/>
            <a:ext cx="1106795" cy="77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03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A1446-6B16-7FE2-8246-E127E62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93" y="1641195"/>
            <a:ext cx="957245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1400" dirty="0" err="1">
                <a:solidFill>
                  <a:schemeClr val="bg1"/>
                </a:solidFill>
              </a:rPr>
              <a:t>MicroCredX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>
                <a:solidFill>
                  <a:schemeClr val="bg1"/>
                </a:solidFill>
                <a:cs typeface="Calibri" panose="020F0502020204030204" pitchFamily="34" charset="0"/>
              </a:rPr>
              <a:t>2021-1-DE01-KA220-HED-000032250, https://microcredx.microcredentials.eu/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AT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 defTabSz="17938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“ </a:t>
            </a:r>
            <a:r>
              <a:rPr lang="en-US" sz="1400" i="1" dirty="0" err="1">
                <a:solidFill>
                  <a:schemeClr val="bg1"/>
                </a:solidFill>
                <a:cs typeface="Calibri" panose="020F0502020204030204" pitchFamily="34" charset="0"/>
              </a:rPr>
              <a:t>MicroCredX</a:t>
            </a: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 will prepare institutions to take advantage of the opportunities of unbundled, flexible learning provision 	models.”</a:t>
            </a:r>
            <a:endParaRPr lang="de-AT" sz="1400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AT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AT" sz="1400" dirty="0">
                <a:solidFill>
                  <a:schemeClr val="bg1"/>
                </a:solidFill>
                <a:cs typeface="Calibri" panose="020F0502020204030204" pitchFamily="34" charset="0"/>
              </a:rPr>
              <a:t>Duale Hochschule Baden-Württemberg  DHBW, FH JOANNEUM Gesellschaft mbH Graz , 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MONDRAGON UNIBERTSITATEA, MONDRAGON Spain, FUNDACIO PER A LA UNIVERSITAT OBERTA DE CATALUNYA, </a:t>
            </a:r>
            <a:r>
              <a:rPr lang="es-ES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Barcelona, 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Knowledge Innovation </a:t>
            </a:r>
            <a:r>
              <a:rPr lang="nl-NL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Centre KIC Europe Rotterdam, 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EDEN Digital Learning </a:t>
            </a:r>
            <a:r>
              <a:rPr lang="de-AT" sz="1400" b="0" i="0" u="none" strike="noStrike" baseline="0" dirty="0" err="1">
                <a:solidFill>
                  <a:schemeClr val="bg1"/>
                </a:solidFill>
                <a:cs typeface="Calibri" panose="020F0502020204030204" pitchFamily="34" charset="0"/>
              </a:rPr>
              <a:t>EuropTAMPERE</a:t>
            </a:r>
            <a:r>
              <a:rPr lang="de-AT" sz="1400" b="0" i="0" u="none" strike="noStrike" baseline="0" dirty="0">
                <a:solidFill>
                  <a:schemeClr val="bg1"/>
                </a:solidFill>
                <a:cs typeface="Calibri" panose="020F0502020204030204" pitchFamily="34" charset="0"/>
              </a:rPr>
              <a:t> University TAU</a:t>
            </a:r>
            <a:endParaRPr lang="de-AT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4A69FF-F91F-017B-B2AA-57416B1D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maja.dragan@fh-joanneum.at , hagen.hochrinner@fh-joanneum.at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1E5E56-DF85-45C6-23FD-20B66F5E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13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4A9E26E-F8D4-E525-D283-B6734686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15" y="4473108"/>
            <a:ext cx="1509713" cy="59304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4E0C17-BCB8-27A6-1C0F-E4E79D13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565339"/>
            <a:ext cx="10515600" cy="693190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projects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6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3F6E594-EE57-CE20-9610-D82E97EB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MicrocredX</a:t>
            </a:r>
            <a:r>
              <a:rPr lang="de-DE" dirty="0"/>
              <a:t> MCs </a:t>
            </a:r>
            <a:r>
              <a:rPr lang="de-DE" dirty="0" err="1"/>
              <a:t>Modalities</a:t>
            </a:r>
            <a:endParaRPr lang="de-AT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931ECAC-0D05-B2A9-8649-0F37CD54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904006"/>
            <a:ext cx="6297612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© maja.dragan@fh-joanneum.at , hagen.hochrinner@fh-joanneum.at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BD59F9-1354-3E97-8CE7-36761A3A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0AC60D-8CD0-4285-A7ED-BA5AA693047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BF7414-A705-CD01-56CC-F61C098E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81" y="1334568"/>
            <a:ext cx="8788862" cy="45009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1574FF-44B6-E52B-9080-05C2FF26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058401" y="4737021"/>
            <a:ext cx="1612490" cy="5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61B9E-AF1B-5FBA-91CC-32A19E17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68960"/>
            <a:ext cx="12192000" cy="637878"/>
          </a:xfrm>
        </p:spPr>
        <p:txBody>
          <a:bodyPr>
            <a:normAutofit/>
          </a:bodyPr>
          <a:lstStyle/>
          <a:p>
            <a:pPr algn="l"/>
            <a:r>
              <a:rPr lang="de-DE" sz="3200" dirty="0" err="1"/>
              <a:t>MicrocredX</a:t>
            </a:r>
            <a:r>
              <a:rPr lang="de-DE" sz="3200" dirty="0"/>
              <a:t> MCs </a:t>
            </a:r>
            <a:r>
              <a:rPr lang="de-DE" sz="3200" dirty="0" err="1"/>
              <a:t>outputs</a:t>
            </a:r>
            <a:r>
              <a:rPr lang="de-DE" sz="3200" dirty="0"/>
              <a:t> to </a:t>
            </a:r>
            <a:r>
              <a:rPr lang="de-DE" sz="3200" dirty="0" err="1"/>
              <a:t>use</a:t>
            </a:r>
            <a:endParaRPr lang="de-AT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9FF4E1-7B02-2EDE-5287-CAB27FA6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0" y="1375792"/>
            <a:ext cx="3764129" cy="4275370"/>
          </a:xfrm>
        </p:spPr>
        <p:txBody>
          <a:bodyPr>
            <a:normAutofit/>
          </a:bodyPr>
          <a:lstStyle/>
          <a:p>
            <a:pPr marL="180000" lvl="1" indent="0">
              <a:buClr>
                <a:srgbClr val="FFC000"/>
              </a:buClr>
              <a:buSzPct val="100000"/>
            </a:pPr>
            <a:r>
              <a:rPr lang="en-US" sz="1900" b="1" dirty="0">
                <a:solidFill>
                  <a:srgbClr val="FFC000"/>
                </a:solidFill>
                <a:latin typeface="+mn-lt"/>
              </a:rPr>
              <a:t>Opportunity Analysis Tool </a:t>
            </a:r>
            <a:endParaRPr lang="de-AT" sz="1900" b="1" dirty="0">
              <a:solidFill>
                <a:srgbClr val="FFC000"/>
              </a:solidFill>
              <a:latin typeface="+mn-lt"/>
            </a:endParaRPr>
          </a:p>
          <a:p>
            <a:pPr marL="180000" lvl="1" indent="0" algn="just">
              <a:buClr>
                <a:srgbClr val="FFC000"/>
              </a:buClr>
              <a:buSzPct val="100000"/>
            </a:pPr>
            <a:r>
              <a:rPr lang="en-GB" sz="1900" dirty="0">
                <a:solidFill>
                  <a:schemeClr val="bg1"/>
                </a:solidFill>
              </a:rPr>
              <a:t>Practical tool to </a:t>
            </a:r>
            <a:r>
              <a:rPr lang="en-GB" sz="1900" dirty="0">
                <a:solidFill>
                  <a:schemeClr val="bg1"/>
                </a:solidFill>
                <a:latin typeface="+mj-lt"/>
              </a:rPr>
              <a:t>define, propose and execute concrete actions and structures</a:t>
            </a:r>
            <a:r>
              <a:rPr lang="en-GB" sz="1900" dirty="0">
                <a:solidFill>
                  <a:schemeClr val="bg1"/>
                </a:solidFill>
              </a:rPr>
              <a:t> for building a micro-credentials strategy. The strategy should be </a:t>
            </a:r>
            <a:r>
              <a:rPr lang="en-GB" sz="1900" dirty="0">
                <a:solidFill>
                  <a:schemeClr val="bg1"/>
                </a:solidFill>
                <a:latin typeface="+mj-lt"/>
              </a:rPr>
              <a:t>porous to new ideas and identify opportunities for collaborating on micro-credential provision. </a:t>
            </a:r>
          </a:p>
          <a:p>
            <a:pPr marL="180000" lvl="1" indent="0" algn="just">
              <a:buClr>
                <a:srgbClr val="FFC000"/>
              </a:buClr>
              <a:buSzPct val="100000"/>
            </a:pPr>
            <a:endParaRPr lang="en-GB" sz="2533" dirty="0">
              <a:solidFill>
                <a:schemeClr val="bg1"/>
              </a:solidFill>
              <a:latin typeface="+mj-lt"/>
            </a:endParaRPr>
          </a:p>
          <a:p>
            <a:pPr marL="180000" lvl="1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</a:pPr>
            <a:r>
              <a:rPr lang="en-GB" sz="2533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211661" indent="0" algn="just">
              <a:buClr>
                <a:srgbClr val="FFC000"/>
              </a:buClr>
              <a:buSzPct val="100000"/>
              <a:buNone/>
            </a:pP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9B953D-D0D9-5E51-C3AC-46915369A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4" t="972" r="30469" b="972"/>
          <a:stretch/>
        </p:blipFill>
        <p:spPr>
          <a:xfrm>
            <a:off x="9279385" y="1857237"/>
            <a:ext cx="2331871" cy="331247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DBACAF8-7B53-EA14-BF02-504ED6B94951}"/>
              </a:ext>
            </a:extLst>
          </p:cNvPr>
          <p:cNvSpPr txBox="1">
            <a:spLocks/>
          </p:cNvSpPr>
          <p:nvPr/>
        </p:nvSpPr>
        <p:spPr>
          <a:xfrm>
            <a:off x="5554236" y="1395630"/>
            <a:ext cx="3990312" cy="4275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609585" lvl="0" indent="-397923" algn="l" defTabSz="457200" rtl="0" eaLnBrk="1" latinLnBrk="0" hangingPunct="1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6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 defTabSz="457200" rtl="0" eaLnBrk="1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457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ingdings 3" charset="2"/>
              <a:buNone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38339" lvl="3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47924" lvl="4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57509" lvl="5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67093" lvl="6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678" lvl="7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263" lvl="8" indent="-304792" algn="l" defTabSz="457200" rtl="0" eaLnBrk="1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</a:pPr>
            <a:r>
              <a:rPr lang="en-US" sz="3033" b="1" dirty="0">
                <a:solidFill>
                  <a:srgbClr val="FFC000"/>
                </a:solidFill>
              </a:rPr>
              <a:t>Implementation Framework </a:t>
            </a:r>
          </a:p>
          <a:p>
            <a:pPr marL="180000" lvl="1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</a:pPr>
            <a:r>
              <a:rPr lang="en-US" sz="2533" dirty="0">
                <a:solidFill>
                  <a:schemeClr val="bg1"/>
                </a:solidFill>
              </a:rPr>
              <a:t>is to help universities articulate and structure their micro-credential mission and strategy </a:t>
            </a:r>
          </a:p>
          <a:p>
            <a:pPr marL="180000" lvl="1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</a:pPr>
            <a:r>
              <a:rPr lang="en-US" sz="2533" dirty="0">
                <a:solidFill>
                  <a:schemeClr val="bg1"/>
                </a:solidFill>
              </a:rPr>
              <a:t>by defining key implementation domains and processes within institutions in order to achieve a Joint Micro-credential program.</a:t>
            </a:r>
          </a:p>
          <a:p>
            <a:pPr marL="180000" lvl="1" indent="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</a:pPr>
            <a:r>
              <a:rPr lang="en-GB" sz="2533" dirty="0">
                <a:solidFill>
                  <a:schemeClr val="bg1"/>
                </a:solidFill>
              </a:rPr>
              <a:t> </a:t>
            </a:r>
          </a:p>
          <a:p>
            <a:pPr marL="211661" indent="0" algn="just">
              <a:buClr>
                <a:srgbClr val="FFC000"/>
              </a:buClr>
              <a:buSzPct val="100000"/>
              <a:buFont typeface="Arial"/>
              <a:buNone/>
            </a:pP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A1324F-3BE7-2758-CC42-F7F143E9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5" y="3994922"/>
            <a:ext cx="3041396" cy="201775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8558BEA-2E8F-EFCD-93E6-3895D57EDEAE}"/>
              </a:ext>
            </a:extLst>
          </p:cNvPr>
          <p:cNvSpPr txBox="1"/>
          <p:nvPr/>
        </p:nvSpPr>
        <p:spPr>
          <a:xfrm>
            <a:off x="6096000" y="5375868"/>
            <a:ext cx="304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More on: </a:t>
            </a:r>
            <a:r>
              <a:rPr lang="de-AT" dirty="0">
                <a:hlinkClick r:id="rId4"/>
              </a:rPr>
              <a:t>Home - </a:t>
            </a:r>
            <a:r>
              <a:rPr lang="de-AT" dirty="0" err="1">
                <a:hlinkClick r:id="rId4"/>
              </a:rPr>
              <a:t>MicroCredX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615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61B9E-AF1B-5FBA-91CC-32A19E17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80102"/>
            <a:ext cx="10081120" cy="724597"/>
          </a:xfrm>
        </p:spPr>
        <p:txBody>
          <a:bodyPr/>
          <a:lstStyle/>
          <a:p>
            <a:pPr algn="l"/>
            <a:r>
              <a:rPr lang="en-US" dirty="0"/>
              <a:t>Implementation Framework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9FF4E1-7B02-2EDE-5287-CAB27FA6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0" y="1382400"/>
            <a:ext cx="10081120" cy="4742400"/>
          </a:xfrm>
        </p:spPr>
        <p:txBody>
          <a:bodyPr>
            <a:normAutofit fontScale="85000" lnSpcReduction="10000"/>
          </a:bodyPr>
          <a:lstStyle/>
          <a:p>
            <a:pPr marL="457189" indent="-457189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  <a:buFont typeface="Calibri"/>
              <a:buChar char="•"/>
            </a:pPr>
            <a:r>
              <a:rPr lang="en-US" sz="2133" dirty="0">
                <a:solidFill>
                  <a:schemeClr val="bg1"/>
                </a:solidFill>
              </a:rPr>
              <a:t>The aim of the </a:t>
            </a:r>
            <a:r>
              <a:rPr lang="en-US" sz="2133" dirty="0">
                <a:solidFill>
                  <a:srgbClr val="FFC000"/>
                </a:solidFill>
              </a:rPr>
              <a:t>MC Implementation Framework </a:t>
            </a:r>
            <a:r>
              <a:rPr lang="en-US" sz="2133" dirty="0">
                <a:solidFill>
                  <a:schemeClr val="bg1"/>
                </a:solidFill>
              </a:rPr>
              <a:t>is </a:t>
            </a:r>
            <a:r>
              <a:rPr lang="en-US" sz="2133" b="1" dirty="0">
                <a:solidFill>
                  <a:schemeClr val="bg1"/>
                </a:solidFill>
              </a:rPr>
              <a:t>to help partner universities articulate and structure their micro-credential mission and strategy by defining key implementation domains and processes within institutions in order to achieve a Joint Micro-credential </a:t>
            </a:r>
            <a:r>
              <a:rPr lang="en-US" sz="2133" b="1" dirty="0" err="1">
                <a:solidFill>
                  <a:schemeClr val="bg1"/>
                </a:solidFill>
              </a:rPr>
              <a:t>programme</a:t>
            </a:r>
            <a:r>
              <a:rPr lang="en-US" sz="2133" b="1" dirty="0">
                <a:solidFill>
                  <a:schemeClr val="bg1"/>
                </a:solidFill>
              </a:rPr>
              <a:t> across partner institutions.</a:t>
            </a:r>
          </a:p>
          <a:p>
            <a:pPr marL="457189" indent="-457189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  <a:buFont typeface="Calibri"/>
              <a:buChar char="•"/>
            </a:pPr>
            <a:r>
              <a:rPr lang="en-US" sz="2133" dirty="0">
                <a:solidFill>
                  <a:schemeClr val="bg1"/>
                </a:solidFill>
              </a:rPr>
              <a:t>The MC Implementation Framework presents a </a:t>
            </a:r>
            <a:r>
              <a:rPr lang="en-US" sz="2133" b="1" dirty="0">
                <a:solidFill>
                  <a:schemeClr val="bg1"/>
                </a:solidFill>
              </a:rPr>
              <a:t>common understanding of the key characteristics </a:t>
            </a:r>
            <a:r>
              <a:rPr lang="en-US" sz="2133" dirty="0">
                <a:solidFill>
                  <a:schemeClr val="bg1"/>
                </a:solidFill>
              </a:rPr>
              <a:t>for the implementation of micro-credentials in our partnership.</a:t>
            </a:r>
            <a:endParaRPr lang="en-US" sz="4267" dirty="0">
              <a:solidFill>
                <a:schemeClr val="bg1"/>
              </a:solidFill>
            </a:endParaRPr>
          </a:p>
          <a:p>
            <a:pPr marL="457189" indent="-457189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  <a:buFont typeface="Calibri"/>
              <a:buChar char="•"/>
            </a:pPr>
            <a:r>
              <a:rPr lang="en-US" sz="2133" dirty="0">
                <a:solidFill>
                  <a:schemeClr val="bg1"/>
                </a:solidFill>
              </a:rPr>
              <a:t>It identifies the </a:t>
            </a:r>
            <a:r>
              <a:rPr lang="en-US" sz="2133" b="1" dirty="0">
                <a:solidFill>
                  <a:schemeClr val="bg1"/>
                </a:solidFill>
              </a:rPr>
              <a:t>standards and unifying principles for the exchange and recognition </a:t>
            </a:r>
            <a:r>
              <a:rPr lang="en-US" sz="2133" dirty="0">
                <a:solidFill>
                  <a:schemeClr val="bg1"/>
                </a:solidFill>
              </a:rPr>
              <a:t>of MCs through a joint </a:t>
            </a:r>
            <a:r>
              <a:rPr lang="en-US" sz="2133" dirty="0" err="1">
                <a:solidFill>
                  <a:schemeClr val="bg1"/>
                </a:solidFill>
              </a:rPr>
              <a:t>programme</a:t>
            </a:r>
            <a:r>
              <a:rPr lang="en-US" sz="2133" dirty="0">
                <a:solidFill>
                  <a:schemeClr val="bg1"/>
                </a:solidFill>
              </a:rPr>
              <a:t>.</a:t>
            </a:r>
            <a:endParaRPr lang="en-US" sz="4267" dirty="0">
              <a:solidFill>
                <a:schemeClr val="bg1"/>
              </a:solidFill>
            </a:endParaRPr>
          </a:p>
          <a:p>
            <a:pPr marL="457189" indent="-457189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  <a:buFont typeface="Calibri"/>
              <a:buChar char="•"/>
            </a:pPr>
            <a:r>
              <a:rPr lang="en-US" sz="2133" dirty="0">
                <a:solidFill>
                  <a:schemeClr val="bg1"/>
                </a:solidFill>
              </a:rPr>
              <a:t>It provides </a:t>
            </a:r>
            <a:r>
              <a:rPr lang="en-US" sz="2133" b="1" dirty="0">
                <a:solidFill>
                  <a:schemeClr val="bg1"/>
                </a:solidFill>
              </a:rPr>
              <a:t>quality,</a:t>
            </a:r>
            <a:r>
              <a:rPr lang="en-US" sz="2133" dirty="0">
                <a:solidFill>
                  <a:schemeClr val="bg1"/>
                </a:solidFill>
              </a:rPr>
              <a:t> </a:t>
            </a:r>
            <a:r>
              <a:rPr lang="en-US" sz="2133" b="1" dirty="0">
                <a:solidFill>
                  <a:schemeClr val="bg1"/>
                </a:solidFill>
              </a:rPr>
              <a:t>relevant training and learning information and methods for MC assessment</a:t>
            </a:r>
            <a:endParaRPr lang="en-US" sz="4267" dirty="0">
              <a:solidFill>
                <a:schemeClr val="bg1"/>
              </a:solidFill>
            </a:endParaRPr>
          </a:p>
          <a:p>
            <a:pPr marL="457189" indent="-457189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ts val="1800"/>
              <a:buFont typeface="Calibri"/>
              <a:buChar char="•"/>
            </a:pPr>
            <a:r>
              <a:rPr lang="en-US" sz="2133" dirty="0">
                <a:solidFill>
                  <a:schemeClr val="bg1"/>
                </a:solidFill>
              </a:rPr>
              <a:t>The </a:t>
            </a:r>
            <a:r>
              <a:rPr lang="en-US" sz="2133" b="1" dirty="0">
                <a:solidFill>
                  <a:schemeClr val="bg1"/>
                </a:solidFill>
              </a:rPr>
              <a:t>target stakeholder group </a:t>
            </a:r>
            <a:r>
              <a:rPr lang="en-US" sz="2133" dirty="0">
                <a:solidFill>
                  <a:schemeClr val="bg1"/>
                </a:solidFill>
              </a:rPr>
              <a:t>is mainly the </a:t>
            </a:r>
            <a:r>
              <a:rPr lang="en-US" sz="2133" b="1" dirty="0">
                <a:solidFill>
                  <a:schemeClr val="bg1"/>
                </a:solidFill>
              </a:rPr>
              <a:t>operational management and academic </a:t>
            </a:r>
            <a:r>
              <a:rPr lang="en-US" sz="2133" b="1" dirty="0" err="1">
                <a:solidFill>
                  <a:schemeClr val="bg1"/>
                </a:solidFill>
              </a:rPr>
              <a:t>programme</a:t>
            </a:r>
            <a:r>
              <a:rPr lang="en-US" sz="2133" b="1" dirty="0">
                <a:solidFill>
                  <a:schemeClr val="bg1"/>
                </a:solidFill>
              </a:rPr>
              <a:t> leaders.</a:t>
            </a:r>
            <a:r>
              <a:rPr lang="en-GB" sz="2133" dirty="0">
                <a:solidFill>
                  <a:schemeClr val="bg1"/>
                </a:solidFill>
              </a:rPr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004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BFB9E-60B5-5CBB-61B7-535F9C37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FHJ-Taskforce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17937-5D44-9361-9778-E8099458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578"/>
            <a:ext cx="10515600" cy="46637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4 core processes: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 of MCs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 of MCs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Offers of existing MCs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new MCs tailored to the target group (academic / LLL)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Profile of a central contact point for Micro-credentials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access requirements for MCs offers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Suggestions for business models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principles of MC design and recognition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E1488C-66D7-D0AD-6F97-6123FB45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901295"/>
            <a:ext cx="6297612" cy="365125"/>
          </a:xfrm>
        </p:spPr>
        <p:txBody>
          <a:bodyPr/>
          <a:lstStyle/>
          <a:p>
            <a:r>
              <a:rPr lang="de-DE" dirty="0"/>
              <a:t>© maja.dragan@fh-joanneum.at , hagen.hochrinner@fh-joanneum.at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443227-2416-28F8-603B-671CE779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32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C2BA9-303B-32AF-4DC5-0438D46E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03" y="552062"/>
            <a:ext cx="10710333" cy="7649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>
                <a:solidFill>
                  <a:srgbClr val="FFC000"/>
                </a:solidFill>
                <a:latin typeface="+mn-lt"/>
              </a:rPr>
              <a:t>Mission: </a:t>
            </a:r>
            <a:br>
              <a:rPr lang="de-DE" dirty="0">
                <a:solidFill>
                  <a:srgbClr val="FFC000"/>
                </a:solidFill>
                <a:latin typeface="+mn-lt"/>
              </a:rPr>
            </a:br>
            <a:r>
              <a:rPr lang="de-DE" dirty="0" err="1">
                <a:solidFill>
                  <a:srgbClr val="FFC000"/>
                </a:solidFill>
                <a:latin typeface="+mn-lt"/>
              </a:rPr>
              <a:t>Promoting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FFC000"/>
                </a:solidFill>
                <a:latin typeface="+mn-lt"/>
              </a:rPr>
              <a:t>new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FFC000"/>
                </a:solidFill>
                <a:latin typeface="+mn-lt"/>
              </a:rPr>
              <a:t>learning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FFC000"/>
                </a:solidFill>
                <a:latin typeface="+mn-lt"/>
              </a:rPr>
              <a:t>pathways</a:t>
            </a:r>
            <a:endParaRPr lang="de-AT" dirty="0">
              <a:latin typeface="+mn-lt"/>
            </a:endParaRPr>
          </a:p>
        </p:txBody>
      </p:sp>
      <p:sp>
        <p:nvSpPr>
          <p:cNvPr id="34819" name="Inhaltsplatzhalter 2">
            <a:extLst>
              <a:ext uri="{FF2B5EF4-FFF2-40B4-BE49-F238E27FC236}">
                <a16:creationId xmlns:a16="http://schemas.microsoft.com/office/drawing/2014/main" id="{C0290074-47BF-C7E4-6443-A1F18B0A69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46113" y="1865313"/>
            <a:ext cx="10837862" cy="41560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de-AT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USPs</a:t>
            </a:r>
            <a:endParaRPr lang="de-AT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</a:t>
            </a:r>
            <a:r>
              <a:rPr lang="en-US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with industry partners</a:t>
            </a: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(needs, tailor made MCs); face-to-face with industry</a:t>
            </a:r>
            <a:endParaRPr lang="de-AT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u="sng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Stackabilit</a:t>
            </a:r>
            <a:r>
              <a:rPr lang="en-US" sz="26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towards European University Alliance Degrees)</a:t>
            </a:r>
          </a:p>
          <a:p>
            <a:pPr>
              <a:lnSpc>
                <a:spcPct val="107000"/>
              </a:lnSpc>
              <a:defRPr/>
            </a:pPr>
            <a:r>
              <a:rPr lang="en-US" sz="26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</a:t>
            </a:r>
            <a:r>
              <a:rPr lang="en-US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line with European standards</a:t>
            </a:r>
            <a:endParaRPr lang="de-AT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anonymous mass courses</a:t>
            </a:r>
            <a:endParaRPr lang="de-AT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</a:t>
            </a:r>
            <a:r>
              <a:rPr lang="en-US" sz="26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council </a:t>
            </a:r>
            <a:endParaRPr lang="de-AT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en-US" sz="2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to learn from and/or join the </a:t>
            </a:r>
            <a:r>
              <a:rPr lang="en-US" sz="26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</a:t>
            </a:r>
            <a:r>
              <a:rPr lang="en-US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6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6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latforms</a:t>
            </a:r>
            <a:endParaRPr lang="de-AT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AT" altLang="de-DE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451DD6-3EB8-ABFA-B9D4-23C732F8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212" y="397903"/>
            <a:ext cx="8596668" cy="8604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Micro-Credentials in </a:t>
            </a:r>
            <a:r>
              <a:rPr lang="en-GB" sz="3600" dirty="0" err="1">
                <a:solidFill>
                  <a:srgbClr val="FFC000"/>
                </a:solidFill>
              </a:rPr>
              <a:t>Microguide</a:t>
            </a:r>
            <a:r>
              <a:rPr lang="en-GB" sz="3600" dirty="0">
                <a:solidFill>
                  <a:srgbClr val="FFC000"/>
                </a:solidFill>
              </a:rPr>
              <a:t> context</a:t>
            </a:r>
          </a:p>
          <a:p>
            <a:endParaRPr lang="de-AT" sz="3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2C730B-5EC4-1D0F-8CE1-10843E24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19</a:t>
            </a:fld>
            <a:endParaRPr lang="ca-ES"/>
          </a:p>
        </p:txBody>
      </p:sp>
      <p:pic>
        <p:nvPicPr>
          <p:cNvPr id="7" name="Grafik 6" descr="Ein Bild, das Kleidung, Person, Mann, Menschliches Gesicht enthält.&#10;&#10;Automatisch generierte Beschreibung">
            <a:extLst>
              <a:ext uri="{FF2B5EF4-FFF2-40B4-BE49-F238E27FC236}">
                <a16:creationId xmlns:a16="http://schemas.microsoft.com/office/drawing/2014/main" id="{3F83AC02-6A92-4AC1-6D79-FDB63ED0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4" y="1044292"/>
            <a:ext cx="6774119" cy="50805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595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4B7AC3-F8AB-D1AF-850D-61A3870A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857134"/>
            <a:ext cx="8596668" cy="73719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C000"/>
                </a:solidFill>
              </a:rPr>
              <a:t>Micro-credentials - International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315BA5-709E-FD5B-5BA4-892782B5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</a:t>
            </a:fld>
            <a:endParaRPr lang="ca-E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3A5CF-503E-3740-0370-A7015BC2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84" y="806655"/>
            <a:ext cx="5548667" cy="39728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434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FCAE4-CA6B-F0F0-F07C-44734F477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64" y="1421324"/>
            <a:ext cx="10091628" cy="432417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micro-credential implementation practice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Austria, making a list of examples of good practice. 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framework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Austria, making a proposal for a best legislative model.  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micro-credential certification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evaluation practice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Austria, making a proposal for the best model of certification and credit evaluation.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micro-credential quality assurance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in Austria, making a proposal for the best model of MCs accreditation.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 micro-credential to National Qualification Framework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Austria, making a proposal for the best model of linking. 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analysis results and proposals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for the implementation of micro-credentials in higher education.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micro-credentials example developed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proof-of-concept; (Robotics)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17E3BA-C4D8-3E4A-2C84-A421C76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20</a:t>
            </a:fld>
            <a:endParaRPr lang="ca-E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9A62AD1-3B27-2A8E-39C1-71F34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93" y="550606"/>
            <a:ext cx="6097092" cy="737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>
                <a:solidFill>
                  <a:srgbClr val="FFC000"/>
                </a:solidFill>
                <a:latin typeface="+mn-lt"/>
              </a:rPr>
              <a:t>Outcomes </a:t>
            </a:r>
            <a:endParaRPr lang="de-A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13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D080E-502C-FDA5-A765-1D212F17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56" y="421350"/>
            <a:ext cx="8596668" cy="790575"/>
          </a:xfrm>
        </p:spPr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(2022)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8C9D4-B515-FE71-0B92-9E653771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954" y="1288025"/>
            <a:ext cx="8860366" cy="446820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4 HEI use the name MC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10 HEI plan to introduce MC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8 HEI developed new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LLL target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Center for upskilling and LLL responsible for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MC added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Flexibility for learners – individual learning pathways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Benefit for alumni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MC tightly connected with the digital concept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Further discussions on financing, qualification of external teachers, QA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6A55D8-9013-5954-E5ED-8CC82050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21</a:t>
            </a:fld>
            <a:endParaRPr lang="ca-E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7AA69B-54F0-03F2-505D-394C10E672C4}"/>
              </a:ext>
            </a:extLst>
          </p:cNvPr>
          <p:cNvSpPr txBox="1"/>
          <p:nvPr/>
        </p:nvSpPr>
        <p:spPr>
          <a:xfrm>
            <a:off x="7962397" y="5478383"/>
            <a:ext cx="401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Source 1: </a:t>
            </a:r>
            <a:r>
              <a:rPr lang="de-AT" sz="1000" dirty="0">
                <a:hlinkClick r:id="rId3"/>
              </a:rPr>
              <a:t>Micro-</a:t>
            </a:r>
            <a:r>
              <a:rPr lang="de-AT" sz="1000" dirty="0" err="1">
                <a:hlinkClick r:id="rId3"/>
              </a:rPr>
              <a:t>credentials</a:t>
            </a:r>
            <a:endParaRPr lang="de-AT" sz="1000" dirty="0"/>
          </a:p>
          <a:p>
            <a:r>
              <a:rPr lang="de-AT" sz="1000" dirty="0">
                <a:solidFill>
                  <a:schemeClr val="bg1"/>
                </a:solidFill>
              </a:rPr>
              <a:t>Source 2: </a:t>
            </a:r>
            <a:r>
              <a:rPr lang="de-AT" sz="1000" dirty="0">
                <a:hlinkClick r:id="rId4"/>
              </a:rPr>
              <a:t>International PLA: Micro-</a:t>
            </a:r>
            <a:r>
              <a:rPr lang="de-AT" sz="1000" dirty="0" err="1">
                <a:hlinkClick r:id="rId4"/>
              </a:rPr>
              <a:t>credentials</a:t>
            </a:r>
            <a:r>
              <a:rPr lang="de-AT" sz="1000" dirty="0">
                <a:hlinkClick r:id="rId4"/>
              </a:rPr>
              <a:t> – </a:t>
            </a:r>
            <a:r>
              <a:rPr lang="de-AT" sz="1000" dirty="0" err="1">
                <a:hlinkClick r:id="rId4"/>
              </a:rPr>
              <a:t>implementing</a:t>
            </a:r>
            <a:r>
              <a:rPr lang="de-AT" sz="1000" dirty="0">
                <a:hlinkClick r:id="rId4"/>
              </a:rPr>
              <a:t> </a:t>
            </a:r>
            <a:r>
              <a:rPr lang="de-AT" sz="1000" dirty="0" err="1">
                <a:hlinkClick r:id="rId4"/>
              </a:rPr>
              <a:t>council</a:t>
            </a:r>
            <a:r>
              <a:rPr lang="de-AT" sz="1000" dirty="0">
                <a:hlinkClick r:id="rId4"/>
              </a:rPr>
              <a:t> </a:t>
            </a:r>
            <a:r>
              <a:rPr lang="de-AT" sz="1000" dirty="0" err="1">
                <a:hlinkClick r:id="rId4"/>
              </a:rPr>
              <a:t>recommendation</a:t>
            </a:r>
            <a:r>
              <a:rPr lang="de-AT" sz="1000" dirty="0">
                <a:hlinkClick r:id="rId4"/>
              </a:rPr>
              <a:t> and digital </a:t>
            </a:r>
            <a:r>
              <a:rPr lang="de-AT" sz="1000" dirty="0" err="1">
                <a:hlinkClick r:id="rId4"/>
              </a:rPr>
              <a:t>credential</a:t>
            </a:r>
            <a:r>
              <a:rPr lang="de-AT" sz="1000" dirty="0">
                <a:hlinkClick r:id="rId4"/>
              </a:rPr>
              <a:t> </a:t>
            </a:r>
            <a:r>
              <a:rPr lang="de-AT" sz="1000" dirty="0" err="1">
                <a:hlinkClick r:id="rId4"/>
              </a:rPr>
              <a:t>frameworks</a:t>
            </a:r>
            <a:r>
              <a:rPr lang="de-AT" sz="1000" dirty="0">
                <a:hlinkClick r:id="rId4"/>
              </a:rPr>
              <a:t> | Agentur für Bildung und Internationalisierung</a:t>
            </a:r>
            <a:endParaRPr lang="de-A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7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F938293-4B77-EBBC-82BE-18BC6DC8E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149" y="1020497"/>
            <a:ext cx="8885195" cy="483706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011CD9-7CC9-29E8-437B-ECD8588A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68900-97EE-A927-D737-DA097D9D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514" y="5891901"/>
            <a:ext cx="6297612" cy="365125"/>
          </a:xfrm>
        </p:spPr>
        <p:txBody>
          <a:bodyPr/>
          <a:lstStyle/>
          <a:p>
            <a:r>
              <a:rPr lang="de-DE" dirty="0"/>
              <a:t>© maja.dragan@fh-joanneum.at , hagen.hochrinner@fh-joanneum.at</a:t>
            </a:r>
          </a:p>
        </p:txBody>
      </p:sp>
    </p:spTree>
    <p:extLst>
      <p:ext uri="{BB962C8B-B14F-4D97-AF65-F5344CB8AC3E}">
        <p14:creationId xmlns:p14="http://schemas.microsoft.com/office/powerpoint/2010/main" val="2357277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4F8DE-EF2B-59C6-DFCA-C5E34117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Sources </a:t>
            </a:r>
            <a:r>
              <a:rPr lang="de-DE" dirty="0" err="1"/>
              <a:t>by</a:t>
            </a:r>
            <a:r>
              <a:rPr lang="de-DE" dirty="0"/>
              <a:t> CEDEFOP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78544-B931-8FD9-D0B3-DE6FC948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i="0" dirty="0" err="1">
                <a:solidFill>
                  <a:schemeClr val="bg1"/>
                </a:solidFill>
                <a:effectLst/>
              </a:rPr>
              <a:t>Cedefop</a:t>
            </a:r>
            <a:r>
              <a:rPr lang="en-US" sz="1600" b="0" i="0" dirty="0">
                <a:solidFill>
                  <a:schemeClr val="bg1"/>
                </a:solidFill>
                <a:effectLst/>
              </a:rPr>
              <a:t>, (2023). </a:t>
            </a:r>
            <a:r>
              <a:rPr lang="en-US" sz="1600" b="0" i="1" dirty="0" err="1">
                <a:solidFill>
                  <a:schemeClr val="bg1"/>
                </a:solidFill>
                <a:effectLst/>
              </a:rPr>
              <a:t>Microcredentials</a:t>
            </a:r>
            <a:r>
              <a:rPr lang="en-US" sz="1600" b="0" i="1" dirty="0">
                <a:solidFill>
                  <a:schemeClr val="bg1"/>
                </a:solidFill>
                <a:effectLst/>
              </a:rPr>
              <a:t> for </a:t>
            </a:r>
            <a:r>
              <a:rPr lang="en-US" sz="1600" b="0" i="1" dirty="0" err="1">
                <a:solidFill>
                  <a:schemeClr val="bg1"/>
                </a:solidFill>
                <a:effectLst/>
              </a:rPr>
              <a:t>labour</a:t>
            </a:r>
            <a:r>
              <a:rPr lang="en-US" sz="1600" b="0" i="1" dirty="0">
                <a:solidFill>
                  <a:schemeClr val="bg1"/>
                </a:solidFill>
                <a:effectLst/>
              </a:rPr>
              <a:t> market education and training: the added value for end users</a:t>
            </a:r>
            <a:r>
              <a:rPr lang="en-US" sz="1600" b="0" i="0" dirty="0">
                <a:solidFill>
                  <a:schemeClr val="bg1"/>
                </a:solidFill>
                <a:effectLst/>
              </a:rPr>
              <a:t>. Publications Office of the European Union. </a:t>
            </a:r>
            <a:r>
              <a:rPr lang="en-US" sz="1600" b="0" i="0" dirty="0" err="1">
                <a:solidFill>
                  <a:schemeClr val="bg1"/>
                </a:solidFill>
                <a:effectLst/>
              </a:rPr>
              <a:t>Cedefop</a:t>
            </a:r>
            <a:r>
              <a:rPr lang="en-US" sz="1600" b="0" i="0" dirty="0">
                <a:solidFill>
                  <a:schemeClr val="bg1"/>
                </a:solidFill>
                <a:effectLst/>
              </a:rPr>
              <a:t> research paper. 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https://data.europa.eu/doi/10.2801/141643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b="0" i="0" u="none" strike="noStrike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Cedefop</a:t>
            </a:r>
            <a:r>
              <a:rPr lang="en-US" sz="1600" dirty="0">
                <a:solidFill>
                  <a:schemeClr val="bg1"/>
                </a:solidFill>
              </a:rPr>
              <a:t>, (2024). </a:t>
            </a:r>
            <a:r>
              <a:rPr lang="en-US" sz="1600" dirty="0" err="1">
                <a:solidFill>
                  <a:schemeClr val="bg1"/>
                </a:solidFill>
              </a:rPr>
              <a:t>Microcredentials</a:t>
            </a:r>
            <a:r>
              <a:rPr lang="en-US" sz="1600" dirty="0">
                <a:solidFill>
                  <a:schemeClr val="bg1"/>
                </a:solidFill>
              </a:rPr>
              <a:t>: striving to combine credibility and agility. Publications Office of the European Union.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https://data.europa.eu/doi/10.2801/966682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Pouliou</a:t>
            </a:r>
            <a:r>
              <a:rPr lang="en-US" sz="1600" dirty="0">
                <a:solidFill>
                  <a:schemeClr val="bg1"/>
                </a:solidFill>
              </a:rPr>
              <a:t>, A. (2024). Exploring the emergence of </a:t>
            </a:r>
            <a:r>
              <a:rPr lang="en-US" sz="1600" dirty="0" err="1">
                <a:solidFill>
                  <a:schemeClr val="bg1"/>
                </a:solidFill>
              </a:rPr>
              <a:t>microcredentials</a:t>
            </a:r>
            <a:r>
              <a:rPr lang="en-US" sz="1600" dirty="0">
                <a:solidFill>
                  <a:schemeClr val="bg1"/>
                </a:solidFill>
              </a:rPr>
              <a:t> in vocational education and training (VET). Publications Office of the European Union. </a:t>
            </a:r>
            <a:r>
              <a:rPr lang="en-US" sz="1600" dirty="0" err="1">
                <a:solidFill>
                  <a:schemeClr val="bg1"/>
                </a:solidFill>
              </a:rPr>
              <a:t>Cedefop</a:t>
            </a:r>
            <a:r>
              <a:rPr lang="en-US" sz="1600" dirty="0">
                <a:solidFill>
                  <a:schemeClr val="bg1"/>
                </a:solidFill>
              </a:rPr>
              <a:t> working paper, 22.  </a:t>
            </a: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https://data.europa.eu/doi/10.2801/671358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de-AT" sz="16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0EA069-5AB2-9743-5F34-5C775CAF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85DA4-6836-43C1-5CA2-F96673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maja.dragan@fh-joanneum.at , hagen.hochrinner@fh-joanneum.at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894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E1488C-66D7-D0AD-6F97-6123FB45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maja.dragan@fh-joanneum.at , hagen.hochrinner@fh-joanneum.at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443227-2416-28F8-603B-671CE779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0F-3EA3-4813-BD37-5664CA03EC73}" type="slidenum">
              <a:rPr lang="de-AT" smtClean="0"/>
              <a:t>24</a:t>
            </a:fld>
            <a:endParaRPr lang="de-AT"/>
          </a:p>
        </p:txBody>
      </p:sp>
      <p:pic>
        <p:nvPicPr>
          <p:cNvPr id="2" name="Picture 2" descr="Opportunity Ahead Sign Photos, Images &amp; Pictures | Shutterstock">
            <a:extLst>
              <a:ext uri="{FF2B5EF4-FFF2-40B4-BE49-F238E27FC236}">
                <a16:creationId xmlns:a16="http://schemas.microsoft.com/office/drawing/2014/main" id="{AB44F18D-2FCF-7656-EE03-3D8D6047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0329"/>
            <a:ext cx="7801438" cy="56010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llenges Ahead Sign Stock Illustration 67822213 | Shutterstock">
            <a:extLst>
              <a:ext uri="{FF2B5EF4-FFF2-40B4-BE49-F238E27FC236}">
                <a16:creationId xmlns:a16="http://schemas.microsoft.com/office/drawing/2014/main" id="{66C87391-BFA1-A433-B7E6-14C5EB9E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707">
            <a:off x="9853016" y="1137975"/>
            <a:ext cx="1857375" cy="1333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llenges Ahead Sign Stock Illustration 67822213 | Shutterstock">
            <a:extLst>
              <a:ext uri="{FF2B5EF4-FFF2-40B4-BE49-F238E27FC236}">
                <a16:creationId xmlns:a16="http://schemas.microsoft.com/office/drawing/2014/main" id="{D92CA2A9-3206-52BB-8789-C1801629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707">
            <a:off x="9832741" y="2899966"/>
            <a:ext cx="1857375" cy="1333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hallenges Ahead Sign Stock Illustration 67822213 | Shutterstock">
            <a:extLst>
              <a:ext uri="{FF2B5EF4-FFF2-40B4-BE49-F238E27FC236}">
                <a16:creationId xmlns:a16="http://schemas.microsoft.com/office/drawing/2014/main" id="{CB2CAF6C-8BD7-98E1-47EE-B7E43950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707">
            <a:off x="9853016" y="4517153"/>
            <a:ext cx="1857375" cy="1333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7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A601-5CA2-6723-4E23-921DEEA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40774"/>
            <a:ext cx="8596668" cy="704366"/>
          </a:xfrm>
        </p:spPr>
        <p:txBody>
          <a:bodyPr/>
          <a:lstStyle/>
          <a:p>
            <a:r>
              <a:rPr lang="sl-SI" sz="3600" b="0" dirty="0"/>
              <a:t>Megatrends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DF921-7454-2AB2-45BF-1679222D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591" y="1245140"/>
            <a:ext cx="6129034" cy="4794426"/>
          </a:xfrm>
        </p:spPr>
        <p:txBody>
          <a:bodyPr>
            <a:normAutofit/>
          </a:bodyPr>
          <a:lstStyle/>
          <a:p>
            <a:pPr marL="474121" indent="-42565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Increasing cost of Higher Education</a:t>
            </a:r>
          </a:p>
          <a:p>
            <a:pPr marL="474121" indent="-42565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 more jobs for life</a:t>
            </a:r>
          </a:p>
          <a:p>
            <a:pPr marL="474121" indent="-42565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Employer demands for flexibility and reaction times</a:t>
            </a:r>
          </a:p>
          <a:p>
            <a:pPr marL="474121" indent="-42565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Move to skills-base rather than qualification base</a:t>
            </a:r>
          </a:p>
          <a:p>
            <a:pPr marL="474121" indent="-425651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Decreasing value of a degree coupled with degree inflation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5AEA20-D358-B776-DCE0-772B63ED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3</a:t>
            </a:fld>
            <a:endParaRPr lang="ca-ES" dirty="0"/>
          </a:p>
        </p:txBody>
      </p:sp>
      <p:pic>
        <p:nvPicPr>
          <p:cNvPr id="5" name="Google Shape;143;g2ede529e8e1_0_1256">
            <a:extLst>
              <a:ext uri="{FF2B5EF4-FFF2-40B4-BE49-F238E27FC236}">
                <a16:creationId xmlns:a16="http://schemas.microsoft.com/office/drawing/2014/main" id="{AE91210F-D1D1-9E66-9A5A-18C6CDA4F88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-22435" r="70452"/>
          <a:stretch/>
        </p:blipFill>
        <p:spPr>
          <a:xfrm>
            <a:off x="-1696537" y="1275620"/>
            <a:ext cx="6420937" cy="450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0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0DDD4C-9CE9-D653-EC02-8E53AF80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4</a:t>
            </a:fld>
            <a:endParaRPr lang="ca-ES"/>
          </a:p>
        </p:txBody>
      </p:sp>
      <p:sp>
        <p:nvSpPr>
          <p:cNvPr id="3" name="Google Shape;154;g2ede529e8e1_0_1267">
            <a:extLst>
              <a:ext uri="{FF2B5EF4-FFF2-40B4-BE49-F238E27FC236}">
                <a16:creationId xmlns:a16="http://schemas.microsoft.com/office/drawing/2014/main" id="{29BBEFFE-BF0B-F636-4C8B-CFF199CA79B9}"/>
              </a:ext>
            </a:extLst>
          </p:cNvPr>
          <p:cNvSpPr txBox="1"/>
          <p:nvPr/>
        </p:nvSpPr>
        <p:spPr>
          <a:xfrm>
            <a:off x="930617" y="2092232"/>
            <a:ext cx="2408109" cy="31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500" tIns="223500" rIns="223500" bIns="22350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sl-SI" sz="2400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Typically the value of a credential is considered to be a function of the:</a:t>
            </a:r>
            <a:endParaRPr sz="2400" kern="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56;g2ede529e8e1_0_1267">
            <a:extLst>
              <a:ext uri="{FF2B5EF4-FFF2-40B4-BE49-F238E27FC236}">
                <a16:creationId xmlns:a16="http://schemas.microsoft.com/office/drawing/2014/main" id="{E47F0AC3-F734-28AD-35DB-ABDBFFCB67AC}"/>
              </a:ext>
            </a:extLst>
          </p:cNvPr>
          <p:cNvSpPr txBox="1"/>
          <p:nvPr/>
        </p:nvSpPr>
        <p:spPr>
          <a:xfrm>
            <a:off x="3431580" y="2141238"/>
            <a:ext cx="4859793" cy="98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33" tIns="142233" rIns="142233" bIns="1422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222222"/>
              </a:buClr>
              <a:buSzPts val="2800"/>
            </a:pPr>
            <a:r>
              <a:rPr lang="sl-SI" sz="1733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reputation of the organization issuing the credential</a:t>
            </a:r>
            <a:endParaRPr sz="267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9;g2ede529e8e1_0_1267">
            <a:extLst>
              <a:ext uri="{FF2B5EF4-FFF2-40B4-BE49-F238E27FC236}">
                <a16:creationId xmlns:a16="http://schemas.microsoft.com/office/drawing/2014/main" id="{30D963C1-EB17-5D0F-F82F-D39CC4A208BD}"/>
              </a:ext>
            </a:extLst>
          </p:cNvPr>
          <p:cNvSpPr txBox="1"/>
          <p:nvPr/>
        </p:nvSpPr>
        <p:spPr>
          <a:xfrm>
            <a:off x="3406165" y="3006622"/>
            <a:ext cx="4859793" cy="98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33" tIns="142233" rIns="142233" bIns="1422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222222"/>
              </a:buClr>
              <a:buSzPts val="2800"/>
            </a:pPr>
            <a:r>
              <a:rPr lang="sl-SI" sz="1733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demand for and/or inherent value of the experience or skill described by the credential</a:t>
            </a:r>
            <a:endParaRPr sz="267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2;g2ede529e8e1_0_1267">
            <a:extLst>
              <a:ext uri="{FF2B5EF4-FFF2-40B4-BE49-F238E27FC236}">
                <a16:creationId xmlns:a16="http://schemas.microsoft.com/office/drawing/2014/main" id="{02BC4292-1602-AEE6-3E5A-07F48C78D38D}"/>
              </a:ext>
            </a:extLst>
          </p:cNvPr>
          <p:cNvSpPr txBox="1"/>
          <p:nvPr/>
        </p:nvSpPr>
        <p:spPr>
          <a:xfrm>
            <a:off x="3431580" y="4170822"/>
            <a:ext cx="4859793" cy="98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33" tIns="142233" rIns="142233" bIns="142233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222222"/>
              </a:buClr>
              <a:buSzPts val="2800"/>
            </a:pPr>
            <a:r>
              <a:rPr lang="sl-SI" sz="1733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the technical quality of the credential</a:t>
            </a:r>
            <a:endParaRPr sz="1733" ker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4;g2ede529e8e1_0_1267">
            <a:extLst>
              <a:ext uri="{FF2B5EF4-FFF2-40B4-BE49-F238E27FC236}">
                <a16:creationId xmlns:a16="http://schemas.microsoft.com/office/drawing/2014/main" id="{1BF6478C-1421-9426-E8E6-1BCE69ABF570}"/>
              </a:ext>
            </a:extLst>
          </p:cNvPr>
          <p:cNvSpPr/>
          <p:nvPr/>
        </p:nvSpPr>
        <p:spPr>
          <a:xfrm>
            <a:off x="8291942" y="2320959"/>
            <a:ext cx="1032604" cy="3630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81233" rIns="162533" bIns="812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533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5;g2ede529e8e1_0_1267">
            <a:extLst>
              <a:ext uri="{FF2B5EF4-FFF2-40B4-BE49-F238E27FC236}">
                <a16:creationId xmlns:a16="http://schemas.microsoft.com/office/drawing/2014/main" id="{A5253979-2407-2214-EBF8-625B2AE82B11}"/>
              </a:ext>
            </a:extLst>
          </p:cNvPr>
          <p:cNvSpPr txBox="1"/>
          <p:nvPr/>
        </p:nvSpPr>
        <p:spPr>
          <a:xfrm>
            <a:off x="9499385" y="2143150"/>
            <a:ext cx="1783808" cy="82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81233" rIns="162533" bIns="812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 sz="1067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Assurance</a:t>
            </a:r>
            <a:endParaRPr sz="1067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66;g2ede529e8e1_0_1267">
            <a:extLst>
              <a:ext uri="{FF2B5EF4-FFF2-40B4-BE49-F238E27FC236}">
                <a16:creationId xmlns:a16="http://schemas.microsoft.com/office/drawing/2014/main" id="{D1ABCFA2-CFEA-3CC2-C8D0-2F3C4BDCED08}"/>
              </a:ext>
            </a:extLst>
          </p:cNvPr>
          <p:cNvSpPr/>
          <p:nvPr/>
        </p:nvSpPr>
        <p:spPr>
          <a:xfrm>
            <a:off x="8333397" y="3434740"/>
            <a:ext cx="1032604" cy="3630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81233" rIns="162533" bIns="812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533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7;g2ede529e8e1_0_1267">
            <a:extLst>
              <a:ext uri="{FF2B5EF4-FFF2-40B4-BE49-F238E27FC236}">
                <a16:creationId xmlns:a16="http://schemas.microsoft.com/office/drawing/2014/main" id="{E1E671A1-9E56-4B6B-3D8D-7ED243F310A6}"/>
              </a:ext>
            </a:extLst>
          </p:cNvPr>
          <p:cNvSpPr txBox="1"/>
          <p:nvPr/>
        </p:nvSpPr>
        <p:spPr>
          <a:xfrm>
            <a:off x="9303680" y="3256933"/>
            <a:ext cx="2055024" cy="82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81233" rIns="162533" bIns="812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  <a:b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1067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68;g2ede529e8e1_0_1267">
            <a:extLst>
              <a:ext uri="{FF2B5EF4-FFF2-40B4-BE49-F238E27FC236}">
                <a16:creationId xmlns:a16="http://schemas.microsoft.com/office/drawing/2014/main" id="{FB35D088-D396-0FEA-74F3-2E45D538E851}"/>
              </a:ext>
            </a:extLst>
          </p:cNvPr>
          <p:cNvSpPr/>
          <p:nvPr/>
        </p:nvSpPr>
        <p:spPr>
          <a:xfrm>
            <a:off x="8333397" y="4364485"/>
            <a:ext cx="1032604" cy="3630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25400" cap="flat" cmpd="sng">
            <a:solidFill>
              <a:srgbClr val="B08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81233" rIns="162533" bIns="812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533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69;g2ede529e8e1_0_1267">
            <a:extLst>
              <a:ext uri="{FF2B5EF4-FFF2-40B4-BE49-F238E27FC236}">
                <a16:creationId xmlns:a16="http://schemas.microsoft.com/office/drawing/2014/main" id="{7BAEFB33-7F58-C533-9B8B-98F914172371}"/>
              </a:ext>
            </a:extLst>
          </p:cNvPr>
          <p:cNvSpPr txBox="1"/>
          <p:nvPr/>
        </p:nvSpPr>
        <p:spPr>
          <a:xfrm>
            <a:off x="9210120" y="4159154"/>
            <a:ext cx="2241820" cy="82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81233" rIns="162533" bIns="812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Technology &amp;</a:t>
            </a:r>
            <a:b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sz="2133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1067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3" name="Google Shape;160;g2ede529e8e1_0_1267">
            <a:extLst>
              <a:ext uri="{FF2B5EF4-FFF2-40B4-BE49-F238E27FC236}">
                <a16:creationId xmlns:a16="http://schemas.microsoft.com/office/drawing/2014/main" id="{D9503A21-E8AB-BF5C-EE53-037D53DACE9E}"/>
              </a:ext>
            </a:extLst>
          </p:cNvPr>
          <p:cNvCxnSpPr/>
          <p:nvPr/>
        </p:nvCxnSpPr>
        <p:spPr>
          <a:xfrm>
            <a:off x="3338719" y="4028442"/>
            <a:ext cx="4952677" cy="0"/>
          </a:xfrm>
          <a:prstGeom prst="straightConnector1">
            <a:avLst/>
          </a:prstGeom>
          <a:solidFill>
            <a:srgbClr val="F2C514"/>
          </a:solidFill>
          <a:ln w="25400" cap="flat" cmpd="sng">
            <a:solidFill>
              <a:srgbClr val="F6E3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60;g2ede529e8e1_0_1267">
            <a:extLst>
              <a:ext uri="{FF2B5EF4-FFF2-40B4-BE49-F238E27FC236}">
                <a16:creationId xmlns:a16="http://schemas.microsoft.com/office/drawing/2014/main" id="{31F007A1-C25E-E92C-0793-0D3BD19D9348}"/>
              </a:ext>
            </a:extLst>
          </p:cNvPr>
          <p:cNvCxnSpPr/>
          <p:nvPr/>
        </p:nvCxnSpPr>
        <p:spPr>
          <a:xfrm>
            <a:off x="3338696" y="2924931"/>
            <a:ext cx="4952677" cy="0"/>
          </a:xfrm>
          <a:prstGeom prst="straightConnector1">
            <a:avLst/>
          </a:prstGeom>
          <a:solidFill>
            <a:srgbClr val="F2C514"/>
          </a:solidFill>
          <a:ln w="25400" cap="flat" cmpd="sng">
            <a:solidFill>
              <a:srgbClr val="F6E3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60;g2ede529e8e1_0_1267">
            <a:extLst>
              <a:ext uri="{FF2B5EF4-FFF2-40B4-BE49-F238E27FC236}">
                <a16:creationId xmlns:a16="http://schemas.microsoft.com/office/drawing/2014/main" id="{0057F5A0-401F-C40F-C5CF-ED84C89803F6}"/>
              </a:ext>
            </a:extLst>
          </p:cNvPr>
          <p:cNvCxnSpPr/>
          <p:nvPr/>
        </p:nvCxnSpPr>
        <p:spPr>
          <a:xfrm>
            <a:off x="3380720" y="5076192"/>
            <a:ext cx="4952677" cy="0"/>
          </a:xfrm>
          <a:prstGeom prst="straightConnector1">
            <a:avLst/>
          </a:prstGeom>
          <a:solidFill>
            <a:srgbClr val="F2C514"/>
          </a:solidFill>
          <a:ln w="25400" cap="flat" cmpd="sng">
            <a:solidFill>
              <a:srgbClr val="F6E3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9;g2ede529e8e1_0_1267">
            <a:extLst>
              <a:ext uri="{FF2B5EF4-FFF2-40B4-BE49-F238E27FC236}">
                <a16:creationId xmlns:a16="http://schemas.microsoft.com/office/drawing/2014/main" id="{493B51AB-55A5-F81A-DE8B-F2AB5EDD8500}"/>
              </a:ext>
            </a:extLst>
          </p:cNvPr>
          <p:cNvSpPr txBox="1">
            <a:spLocks/>
          </p:cNvSpPr>
          <p:nvPr/>
        </p:nvSpPr>
        <p:spPr>
          <a:xfrm>
            <a:off x="930617" y="530945"/>
            <a:ext cx="12192000" cy="742266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Value of a Credential</a:t>
            </a:r>
          </a:p>
        </p:txBody>
      </p:sp>
    </p:spTree>
    <p:extLst>
      <p:ext uri="{BB962C8B-B14F-4D97-AF65-F5344CB8AC3E}">
        <p14:creationId xmlns:p14="http://schemas.microsoft.com/office/powerpoint/2010/main" val="192087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37A900-11E7-3B41-EF7D-038E9040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5</a:t>
            </a:fld>
            <a:endParaRPr lang="ca-E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C79C4A-1950-51F9-4D67-0109FB3D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398" y="1584063"/>
            <a:ext cx="6139204" cy="4261473"/>
          </a:xfrm>
          <a:prstGeom prst="rect">
            <a:avLst/>
          </a:prstGeom>
          <a:ln>
            <a:noFill/>
          </a:ln>
        </p:spPr>
      </p:pic>
      <p:sp>
        <p:nvSpPr>
          <p:cNvPr id="5" name="Google Shape;149;g2ede529e8e1_0_1267">
            <a:extLst>
              <a:ext uri="{FF2B5EF4-FFF2-40B4-BE49-F238E27FC236}">
                <a16:creationId xmlns:a16="http://schemas.microsoft.com/office/drawing/2014/main" id="{5B3D1B18-B12D-CCEA-81DE-73AE6B5D95D0}"/>
              </a:ext>
            </a:extLst>
          </p:cNvPr>
          <p:cNvSpPr txBox="1">
            <a:spLocks/>
          </p:cNvSpPr>
          <p:nvPr/>
        </p:nvSpPr>
        <p:spPr>
          <a:xfrm>
            <a:off x="921092" y="530941"/>
            <a:ext cx="12192000" cy="727587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Key Features of Micro Credentials</a:t>
            </a:r>
          </a:p>
        </p:txBody>
      </p:sp>
    </p:spTree>
    <p:extLst>
      <p:ext uri="{BB962C8B-B14F-4D97-AF65-F5344CB8AC3E}">
        <p14:creationId xmlns:p14="http://schemas.microsoft.com/office/powerpoint/2010/main" val="50418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ede529e8e1_0_1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18" y="1059443"/>
            <a:ext cx="8297363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ede529e8e1_0_1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3312" y="1108623"/>
            <a:ext cx="828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ede529e8e1_0_1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218" y="996935"/>
            <a:ext cx="900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ede529e8e1_0_1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937" y="996953"/>
            <a:ext cx="900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Microsoft Office PowerPoint</Application>
  <PresentationFormat>Breitbild</PresentationFormat>
  <Paragraphs>152</Paragraphs>
  <Slides>24</Slides>
  <Notes>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Symbol</vt:lpstr>
      <vt:lpstr>Verdana</vt:lpstr>
      <vt:lpstr>Wingdings 3</vt:lpstr>
      <vt:lpstr>Facet</vt:lpstr>
      <vt:lpstr>Project acronym:  MICROGUIDE Project full title:  DEVELOPING GUIDELINES FOR THE IMPLEMENTATION OF     MICRO-CREDENTIALS IN HIGHER EDUCATION  Project No.      2021-1-ProjectRS01-KA220-HED-000027585 Funding Scheme:  Erasmus+</vt:lpstr>
      <vt:lpstr>PowerPoint-Präsentation</vt:lpstr>
      <vt:lpstr>Megatrends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International projects</vt:lpstr>
      <vt:lpstr>International projects</vt:lpstr>
      <vt:lpstr>MicrocredX MCs Modalities</vt:lpstr>
      <vt:lpstr>MicrocredX MCs outputs to use</vt:lpstr>
      <vt:lpstr>Implementation Framework</vt:lpstr>
      <vt:lpstr>FHJ-Taskforce</vt:lpstr>
      <vt:lpstr>Mission:  Promoting new learning pathways</vt:lpstr>
      <vt:lpstr>PowerPoint-Präsentation</vt:lpstr>
      <vt:lpstr>Outcomes </vt:lpstr>
      <vt:lpstr>National research results (2022)</vt:lpstr>
      <vt:lpstr>PowerPoint-Präsentation</vt:lpstr>
      <vt:lpstr>Sources by CEDEFOP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Dragan Maja</dc:creator>
  <cp:lastModifiedBy>Dragan Maja</cp:lastModifiedBy>
  <cp:revision>20</cp:revision>
  <dcterms:created xsi:type="dcterms:W3CDTF">2024-07-23T05:01:03Z</dcterms:created>
  <dcterms:modified xsi:type="dcterms:W3CDTF">2024-10-28T08:19:19Z</dcterms:modified>
</cp:coreProperties>
</file>