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9" r:id="rId1"/>
  </p:sldMasterIdLst>
  <p:notesMasterIdLst>
    <p:notesMasterId r:id="rId43"/>
  </p:notesMasterIdLst>
  <p:sldIdLst>
    <p:sldId id="256" r:id="rId2"/>
    <p:sldId id="436" r:id="rId3"/>
    <p:sldId id="440" r:id="rId4"/>
    <p:sldId id="411" r:id="rId5"/>
    <p:sldId id="421" r:id="rId6"/>
    <p:sldId id="442" r:id="rId7"/>
    <p:sldId id="424" r:id="rId8"/>
    <p:sldId id="423" r:id="rId9"/>
    <p:sldId id="427" r:id="rId10"/>
    <p:sldId id="445" r:id="rId11"/>
    <p:sldId id="444" r:id="rId12"/>
    <p:sldId id="428" r:id="rId13"/>
    <p:sldId id="446" r:id="rId14"/>
    <p:sldId id="434" r:id="rId15"/>
    <p:sldId id="433" r:id="rId16"/>
    <p:sldId id="447" r:id="rId17"/>
    <p:sldId id="448" r:id="rId18"/>
    <p:sldId id="270" r:id="rId19"/>
    <p:sldId id="290" r:id="rId20"/>
    <p:sldId id="293" r:id="rId21"/>
    <p:sldId id="451" r:id="rId22"/>
    <p:sldId id="454" r:id="rId23"/>
    <p:sldId id="456" r:id="rId24"/>
    <p:sldId id="431" r:id="rId25"/>
    <p:sldId id="455" r:id="rId26"/>
    <p:sldId id="457" r:id="rId27"/>
    <p:sldId id="459" r:id="rId28"/>
    <p:sldId id="458" r:id="rId29"/>
    <p:sldId id="460" r:id="rId30"/>
    <p:sldId id="461" r:id="rId31"/>
    <p:sldId id="462" r:id="rId32"/>
    <p:sldId id="463" r:id="rId33"/>
    <p:sldId id="468" r:id="rId34"/>
    <p:sldId id="470" r:id="rId35"/>
    <p:sldId id="464" r:id="rId36"/>
    <p:sldId id="466" r:id="rId37"/>
    <p:sldId id="472" r:id="rId38"/>
    <p:sldId id="467" r:id="rId39"/>
    <p:sldId id="465" r:id="rId40"/>
    <p:sldId id="471" r:id="rId41"/>
    <p:sldId id="344"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255"/>
    <a:srgbClr val="265068"/>
    <a:srgbClr val="2A5872"/>
    <a:srgbClr val="316079"/>
    <a:srgbClr val="3A667E"/>
    <a:srgbClr val="40708B"/>
    <a:srgbClr val="497B95"/>
    <a:srgbClr val="477993"/>
    <a:srgbClr val="2D627E"/>
    <a:srgbClr val="4A95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38" autoAdjust="0"/>
    <p:restoredTop sz="95388" autoAdjust="0"/>
  </p:normalViewPr>
  <p:slideViewPr>
    <p:cSldViewPr snapToGrid="0">
      <p:cViewPr varScale="1">
        <p:scale>
          <a:sx n="111" d="100"/>
          <a:sy n="111" d="100"/>
        </p:scale>
        <p:origin x="316" y="56"/>
      </p:cViewPr>
      <p:guideLst>
        <p:guide orient="horz" pos="2160"/>
        <p:guide pos="3840"/>
      </p:guideLst>
    </p:cSldViewPr>
  </p:slideViewPr>
  <p:outlineViewPr>
    <p:cViewPr>
      <p:scale>
        <a:sx n="33" d="100"/>
        <a:sy n="33" d="100"/>
      </p:scale>
      <p:origin x="0" y="-4382"/>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EB5181-5E59-412A-A5B2-FEC1F201CCE8}" type="datetimeFigureOut">
              <a:rPr lang="en-US" smtClean="0"/>
              <a:t>10/30/2024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446EF2-333B-4906-B381-0A67BC0552F3}" type="slidenum">
              <a:rPr lang="en-US" smtClean="0"/>
              <a:t>‹#›</a:t>
            </a:fld>
            <a:endParaRPr lang="en-US" dirty="0"/>
          </a:p>
        </p:txBody>
      </p:sp>
    </p:spTree>
    <p:extLst>
      <p:ext uri="{BB962C8B-B14F-4D97-AF65-F5344CB8AC3E}">
        <p14:creationId xmlns:p14="http://schemas.microsoft.com/office/powerpoint/2010/main" val="275392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DB9483-A2C9-4C20-BB60-DEEFB393F2B1}" type="datetime1">
              <a:rPr lang="ca-ES" smtClean="0"/>
              <a:t>30/10/2024</a:t>
            </a:fld>
            <a:endParaRPr lang="ca-ES"/>
          </a:p>
        </p:txBody>
      </p:sp>
      <p:sp>
        <p:nvSpPr>
          <p:cNvPr id="5" name="Footer Placeholder 4"/>
          <p:cNvSpPr>
            <a:spLocks noGrp="1"/>
          </p:cNvSpPr>
          <p:nvPr>
            <p:ph type="ftr" sz="quarter" idx="11"/>
          </p:nvPr>
        </p:nvSpPr>
        <p:spPr/>
        <p:txBody>
          <a:bodyPr/>
          <a:lstStyle/>
          <a:p>
            <a:endParaRPr lang="ca-ES" dirty="0"/>
          </a:p>
        </p:txBody>
      </p:sp>
      <p:sp>
        <p:nvSpPr>
          <p:cNvPr id="6" name="Slide Number Placeholder 5"/>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2620674055"/>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DB9483-A2C9-4C20-BB60-DEEFB393F2B1}" type="datetime1">
              <a:rPr lang="ca-ES" smtClean="0"/>
              <a:t>30/10/2024</a:t>
            </a:fld>
            <a:endParaRPr lang="ca-ES"/>
          </a:p>
        </p:txBody>
      </p:sp>
      <p:sp>
        <p:nvSpPr>
          <p:cNvPr id="5" name="Footer Placeholder 4"/>
          <p:cNvSpPr>
            <a:spLocks noGrp="1"/>
          </p:cNvSpPr>
          <p:nvPr>
            <p:ph type="ftr" sz="quarter" idx="11"/>
          </p:nvPr>
        </p:nvSpPr>
        <p:spPr/>
        <p:txBody>
          <a:bodyPr/>
          <a:lstStyle/>
          <a:p>
            <a:endParaRPr lang="ca-ES" dirty="0"/>
          </a:p>
        </p:txBody>
      </p:sp>
      <p:sp>
        <p:nvSpPr>
          <p:cNvPr id="6" name="Slide Number Placeholder 5"/>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253612929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DB9483-A2C9-4C20-BB60-DEEFB393F2B1}" type="datetime1">
              <a:rPr lang="ca-ES" smtClean="0"/>
              <a:t>30/10/2024</a:t>
            </a:fld>
            <a:endParaRPr lang="ca-ES"/>
          </a:p>
        </p:txBody>
      </p:sp>
      <p:sp>
        <p:nvSpPr>
          <p:cNvPr id="5" name="Footer Placeholder 4"/>
          <p:cNvSpPr>
            <a:spLocks noGrp="1"/>
          </p:cNvSpPr>
          <p:nvPr>
            <p:ph type="ftr" sz="quarter" idx="11"/>
          </p:nvPr>
        </p:nvSpPr>
        <p:spPr/>
        <p:txBody>
          <a:bodyPr/>
          <a:lstStyle/>
          <a:p>
            <a:endParaRPr lang="ca-ES" dirty="0"/>
          </a:p>
        </p:txBody>
      </p:sp>
      <p:sp>
        <p:nvSpPr>
          <p:cNvPr id="6" name="Slide Number Placeholder 5"/>
          <p:cNvSpPr>
            <a:spLocks noGrp="1"/>
          </p:cNvSpPr>
          <p:nvPr>
            <p:ph type="sldNum" sz="quarter" idx="12"/>
          </p:nvPr>
        </p:nvSpPr>
        <p:spPr/>
        <p:txBody>
          <a:bodyPr/>
          <a:lstStyle/>
          <a:p>
            <a:fld id="{AC0BF81E-BCD6-4C3F-AAD2-3DA02DA55E41}" type="slidenum">
              <a:rPr lang="ca-ES" smtClean="0"/>
              <a:t>‹#›</a:t>
            </a:fld>
            <a:endParaRPr lang="ca-E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2250409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4" y="1391215"/>
            <a:ext cx="8596668" cy="2595460"/>
          </a:xfrm>
        </p:spPr>
        <p:txBody>
          <a:bodyPr anchor="b">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4" y="4212509"/>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DB9483-A2C9-4C20-BB60-DEEFB393F2B1}" type="datetime1">
              <a:rPr lang="ca-ES" smtClean="0"/>
              <a:t>30/10/2024</a:t>
            </a:fld>
            <a:endParaRPr lang="ca-ES"/>
          </a:p>
        </p:txBody>
      </p:sp>
      <p:sp>
        <p:nvSpPr>
          <p:cNvPr id="5" name="Footer Placeholder 4"/>
          <p:cNvSpPr>
            <a:spLocks noGrp="1"/>
          </p:cNvSpPr>
          <p:nvPr>
            <p:ph type="ftr" sz="quarter" idx="11"/>
          </p:nvPr>
        </p:nvSpPr>
        <p:spPr>
          <a:xfrm>
            <a:off x="670726" y="5712828"/>
            <a:ext cx="6297612" cy="365125"/>
          </a:xfrm>
        </p:spPr>
        <p:txBody>
          <a:bodyPr/>
          <a:lstStyle/>
          <a:p>
            <a:endParaRPr lang="ca-ES" dirty="0"/>
          </a:p>
        </p:txBody>
      </p:sp>
      <p:sp>
        <p:nvSpPr>
          <p:cNvPr id="6" name="Slide Number Placeholder 5"/>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52445388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DB9483-A2C9-4C20-BB60-DEEFB393F2B1}" type="datetime1">
              <a:rPr lang="ca-ES" smtClean="0"/>
              <a:t>30/10/2024</a:t>
            </a:fld>
            <a:endParaRPr lang="ca-ES"/>
          </a:p>
        </p:txBody>
      </p:sp>
      <p:sp>
        <p:nvSpPr>
          <p:cNvPr id="5" name="Footer Placeholder 4"/>
          <p:cNvSpPr>
            <a:spLocks noGrp="1"/>
          </p:cNvSpPr>
          <p:nvPr>
            <p:ph type="ftr" sz="quarter" idx="11"/>
          </p:nvPr>
        </p:nvSpPr>
        <p:spPr/>
        <p:txBody>
          <a:bodyPr/>
          <a:lstStyle/>
          <a:p>
            <a:endParaRPr lang="ca-ES" dirty="0"/>
          </a:p>
        </p:txBody>
      </p:sp>
      <p:sp>
        <p:nvSpPr>
          <p:cNvPr id="6" name="Slide Number Placeholder 5"/>
          <p:cNvSpPr>
            <a:spLocks noGrp="1"/>
          </p:cNvSpPr>
          <p:nvPr>
            <p:ph type="sldNum" sz="quarter" idx="12"/>
          </p:nvPr>
        </p:nvSpPr>
        <p:spPr/>
        <p:txBody>
          <a:bodyPr/>
          <a:lstStyle/>
          <a:p>
            <a:fld id="{AC0BF81E-BCD6-4C3F-AAD2-3DA02DA55E41}" type="slidenum">
              <a:rPr lang="ca-ES" smtClean="0"/>
              <a:t>‹#›</a:t>
            </a:fld>
            <a:endParaRPr lang="ca-E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0656445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DB9483-A2C9-4C20-BB60-DEEFB393F2B1}" type="datetime1">
              <a:rPr lang="ca-ES" smtClean="0"/>
              <a:t>30/10/2024</a:t>
            </a:fld>
            <a:endParaRPr lang="ca-ES"/>
          </a:p>
        </p:txBody>
      </p:sp>
      <p:sp>
        <p:nvSpPr>
          <p:cNvPr id="5" name="Footer Placeholder 4"/>
          <p:cNvSpPr>
            <a:spLocks noGrp="1"/>
          </p:cNvSpPr>
          <p:nvPr>
            <p:ph type="ftr" sz="quarter" idx="11"/>
          </p:nvPr>
        </p:nvSpPr>
        <p:spPr/>
        <p:txBody>
          <a:bodyPr/>
          <a:lstStyle/>
          <a:p>
            <a:endParaRPr lang="ca-ES" dirty="0"/>
          </a:p>
        </p:txBody>
      </p:sp>
      <p:sp>
        <p:nvSpPr>
          <p:cNvPr id="6" name="Slide Number Placeholder 5"/>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30962346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DB9483-A2C9-4C20-BB60-DEEFB393F2B1}" type="datetime1">
              <a:rPr lang="ca-ES" smtClean="0"/>
              <a:t>30/10/2024</a:t>
            </a:fld>
            <a:endParaRPr lang="ca-ES"/>
          </a:p>
        </p:txBody>
      </p:sp>
      <p:sp>
        <p:nvSpPr>
          <p:cNvPr id="5" name="Footer Placeholder 4"/>
          <p:cNvSpPr>
            <a:spLocks noGrp="1"/>
          </p:cNvSpPr>
          <p:nvPr>
            <p:ph type="ftr" sz="quarter" idx="11"/>
          </p:nvPr>
        </p:nvSpPr>
        <p:spPr/>
        <p:txBody>
          <a:bodyPr/>
          <a:lstStyle/>
          <a:p>
            <a:endParaRPr lang="ca-ES" dirty="0"/>
          </a:p>
        </p:txBody>
      </p:sp>
      <p:sp>
        <p:nvSpPr>
          <p:cNvPr id="6" name="Slide Number Placeholder 5"/>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82517974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DB9483-A2C9-4C20-BB60-DEEFB393F2B1}" type="datetime1">
              <a:rPr lang="ca-ES" smtClean="0"/>
              <a:t>30/10/2024</a:t>
            </a:fld>
            <a:endParaRPr lang="ca-ES"/>
          </a:p>
        </p:txBody>
      </p:sp>
      <p:sp>
        <p:nvSpPr>
          <p:cNvPr id="5" name="Footer Placeholder 4"/>
          <p:cNvSpPr>
            <a:spLocks noGrp="1"/>
          </p:cNvSpPr>
          <p:nvPr>
            <p:ph type="ftr" sz="quarter" idx="11"/>
          </p:nvPr>
        </p:nvSpPr>
        <p:spPr/>
        <p:txBody>
          <a:bodyPr/>
          <a:lstStyle/>
          <a:p>
            <a:endParaRPr lang="ca-ES" dirty="0"/>
          </a:p>
        </p:txBody>
      </p:sp>
      <p:sp>
        <p:nvSpPr>
          <p:cNvPr id="6" name="Slide Number Placeholder 5"/>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759527136"/>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reći">
    <p:spTree>
      <p:nvGrpSpPr>
        <p:cNvPr id="1" name=""/>
        <p:cNvGrpSpPr/>
        <p:nvPr/>
      </p:nvGrpSpPr>
      <p:grpSpPr>
        <a:xfrm>
          <a:off x="0" y="0"/>
          <a:ext cx="0" cy="0"/>
          <a:chOff x="0" y="0"/>
          <a:chExt cx="0" cy="0"/>
        </a:xfrm>
      </p:grpSpPr>
      <p:sp>
        <p:nvSpPr>
          <p:cNvPr id="3" name="Marcador de contenido 2"/>
          <p:cNvSpPr>
            <a:spLocks noGrp="1"/>
          </p:cNvSpPr>
          <p:nvPr>
            <p:ph idx="1" hasCustomPrompt="1"/>
          </p:nvPr>
        </p:nvSpPr>
        <p:spPr>
          <a:xfrm>
            <a:off x="838200" y="439947"/>
            <a:ext cx="10515600" cy="5526694"/>
          </a:xfrm>
        </p:spPr>
        <p:txBody>
          <a:bodyPr/>
          <a:lstStyle>
            <a:lvl1pPr>
              <a:defRPr/>
            </a:lvl1pPr>
            <a:lvl2pPr>
              <a:defRPr/>
            </a:lvl2pPr>
            <a:lvl3pPr>
              <a:defRPr/>
            </a:lvl3pPr>
            <a:lvl4pPr>
              <a:defRPr/>
            </a:lvl4pPr>
            <a:lvl5pPr>
              <a:defRPr/>
            </a:lvl5p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Marcador de fecha 3"/>
          <p:cNvSpPr>
            <a:spLocks noGrp="1"/>
          </p:cNvSpPr>
          <p:nvPr>
            <p:ph type="dt" sz="half" idx="10"/>
          </p:nvPr>
        </p:nvSpPr>
        <p:spPr/>
        <p:txBody>
          <a:bodyPr/>
          <a:lstStyle/>
          <a:p>
            <a:fld id="{2717B933-89DB-4521-8A03-812A5028B13C}" type="datetime1">
              <a:rPr lang="ca-ES" smtClean="0"/>
              <a:t>30/10/2024</a:t>
            </a:fld>
            <a:endParaRPr lang="ca-ES"/>
          </a:p>
        </p:txBody>
      </p:sp>
      <p:sp>
        <p:nvSpPr>
          <p:cNvPr id="5" name="Marcador de pie de página 4"/>
          <p:cNvSpPr>
            <a:spLocks noGrp="1"/>
          </p:cNvSpPr>
          <p:nvPr>
            <p:ph type="ftr" sz="quarter" idx="11"/>
          </p:nvPr>
        </p:nvSpPr>
        <p:spPr/>
        <p:txBody>
          <a:bodyPr/>
          <a:lstStyle/>
          <a:p>
            <a:endParaRPr lang="ca-ES"/>
          </a:p>
        </p:txBody>
      </p:sp>
      <p:sp>
        <p:nvSpPr>
          <p:cNvPr id="6" name="Marcador de número de diapositiva 5"/>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705330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ГРАФИКА 2">
    <p:spTree>
      <p:nvGrpSpPr>
        <p:cNvPr id="1" name=""/>
        <p:cNvGrpSpPr/>
        <p:nvPr/>
      </p:nvGrpSpPr>
      <p:grpSpPr>
        <a:xfrm>
          <a:off x="0" y="0"/>
          <a:ext cx="0" cy="0"/>
          <a:chOff x="0" y="0"/>
          <a:chExt cx="0" cy="0"/>
        </a:xfrm>
      </p:grpSpPr>
      <p:grpSp>
        <p:nvGrpSpPr>
          <p:cNvPr id="81" name="Group 80">
            <a:extLst>
              <a:ext uri="{FF2B5EF4-FFF2-40B4-BE49-F238E27FC236}">
                <a16:creationId xmlns:a16="http://schemas.microsoft.com/office/drawing/2014/main" id="{81B16A26-C74A-B2CC-AE0E-145F13791702}"/>
              </a:ext>
            </a:extLst>
          </p:cNvPr>
          <p:cNvGrpSpPr/>
          <p:nvPr userDrawn="1"/>
        </p:nvGrpSpPr>
        <p:grpSpPr>
          <a:xfrm>
            <a:off x="4185289" y="1655982"/>
            <a:ext cx="3821422" cy="3546036"/>
            <a:chOff x="2660421" y="1971184"/>
            <a:chExt cx="3821422" cy="3546036"/>
          </a:xfrm>
        </p:grpSpPr>
        <p:grpSp>
          <p:nvGrpSpPr>
            <p:cNvPr id="76" name="Group 75">
              <a:extLst>
                <a:ext uri="{FF2B5EF4-FFF2-40B4-BE49-F238E27FC236}">
                  <a16:creationId xmlns:a16="http://schemas.microsoft.com/office/drawing/2014/main" id="{6D18CC7E-7ABF-BFE6-5EBA-12AE34F122F6}"/>
                </a:ext>
              </a:extLst>
            </p:cNvPr>
            <p:cNvGrpSpPr/>
            <p:nvPr userDrawn="1"/>
          </p:nvGrpSpPr>
          <p:grpSpPr>
            <a:xfrm>
              <a:off x="2660421" y="1971184"/>
              <a:ext cx="3821422" cy="3546036"/>
              <a:chOff x="1544806" y="2174384"/>
              <a:chExt cx="3821422" cy="3546036"/>
            </a:xfrm>
          </p:grpSpPr>
          <p:grpSp>
            <p:nvGrpSpPr>
              <p:cNvPr id="24" name="Group 23">
                <a:extLst>
                  <a:ext uri="{FF2B5EF4-FFF2-40B4-BE49-F238E27FC236}">
                    <a16:creationId xmlns:a16="http://schemas.microsoft.com/office/drawing/2014/main" id="{FFEF685D-9139-16CF-5EBF-9C4EBBFBE822}"/>
                  </a:ext>
                </a:extLst>
              </p:cNvPr>
              <p:cNvGrpSpPr/>
              <p:nvPr userDrawn="1"/>
            </p:nvGrpSpPr>
            <p:grpSpPr>
              <a:xfrm>
                <a:off x="2905695" y="2174384"/>
                <a:ext cx="1099644" cy="1099644"/>
                <a:chOff x="3805869" y="2875360"/>
                <a:chExt cx="1099644" cy="1099644"/>
              </a:xfrm>
            </p:grpSpPr>
            <p:sp>
              <p:nvSpPr>
                <p:cNvPr id="6" name="Oval 5">
                  <a:extLst>
                    <a:ext uri="{FF2B5EF4-FFF2-40B4-BE49-F238E27FC236}">
                      <a16:creationId xmlns:a16="http://schemas.microsoft.com/office/drawing/2014/main" id="{87A17343-756E-B9FB-E552-B12949119000}"/>
                    </a:ext>
                  </a:extLst>
                </p:cNvPr>
                <p:cNvSpPr/>
                <p:nvPr userDrawn="1"/>
              </p:nvSpPr>
              <p:spPr>
                <a:xfrm>
                  <a:off x="3805869" y="2875360"/>
                  <a:ext cx="1099644" cy="1099644"/>
                </a:xfrm>
                <a:prstGeom prst="ellipse">
                  <a:avLst/>
                </a:prstGeom>
                <a:solidFill>
                  <a:srgbClr val="184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Icon&#10;&#10;Description automatically generated">
                  <a:extLst>
                    <a:ext uri="{FF2B5EF4-FFF2-40B4-BE49-F238E27FC236}">
                      <a16:creationId xmlns:a16="http://schemas.microsoft.com/office/drawing/2014/main" id="{FD934477-924E-65D8-1331-FBBFC22BB2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3504" y="2875360"/>
                  <a:ext cx="1092009" cy="1092009"/>
                </a:xfrm>
                <a:prstGeom prst="rect">
                  <a:avLst/>
                </a:prstGeom>
              </p:spPr>
            </p:pic>
          </p:grpSp>
          <p:grpSp>
            <p:nvGrpSpPr>
              <p:cNvPr id="72" name="Group 71">
                <a:extLst>
                  <a:ext uri="{FF2B5EF4-FFF2-40B4-BE49-F238E27FC236}">
                    <a16:creationId xmlns:a16="http://schemas.microsoft.com/office/drawing/2014/main" id="{7522C0D6-5C36-900B-D57A-2C700EFC6B51}"/>
                  </a:ext>
                </a:extLst>
              </p:cNvPr>
              <p:cNvGrpSpPr/>
              <p:nvPr userDrawn="1"/>
            </p:nvGrpSpPr>
            <p:grpSpPr>
              <a:xfrm>
                <a:off x="1957221" y="4620776"/>
                <a:ext cx="2996592" cy="1099644"/>
                <a:chOff x="2844672" y="4895096"/>
                <a:chExt cx="2996592" cy="1099644"/>
              </a:xfrm>
            </p:grpSpPr>
            <p:grpSp>
              <p:nvGrpSpPr>
                <p:cNvPr id="23" name="Group 22">
                  <a:extLst>
                    <a:ext uri="{FF2B5EF4-FFF2-40B4-BE49-F238E27FC236}">
                      <a16:creationId xmlns:a16="http://schemas.microsoft.com/office/drawing/2014/main" id="{8E236F4A-7476-72F7-97A5-31525C28E2A9}"/>
                    </a:ext>
                  </a:extLst>
                </p:cNvPr>
                <p:cNvGrpSpPr/>
                <p:nvPr userDrawn="1"/>
              </p:nvGrpSpPr>
              <p:grpSpPr>
                <a:xfrm>
                  <a:off x="4741620" y="4895096"/>
                  <a:ext cx="1099644" cy="1099644"/>
                  <a:chOff x="3007784" y="1435406"/>
                  <a:chExt cx="1099644" cy="1099644"/>
                </a:xfrm>
              </p:grpSpPr>
              <p:sp>
                <p:nvSpPr>
                  <p:cNvPr id="20" name="Oval 19">
                    <a:extLst>
                      <a:ext uri="{FF2B5EF4-FFF2-40B4-BE49-F238E27FC236}">
                        <a16:creationId xmlns:a16="http://schemas.microsoft.com/office/drawing/2014/main" id="{9B940A41-8707-7B6A-02F6-0BF37356669B}"/>
                      </a:ext>
                    </a:extLst>
                  </p:cNvPr>
                  <p:cNvSpPr/>
                  <p:nvPr userDrawn="1"/>
                </p:nvSpPr>
                <p:spPr>
                  <a:xfrm>
                    <a:off x="3007784" y="1435406"/>
                    <a:ext cx="1099644" cy="1099644"/>
                  </a:xfrm>
                  <a:prstGeom prst="ellipse">
                    <a:avLst/>
                  </a:prstGeom>
                  <a:solidFill>
                    <a:srgbClr val="184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picture containing text, clipart&#10;&#10;Description automatically generated">
                    <a:extLst>
                      <a:ext uri="{FF2B5EF4-FFF2-40B4-BE49-F238E27FC236}">
                        <a16:creationId xmlns:a16="http://schemas.microsoft.com/office/drawing/2014/main" id="{A8AB916A-FD99-7F47-C122-BEA1D4E1B64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11602" y="1435406"/>
                    <a:ext cx="1092008" cy="1099644"/>
                  </a:xfrm>
                  <a:prstGeom prst="rect">
                    <a:avLst/>
                  </a:prstGeom>
                </p:spPr>
              </p:pic>
            </p:grpSp>
            <p:grpSp>
              <p:nvGrpSpPr>
                <p:cNvPr id="22" name="Group 21">
                  <a:extLst>
                    <a:ext uri="{FF2B5EF4-FFF2-40B4-BE49-F238E27FC236}">
                      <a16:creationId xmlns:a16="http://schemas.microsoft.com/office/drawing/2014/main" id="{C080E466-DBA8-A2EC-21B7-3F8AA1CADB06}"/>
                    </a:ext>
                  </a:extLst>
                </p:cNvPr>
                <p:cNvGrpSpPr/>
                <p:nvPr userDrawn="1"/>
              </p:nvGrpSpPr>
              <p:grpSpPr>
                <a:xfrm>
                  <a:off x="2844672" y="4895096"/>
                  <a:ext cx="1103462" cy="1099644"/>
                  <a:chOff x="5364282" y="1341999"/>
                  <a:chExt cx="1103462" cy="1099644"/>
                </a:xfrm>
              </p:grpSpPr>
              <p:sp>
                <p:nvSpPr>
                  <p:cNvPr id="17" name="Oval 16">
                    <a:extLst>
                      <a:ext uri="{FF2B5EF4-FFF2-40B4-BE49-F238E27FC236}">
                        <a16:creationId xmlns:a16="http://schemas.microsoft.com/office/drawing/2014/main" id="{412978C2-519B-9A17-6151-A361DDD70058}"/>
                      </a:ext>
                    </a:extLst>
                  </p:cNvPr>
                  <p:cNvSpPr/>
                  <p:nvPr userDrawn="1"/>
                </p:nvSpPr>
                <p:spPr>
                  <a:xfrm>
                    <a:off x="5364282" y="1341999"/>
                    <a:ext cx="1099644" cy="1099644"/>
                  </a:xfrm>
                  <a:prstGeom prst="ellipse">
                    <a:avLst/>
                  </a:prstGeom>
                  <a:solidFill>
                    <a:schemeClr val="bg1"/>
                  </a:solidFill>
                  <a:ln>
                    <a:noFill/>
                  </a:ln>
                  <a:effectLst>
                    <a:outerShdw blurRad="342900" sx="102000" sy="102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Icon&#10;&#10;Description automatically generated">
                    <a:extLst>
                      <a:ext uri="{FF2B5EF4-FFF2-40B4-BE49-F238E27FC236}">
                        <a16:creationId xmlns:a16="http://schemas.microsoft.com/office/drawing/2014/main" id="{B8E5A1BD-943D-520A-F042-A8B7ACBF94A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68100" y="1341999"/>
                    <a:ext cx="1099644" cy="1099644"/>
                  </a:xfrm>
                  <a:prstGeom prst="rect">
                    <a:avLst/>
                  </a:prstGeom>
                </p:spPr>
              </p:pic>
            </p:grpSp>
          </p:grpSp>
          <p:grpSp>
            <p:nvGrpSpPr>
              <p:cNvPr id="73" name="Group 72">
                <a:extLst>
                  <a:ext uri="{FF2B5EF4-FFF2-40B4-BE49-F238E27FC236}">
                    <a16:creationId xmlns:a16="http://schemas.microsoft.com/office/drawing/2014/main" id="{0EBCD227-0D66-6350-CBB2-32FE6B21C849}"/>
                  </a:ext>
                </a:extLst>
              </p:cNvPr>
              <p:cNvGrpSpPr/>
              <p:nvPr userDrawn="1"/>
            </p:nvGrpSpPr>
            <p:grpSpPr>
              <a:xfrm>
                <a:off x="1544806" y="3150960"/>
                <a:ext cx="3821422" cy="1099644"/>
                <a:chOff x="1988132" y="2915862"/>
                <a:chExt cx="3821422" cy="1099644"/>
              </a:xfrm>
            </p:grpSpPr>
            <p:grpSp>
              <p:nvGrpSpPr>
                <p:cNvPr id="25" name="Group 24">
                  <a:extLst>
                    <a:ext uri="{FF2B5EF4-FFF2-40B4-BE49-F238E27FC236}">
                      <a16:creationId xmlns:a16="http://schemas.microsoft.com/office/drawing/2014/main" id="{604C3017-B34E-D1B0-1FE3-8DC7F3569D13}"/>
                    </a:ext>
                  </a:extLst>
                </p:cNvPr>
                <p:cNvGrpSpPr/>
                <p:nvPr userDrawn="1"/>
              </p:nvGrpSpPr>
              <p:grpSpPr>
                <a:xfrm>
                  <a:off x="1988132" y="2915862"/>
                  <a:ext cx="1099644" cy="1099644"/>
                  <a:chOff x="2261629" y="2535050"/>
                  <a:chExt cx="1099644" cy="1099644"/>
                </a:xfrm>
              </p:grpSpPr>
              <p:sp>
                <p:nvSpPr>
                  <p:cNvPr id="19" name="Oval 18">
                    <a:extLst>
                      <a:ext uri="{FF2B5EF4-FFF2-40B4-BE49-F238E27FC236}">
                        <a16:creationId xmlns:a16="http://schemas.microsoft.com/office/drawing/2014/main" id="{822F80D4-15A1-E1F3-C146-1958AAD59E2A}"/>
                      </a:ext>
                    </a:extLst>
                  </p:cNvPr>
                  <p:cNvSpPr/>
                  <p:nvPr userDrawn="1"/>
                </p:nvSpPr>
                <p:spPr>
                  <a:xfrm>
                    <a:off x="2261629" y="2535050"/>
                    <a:ext cx="1099644" cy="1099644"/>
                  </a:xfrm>
                  <a:prstGeom prst="ellipse">
                    <a:avLst/>
                  </a:prstGeom>
                  <a:solidFill>
                    <a:srgbClr val="184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Logo&#10;&#10;Description automatically generated with low confidence">
                    <a:extLst>
                      <a:ext uri="{FF2B5EF4-FFF2-40B4-BE49-F238E27FC236}">
                        <a16:creationId xmlns:a16="http://schemas.microsoft.com/office/drawing/2014/main" id="{AF2D6779-1549-4AFE-7DD9-943F8082C72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269265" y="2542686"/>
                    <a:ext cx="1092008" cy="1092008"/>
                  </a:xfrm>
                  <a:prstGeom prst="rect">
                    <a:avLst/>
                  </a:prstGeom>
                </p:spPr>
              </p:pic>
            </p:grpSp>
            <p:grpSp>
              <p:nvGrpSpPr>
                <p:cNvPr id="21" name="Group 20">
                  <a:extLst>
                    <a:ext uri="{FF2B5EF4-FFF2-40B4-BE49-F238E27FC236}">
                      <a16:creationId xmlns:a16="http://schemas.microsoft.com/office/drawing/2014/main" id="{8FF256CA-9D76-BDB9-2822-AC92D490F425}"/>
                    </a:ext>
                  </a:extLst>
                </p:cNvPr>
                <p:cNvGrpSpPr/>
                <p:nvPr userDrawn="1"/>
              </p:nvGrpSpPr>
              <p:grpSpPr>
                <a:xfrm>
                  <a:off x="4709910" y="2915862"/>
                  <a:ext cx="1099644" cy="1099644"/>
                  <a:chOff x="5546178" y="2930690"/>
                  <a:chExt cx="1099644" cy="1099644"/>
                </a:xfrm>
              </p:grpSpPr>
              <p:sp>
                <p:nvSpPr>
                  <p:cNvPr id="18" name="Oval 17">
                    <a:extLst>
                      <a:ext uri="{FF2B5EF4-FFF2-40B4-BE49-F238E27FC236}">
                        <a16:creationId xmlns:a16="http://schemas.microsoft.com/office/drawing/2014/main" id="{B58781FC-B5AF-BD5F-A35E-DDC36757CD76}"/>
                      </a:ext>
                    </a:extLst>
                  </p:cNvPr>
                  <p:cNvSpPr/>
                  <p:nvPr userDrawn="1"/>
                </p:nvSpPr>
                <p:spPr>
                  <a:xfrm>
                    <a:off x="5546178" y="2930690"/>
                    <a:ext cx="1099644" cy="1099644"/>
                  </a:xfrm>
                  <a:prstGeom prst="ellipse">
                    <a:avLst/>
                  </a:prstGeom>
                  <a:solidFill>
                    <a:schemeClr val="bg1"/>
                  </a:solidFill>
                  <a:ln>
                    <a:noFill/>
                  </a:ln>
                  <a:effectLst>
                    <a:outerShdw blurRad="342900" sx="102000" sy="102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descr="Icon&#10;&#10;Description automatically generated">
                    <a:extLst>
                      <a:ext uri="{FF2B5EF4-FFF2-40B4-BE49-F238E27FC236}">
                        <a16:creationId xmlns:a16="http://schemas.microsoft.com/office/drawing/2014/main" id="{4E5C8D20-3893-A079-9CBA-B84E1C06407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546178" y="2930690"/>
                    <a:ext cx="1092008" cy="1092008"/>
                  </a:xfrm>
                  <a:prstGeom prst="rect">
                    <a:avLst/>
                  </a:prstGeom>
                </p:spPr>
              </p:pic>
            </p:grpSp>
          </p:grpSp>
        </p:grpSp>
        <p:cxnSp>
          <p:nvCxnSpPr>
            <p:cNvPr id="45" name="Connector: Curved 44">
              <a:extLst>
                <a:ext uri="{FF2B5EF4-FFF2-40B4-BE49-F238E27FC236}">
                  <a16:creationId xmlns:a16="http://schemas.microsoft.com/office/drawing/2014/main" id="{89C2169B-0794-A24D-C9BD-5F607CD4E2E6}"/>
                </a:ext>
              </a:extLst>
            </p:cNvPr>
            <p:cNvCxnSpPr>
              <a:cxnSpLocks/>
            </p:cNvCxnSpPr>
            <p:nvPr userDrawn="1"/>
          </p:nvCxnSpPr>
          <p:spPr>
            <a:xfrm>
              <a:off x="5372733" y="2537914"/>
              <a:ext cx="468000" cy="324000"/>
            </a:xfrm>
            <a:prstGeom prst="curvedConnector2">
              <a:avLst/>
            </a:prstGeom>
            <a:ln w="50800" cap="rnd">
              <a:gradFill>
                <a:gsLst>
                  <a:gs pos="0">
                    <a:srgbClr val="184899"/>
                  </a:gs>
                  <a:gs pos="100000">
                    <a:schemeClr val="bg1"/>
                  </a:gs>
                </a:gsLst>
                <a:lin ang="5400000" scaled="1"/>
              </a:gradFill>
              <a:round/>
              <a:tailEnd type="triangle"/>
            </a:ln>
            <a:effectLst/>
          </p:spPr>
          <p:style>
            <a:lnRef idx="1">
              <a:schemeClr val="accent1"/>
            </a:lnRef>
            <a:fillRef idx="0">
              <a:schemeClr val="accent1"/>
            </a:fillRef>
            <a:effectRef idx="0">
              <a:schemeClr val="accent1"/>
            </a:effectRef>
            <a:fontRef idx="minor">
              <a:schemeClr val="tx1"/>
            </a:fontRef>
          </p:style>
        </p:cxnSp>
        <p:cxnSp>
          <p:nvCxnSpPr>
            <p:cNvPr id="77" name="Connector: Curved 76">
              <a:extLst>
                <a:ext uri="{FF2B5EF4-FFF2-40B4-BE49-F238E27FC236}">
                  <a16:creationId xmlns:a16="http://schemas.microsoft.com/office/drawing/2014/main" id="{A5D9E250-CC92-2544-6879-85FBAB137C51}"/>
                </a:ext>
              </a:extLst>
            </p:cNvPr>
            <p:cNvCxnSpPr>
              <a:cxnSpLocks/>
            </p:cNvCxnSpPr>
            <p:nvPr userDrawn="1"/>
          </p:nvCxnSpPr>
          <p:spPr>
            <a:xfrm rot="-3840000">
              <a:off x="3325863" y="2537914"/>
              <a:ext cx="468000" cy="324000"/>
            </a:xfrm>
            <a:prstGeom prst="curvedConnector2">
              <a:avLst/>
            </a:prstGeom>
            <a:ln w="50800" cap="rnd">
              <a:gradFill>
                <a:gsLst>
                  <a:gs pos="0">
                    <a:srgbClr val="184899"/>
                  </a:gs>
                  <a:gs pos="100000">
                    <a:schemeClr val="bg1"/>
                  </a:gs>
                </a:gsLst>
                <a:lin ang="5400000" scaled="1"/>
              </a:gradFill>
              <a:round/>
              <a:tailEnd type="triangle"/>
            </a:ln>
            <a:effectLst/>
          </p:spPr>
          <p:style>
            <a:lnRef idx="1">
              <a:schemeClr val="accent1"/>
            </a:lnRef>
            <a:fillRef idx="0">
              <a:schemeClr val="accent1"/>
            </a:fillRef>
            <a:effectRef idx="0">
              <a:schemeClr val="accent1"/>
            </a:effectRef>
            <a:fontRef idx="minor">
              <a:schemeClr val="tx1"/>
            </a:fontRef>
          </p:style>
        </p:cxnSp>
        <p:cxnSp>
          <p:nvCxnSpPr>
            <p:cNvPr id="78" name="Connector: Curved 77">
              <a:extLst>
                <a:ext uri="{FF2B5EF4-FFF2-40B4-BE49-F238E27FC236}">
                  <a16:creationId xmlns:a16="http://schemas.microsoft.com/office/drawing/2014/main" id="{C453342B-41A6-ECC1-C626-0F97B371D961}"/>
                </a:ext>
              </a:extLst>
            </p:cNvPr>
            <p:cNvCxnSpPr>
              <a:cxnSpLocks/>
            </p:cNvCxnSpPr>
            <p:nvPr userDrawn="1"/>
          </p:nvCxnSpPr>
          <p:spPr>
            <a:xfrm rot="-6240000" flipH="1" flipV="1">
              <a:off x="5890832" y="4184109"/>
              <a:ext cx="468000" cy="324000"/>
            </a:xfrm>
            <a:prstGeom prst="curvedConnector2">
              <a:avLst/>
            </a:prstGeom>
            <a:ln w="50800" cap="rnd">
              <a:gradFill>
                <a:gsLst>
                  <a:gs pos="0">
                    <a:srgbClr val="184899"/>
                  </a:gs>
                  <a:gs pos="100000">
                    <a:schemeClr val="bg1"/>
                  </a:gs>
                </a:gsLst>
                <a:lin ang="5400000" scaled="1"/>
              </a:gradFill>
              <a:round/>
              <a:tailEnd type="triangle"/>
            </a:ln>
            <a:effectLst/>
          </p:spPr>
          <p:style>
            <a:lnRef idx="1">
              <a:schemeClr val="accent1"/>
            </a:lnRef>
            <a:fillRef idx="0">
              <a:schemeClr val="accent1"/>
            </a:fillRef>
            <a:effectRef idx="0">
              <a:schemeClr val="accent1"/>
            </a:effectRef>
            <a:fontRef idx="minor">
              <a:schemeClr val="tx1"/>
            </a:fontRef>
          </p:style>
        </p:cxnSp>
        <p:cxnSp>
          <p:nvCxnSpPr>
            <p:cNvPr id="79" name="Connector: Curved 78">
              <a:extLst>
                <a:ext uri="{FF2B5EF4-FFF2-40B4-BE49-F238E27FC236}">
                  <a16:creationId xmlns:a16="http://schemas.microsoft.com/office/drawing/2014/main" id="{C8A9A7E8-1727-0F01-3073-BCCB6799F7D1}"/>
                </a:ext>
              </a:extLst>
            </p:cNvPr>
            <p:cNvCxnSpPr>
              <a:cxnSpLocks/>
            </p:cNvCxnSpPr>
            <p:nvPr userDrawn="1"/>
          </p:nvCxnSpPr>
          <p:spPr>
            <a:xfrm rot="24000000" flipH="1" flipV="1">
              <a:off x="2767966" y="4184109"/>
              <a:ext cx="468000" cy="324000"/>
            </a:xfrm>
            <a:prstGeom prst="curvedConnector2">
              <a:avLst/>
            </a:prstGeom>
            <a:ln w="50800" cap="rnd">
              <a:gradFill>
                <a:gsLst>
                  <a:gs pos="0">
                    <a:srgbClr val="184899"/>
                  </a:gs>
                  <a:gs pos="100000">
                    <a:schemeClr val="bg1"/>
                  </a:gs>
                </a:gsLst>
                <a:lin ang="5400000" scaled="1"/>
              </a:gradFill>
              <a:round/>
              <a:tailEnd type="triangle"/>
            </a:ln>
            <a:effectLst/>
          </p:spPr>
          <p:style>
            <a:lnRef idx="1">
              <a:schemeClr val="accent1"/>
            </a:lnRef>
            <a:fillRef idx="0">
              <a:schemeClr val="accent1"/>
            </a:fillRef>
            <a:effectRef idx="0">
              <a:schemeClr val="accent1"/>
            </a:effectRef>
            <a:fontRef idx="minor">
              <a:schemeClr val="tx1"/>
            </a:fontRef>
          </p:style>
        </p:cxnSp>
        <p:cxnSp>
          <p:nvCxnSpPr>
            <p:cNvPr id="80" name="Connector: Curved 79">
              <a:extLst>
                <a:ext uri="{FF2B5EF4-FFF2-40B4-BE49-F238E27FC236}">
                  <a16:creationId xmlns:a16="http://schemas.microsoft.com/office/drawing/2014/main" id="{3B0CA39B-5295-2562-8F18-E3152AE890D1}"/>
                </a:ext>
              </a:extLst>
            </p:cNvPr>
            <p:cNvCxnSpPr>
              <a:cxnSpLocks/>
            </p:cNvCxnSpPr>
            <p:nvPr userDrawn="1"/>
          </p:nvCxnSpPr>
          <p:spPr>
            <a:xfrm rot="-1500000" flipH="1" flipV="1">
              <a:off x="4337132" y="5051113"/>
              <a:ext cx="468000" cy="324000"/>
            </a:xfrm>
            <a:prstGeom prst="curvedConnector2">
              <a:avLst/>
            </a:prstGeom>
            <a:ln w="50800" cap="rnd">
              <a:gradFill>
                <a:gsLst>
                  <a:gs pos="0">
                    <a:srgbClr val="184899"/>
                  </a:gs>
                  <a:gs pos="100000">
                    <a:schemeClr val="bg1"/>
                  </a:gs>
                </a:gsLst>
                <a:lin ang="5400000" scaled="1"/>
              </a:gradFill>
              <a:round/>
              <a:tailEnd type="triangle"/>
            </a:ln>
            <a:effectLst/>
          </p:spPr>
          <p:style>
            <a:lnRef idx="1">
              <a:schemeClr val="accent1"/>
            </a:lnRef>
            <a:fillRef idx="0">
              <a:schemeClr val="accent1"/>
            </a:fillRef>
            <a:effectRef idx="0">
              <a:schemeClr val="accent1"/>
            </a:effectRef>
            <a:fontRef idx="minor">
              <a:schemeClr val="tx1"/>
            </a:fontRef>
          </p:style>
        </p:cxnSp>
      </p:grpSp>
      <p:sp>
        <p:nvSpPr>
          <p:cNvPr id="85" name="TextBox 84">
            <a:extLst>
              <a:ext uri="{FF2B5EF4-FFF2-40B4-BE49-F238E27FC236}">
                <a16:creationId xmlns:a16="http://schemas.microsoft.com/office/drawing/2014/main" id="{E39ECF6D-DE72-BC91-DFC8-F545D9F59D02}"/>
              </a:ext>
            </a:extLst>
          </p:cNvPr>
          <p:cNvSpPr txBox="1"/>
          <p:nvPr userDrawn="1"/>
        </p:nvSpPr>
        <p:spPr>
          <a:xfrm>
            <a:off x="5683169" y="6403696"/>
            <a:ext cx="6178293" cy="253916"/>
          </a:xfrm>
          <a:prstGeom prst="rect">
            <a:avLst/>
          </a:prstGeom>
          <a:noFill/>
        </p:spPr>
        <p:txBody>
          <a:bodyPr wrap="none" rtlCol="0">
            <a:spAutoFit/>
          </a:bodyPr>
          <a:lstStyle/>
          <a:p>
            <a:pPr algn="r"/>
            <a:r>
              <a:rPr lang="ru-RU" sz="1050" b="1" dirty="0">
                <a:solidFill>
                  <a:srgbClr val="184899"/>
                </a:solidFill>
                <a:latin typeface="Cambria" panose="02040503050406030204" pitchFamily="18" charset="0"/>
                <a:ea typeface="Cambria" panose="02040503050406030204" pitchFamily="18" charset="0"/>
              </a:rPr>
              <a:t>НАЦИОНАЛНИ ТИМ ЗА ПОДРШКУ ПРОЈЕКТИМА МОБИЛНОСТИ У СТРУЧНОМ ОБРАЗОВАЊУ</a:t>
            </a:r>
            <a:endParaRPr lang="en-GB" sz="1050" b="1" dirty="0">
              <a:solidFill>
                <a:srgbClr val="184899"/>
              </a:solidFill>
              <a:latin typeface="Cambria" panose="02040503050406030204" pitchFamily="18" charset="0"/>
              <a:ea typeface="Cambria" panose="02040503050406030204" pitchFamily="18" charset="0"/>
            </a:endParaRPr>
          </a:p>
        </p:txBody>
      </p:sp>
      <p:pic>
        <p:nvPicPr>
          <p:cNvPr id="2" name="Picture 1" descr="A blue text on a black background&#10;&#10;Description automatically generated">
            <a:extLst>
              <a:ext uri="{FF2B5EF4-FFF2-40B4-BE49-F238E27FC236}">
                <a16:creationId xmlns:a16="http://schemas.microsoft.com/office/drawing/2014/main" id="{A726C3D8-36D1-8526-9CED-0961AFFD0FF0}"/>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987280" y="260097"/>
            <a:ext cx="1845151" cy="388403"/>
          </a:xfrm>
          <a:prstGeom prst="rect">
            <a:avLst/>
          </a:prstGeom>
        </p:spPr>
      </p:pic>
      <p:pic>
        <p:nvPicPr>
          <p:cNvPr id="3" name="Picture 2" descr="A blue text on a black background&#10;&#10;Description automatically generated">
            <a:extLst>
              <a:ext uri="{FF2B5EF4-FFF2-40B4-BE49-F238E27FC236}">
                <a16:creationId xmlns:a16="http://schemas.microsoft.com/office/drawing/2014/main" id="{EA42E038-9209-ADC6-D782-1F15B51A206D}"/>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59569" y="278225"/>
            <a:ext cx="1845151" cy="351170"/>
          </a:xfrm>
          <a:prstGeom prst="rect">
            <a:avLst/>
          </a:prstGeom>
        </p:spPr>
      </p:pic>
    </p:spTree>
    <p:extLst>
      <p:ext uri="{BB962C8B-B14F-4D97-AF65-F5344CB8AC3E}">
        <p14:creationId xmlns:p14="http://schemas.microsoft.com/office/powerpoint/2010/main" val="3241312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DB9483-A2C9-4C20-BB60-DEEFB393F2B1}" type="datetime1">
              <a:rPr lang="ca-ES" smtClean="0"/>
              <a:t>30/10/2024</a:t>
            </a:fld>
            <a:endParaRPr lang="ca-ES"/>
          </a:p>
        </p:txBody>
      </p:sp>
      <p:sp>
        <p:nvSpPr>
          <p:cNvPr id="5" name="Footer Placeholder 4"/>
          <p:cNvSpPr>
            <a:spLocks noGrp="1"/>
          </p:cNvSpPr>
          <p:nvPr>
            <p:ph type="ftr" sz="quarter" idx="11"/>
          </p:nvPr>
        </p:nvSpPr>
        <p:spPr/>
        <p:txBody>
          <a:bodyPr/>
          <a:lstStyle/>
          <a:p>
            <a:endParaRPr lang="ca-ES" dirty="0"/>
          </a:p>
        </p:txBody>
      </p:sp>
      <p:sp>
        <p:nvSpPr>
          <p:cNvPr id="6" name="Slide Number Placeholder 5"/>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283694554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DB9483-A2C9-4C20-BB60-DEEFB393F2B1}" type="datetime1">
              <a:rPr lang="ca-ES" smtClean="0"/>
              <a:t>30/10/2024</a:t>
            </a:fld>
            <a:endParaRPr lang="ca-ES"/>
          </a:p>
        </p:txBody>
      </p:sp>
      <p:sp>
        <p:nvSpPr>
          <p:cNvPr id="5" name="Footer Placeholder 4"/>
          <p:cNvSpPr>
            <a:spLocks noGrp="1"/>
          </p:cNvSpPr>
          <p:nvPr>
            <p:ph type="ftr" sz="quarter" idx="11"/>
          </p:nvPr>
        </p:nvSpPr>
        <p:spPr/>
        <p:txBody>
          <a:bodyPr/>
          <a:lstStyle/>
          <a:p>
            <a:endParaRPr lang="ca-ES" dirty="0"/>
          </a:p>
        </p:txBody>
      </p:sp>
      <p:sp>
        <p:nvSpPr>
          <p:cNvPr id="6" name="Slide Number Placeholder 5"/>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84697787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DB9483-A2C9-4C20-BB60-DEEFB393F2B1}" type="datetime1">
              <a:rPr lang="ca-ES" smtClean="0"/>
              <a:t>30/10/2024</a:t>
            </a:fld>
            <a:endParaRPr lang="ca-ES"/>
          </a:p>
        </p:txBody>
      </p:sp>
      <p:sp>
        <p:nvSpPr>
          <p:cNvPr id="6" name="Footer Placeholder 5"/>
          <p:cNvSpPr>
            <a:spLocks noGrp="1"/>
          </p:cNvSpPr>
          <p:nvPr>
            <p:ph type="ftr" sz="quarter" idx="11"/>
          </p:nvPr>
        </p:nvSpPr>
        <p:spPr/>
        <p:txBody>
          <a:bodyPr/>
          <a:lstStyle/>
          <a:p>
            <a:endParaRPr lang="ca-ES" dirty="0"/>
          </a:p>
        </p:txBody>
      </p:sp>
      <p:sp>
        <p:nvSpPr>
          <p:cNvPr id="7" name="Slide Number Placeholder 6"/>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54238421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DB9483-A2C9-4C20-BB60-DEEFB393F2B1}" type="datetime1">
              <a:rPr lang="ca-ES" smtClean="0"/>
              <a:t>30/10/2024</a:t>
            </a:fld>
            <a:endParaRPr lang="ca-ES"/>
          </a:p>
        </p:txBody>
      </p:sp>
      <p:sp>
        <p:nvSpPr>
          <p:cNvPr id="8" name="Footer Placeholder 7"/>
          <p:cNvSpPr>
            <a:spLocks noGrp="1"/>
          </p:cNvSpPr>
          <p:nvPr>
            <p:ph type="ftr" sz="quarter" idx="11"/>
          </p:nvPr>
        </p:nvSpPr>
        <p:spPr/>
        <p:txBody>
          <a:bodyPr/>
          <a:lstStyle/>
          <a:p>
            <a:endParaRPr lang="ca-ES" dirty="0"/>
          </a:p>
        </p:txBody>
      </p:sp>
      <p:sp>
        <p:nvSpPr>
          <p:cNvPr id="9" name="Slide Number Placeholder 8"/>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267898470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DB9483-A2C9-4C20-BB60-DEEFB393F2B1}" type="datetime1">
              <a:rPr lang="ca-ES" smtClean="0"/>
              <a:t>30/10/2024</a:t>
            </a:fld>
            <a:endParaRPr lang="ca-ES"/>
          </a:p>
        </p:txBody>
      </p:sp>
      <p:sp>
        <p:nvSpPr>
          <p:cNvPr id="4" name="Footer Placeholder 3"/>
          <p:cNvSpPr>
            <a:spLocks noGrp="1"/>
          </p:cNvSpPr>
          <p:nvPr>
            <p:ph type="ftr" sz="quarter" idx="11"/>
          </p:nvPr>
        </p:nvSpPr>
        <p:spPr/>
        <p:txBody>
          <a:bodyPr/>
          <a:lstStyle/>
          <a:p>
            <a:endParaRPr lang="ca-ES" dirty="0"/>
          </a:p>
        </p:txBody>
      </p:sp>
      <p:sp>
        <p:nvSpPr>
          <p:cNvPr id="5" name="Slide Number Placeholder 4"/>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182226760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DB9483-A2C9-4C20-BB60-DEEFB393F2B1}" type="datetime1">
              <a:rPr lang="ca-ES" smtClean="0"/>
              <a:t>30/10/2024</a:t>
            </a:fld>
            <a:endParaRPr lang="ca-ES"/>
          </a:p>
        </p:txBody>
      </p:sp>
      <p:sp>
        <p:nvSpPr>
          <p:cNvPr id="3" name="Footer Placeholder 2"/>
          <p:cNvSpPr>
            <a:spLocks noGrp="1"/>
          </p:cNvSpPr>
          <p:nvPr>
            <p:ph type="ftr" sz="quarter" idx="11"/>
          </p:nvPr>
        </p:nvSpPr>
        <p:spPr/>
        <p:txBody>
          <a:bodyPr/>
          <a:lstStyle/>
          <a:p>
            <a:endParaRPr lang="ca-ES" dirty="0"/>
          </a:p>
        </p:txBody>
      </p:sp>
      <p:sp>
        <p:nvSpPr>
          <p:cNvPr id="4" name="Slide Number Placeholder 3"/>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19849797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DB9483-A2C9-4C20-BB60-DEEFB393F2B1}" type="datetime1">
              <a:rPr lang="ca-ES" smtClean="0"/>
              <a:t>30/10/2024</a:t>
            </a:fld>
            <a:endParaRPr lang="ca-ES"/>
          </a:p>
        </p:txBody>
      </p:sp>
      <p:sp>
        <p:nvSpPr>
          <p:cNvPr id="6" name="Footer Placeholder 5"/>
          <p:cNvSpPr>
            <a:spLocks noGrp="1"/>
          </p:cNvSpPr>
          <p:nvPr>
            <p:ph type="ftr" sz="quarter" idx="11"/>
          </p:nvPr>
        </p:nvSpPr>
        <p:spPr/>
        <p:txBody>
          <a:bodyPr/>
          <a:lstStyle/>
          <a:p>
            <a:endParaRPr lang="ca-ES" dirty="0"/>
          </a:p>
        </p:txBody>
      </p:sp>
      <p:sp>
        <p:nvSpPr>
          <p:cNvPr id="7" name="Slide Number Placeholder 6"/>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246156579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ca-ES" dirty="0"/>
          </a:p>
        </p:txBody>
      </p:sp>
      <p:sp>
        <p:nvSpPr>
          <p:cNvPr id="7" name="Slide Number Placeholder 6"/>
          <p:cNvSpPr>
            <a:spLocks noGrp="1"/>
          </p:cNvSpPr>
          <p:nvPr>
            <p:ph type="sldNum" sz="quarter" idx="12"/>
          </p:nvPr>
        </p:nvSpPr>
        <p:spPr/>
        <p:txBody>
          <a:bodyPr/>
          <a:lstStyle/>
          <a:p>
            <a:fld id="{AC0BF81E-BCD6-4C3F-AAD2-3DA02DA55E41}" type="slidenum">
              <a:rPr lang="ca-ES" smtClean="0"/>
              <a:t>‹#›</a:t>
            </a:fld>
            <a:endParaRPr lang="ca-ES"/>
          </a:p>
        </p:txBody>
      </p:sp>
      <p:sp>
        <p:nvSpPr>
          <p:cNvPr id="5" name="Date Placeholder 4"/>
          <p:cNvSpPr>
            <a:spLocks noGrp="1"/>
          </p:cNvSpPr>
          <p:nvPr>
            <p:ph type="dt" sz="half" idx="10"/>
          </p:nvPr>
        </p:nvSpPr>
        <p:spPr/>
        <p:txBody>
          <a:bodyPr/>
          <a:lstStyle/>
          <a:p>
            <a:fld id="{B6DB9483-A2C9-4C20-BB60-DEEFB393F2B1}" type="datetime1">
              <a:rPr lang="ca-ES" smtClean="0"/>
              <a:t>30/10/2024</a:t>
            </a:fld>
            <a:endParaRPr lang="ca-ES"/>
          </a:p>
        </p:txBody>
      </p:sp>
    </p:spTree>
    <p:extLst>
      <p:ext uri="{BB962C8B-B14F-4D97-AF65-F5344CB8AC3E}">
        <p14:creationId xmlns:p14="http://schemas.microsoft.com/office/powerpoint/2010/main" val="26181881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5.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jpe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0">
              <a:srgbClr val="3A667E"/>
            </a:gs>
            <a:gs pos="80000">
              <a:srgbClr val="1F4255"/>
            </a:gs>
            <a:gs pos="0">
              <a:srgbClr val="265068"/>
            </a:gs>
            <a:gs pos="21000">
              <a:srgbClr val="2A5872"/>
            </a:gs>
            <a:gs pos="99000">
              <a:srgbClr val="1F4255"/>
            </a:gs>
          </a:gsLst>
          <a:lin ang="2700000" scaled="0"/>
          <a:tileRect/>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B623E-731B-7D15-7EB9-BA938D75221D}"/>
              </a:ext>
            </a:extLst>
          </p:cNvPr>
          <p:cNvSpPr/>
          <p:nvPr userDrawn="1"/>
        </p:nvSpPr>
        <p:spPr>
          <a:xfrm>
            <a:off x="0" y="0"/>
            <a:ext cx="12192000" cy="6858000"/>
          </a:xfrm>
          <a:prstGeom prst="rect">
            <a:avLst/>
          </a:prstGeom>
          <a:solidFill>
            <a:srgbClr val="6193AD">
              <a:alpha val="40784"/>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199506" y="240915"/>
            <a:ext cx="12192000" cy="6866467"/>
            <a:chOff x="0" y="-8467"/>
            <a:chExt cx="12192000" cy="6866467"/>
          </a:xfrm>
          <a:noFill/>
        </p:grpSpPr>
        <p:cxnSp>
          <p:nvCxnSpPr>
            <p:cNvPr id="20" name="Straight Connector 19"/>
            <p:cNvCxnSpPr>
              <a:cxnSpLocks/>
            </p:cNvCxnSpPr>
            <p:nvPr/>
          </p:nvCxnSpPr>
          <p:spPr>
            <a:xfrm>
              <a:off x="10371666" y="503562"/>
              <a:ext cx="0" cy="5719313"/>
            </a:xfrm>
            <a:prstGeom prst="line">
              <a:avLst/>
            </a:prstGeom>
            <a:grpFill/>
            <a:ln w="9525">
              <a:no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grp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grp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grp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grp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DB9483-A2C9-4C20-BB60-DEEFB393F2B1}" type="datetime1">
              <a:rPr lang="ca-ES" smtClean="0"/>
              <a:t>30/10/2024</a:t>
            </a:fld>
            <a:endParaRPr lang="ca-E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ca-E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C0BF81E-BCD6-4C3F-AAD2-3DA02DA55E41}" type="slidenum">
              <a:rPr lang="ca-ES" smtClean="0"/>
              <a:t>‹#›</a:t>
            </a:fld>
            <a:endParaRPr lang="ca-ES"/>
          </a:p>
        </p:txBody>
      </p:sp>
      <p:pic>
        <p:nvPicPr>
          <p:cNvPr id="30" name="Picture 29">
            <a:extLst>
              <a:ext uri="{FF2B5EF4-FFF2-40B4-BE49-F238E27FC236}">
                <a16:creationId xmlns:a16="http://schemas.microsoft.com/office/drawing/2014/main" id="{73DDD7A7-7C3B-F2B7-F21D-5614B6B74FD0}"/>
              </a:ext>
            </a:extLst>
          </p:cNvPr>
          <p:cNvPicPr>
            <a:picLocks noChangeAspect="1"/>
          </p:cNvPicPr>
          <p:nvPr userDrawn="1"/>
        </p:nvPicPr>
        <p:blipFill>
          <a:blip r:embed="rId20" cstate="print">
            <a:extLst>
              <a:ext uri="{28A0092B-C50C-407E-A947-70E740481C1C}">
                <a14:useLocalDpi xmlns:a14="http://schemas.microsoft.com/office/drawing/2010/main"/>
              </a:ext>
            </a:extLst>
          </a:blip>
          <a:srcRect/>
          <a:stretch/>
        </p:blipFill>
        <p:spPr>
          <a:xfrm>
            <a:off x="850815" y="6254519"/>
            <a:ext cx="1485455" cy="508356"/>
          </a:xfrm>
          <a:prstGeom prst="rect">
            <a:avLst/>
          </a:prstGeom>
        </p:spPr>
      </p:pic>
      <p:pic>
        <p:nvPicPr>
          <p:cNvPr id="31" name="Picture 30">
            <a:extLst>
              <a:ext uri="{FF2B5EF4-FFF2-40B4-BE49-F238E27FC236}">
                <a16:creationId xmlns:a16="http://schemas.microsoft.com/office/drawing/2014/main" id="{D86DF643-B66A-4566-B8B7-912BAEEF1296}"/>
              </a:ext>
            </a:extLst>
          </p:cNvPr>
          <p:cNvPicPr>
            <a:picLocks noChangeAspect="1"/>
          </p:cNvPicPr>
          <p:nvPr userDrawn="1"/>
        </p:nvPicPr>
        <p:blipFill>
          <a:blip r:embed="rId21" cstate="print">
            <a:extLst>
              <a:ext uri="{28A0092B-C50C-407E-A947-70E740481C1C}">
                <a14:useLocalDpi xmlns:a14="http://schemas.microsoft.com/office/drawing/2010/main"/>
              </a:ext>
            </a:extLst>
          </a:blip>
          <a:srcRect/>
          <a:stretch/>
        </p:blipFill>
        <p:spPr>
          <a:xfrm>
            <a:off x="3064621" y="6257026"/>
            <a:ext cx="1485456" cy="508356"/>
          </a:xfrm>
          <a:prstGeom prst="rect">
            <a:avLst/>
          </a:prstGeom>
        </p:spPr>
      </p:pic>
      <p:pic>
        <p:nvPicPr>
          <p:cNvPr id="29" name="Picture 28">
            <a:extLst>
              <a:ext uri="{FF2B5EF4-FFF2-40B4-BE49-F238E27FC236}">
                <a16:creationId xmlns:a16="http://schemas.microsoft.com/office/drawing/2014/main" id="{C8588B27-954E-1828-A904-68E5AEE6BF7B}"/>
              </a:ext>
            </a:extLst>
          </p:cNvPr>
          <p:cNvPicPr>
            <a:picLocks noChangeAspect="1"/>
          </p:cNvPicPr>
          <p:nvPr userDrawn="1"/>
        </p:nvPicPr>
        <p:blipFill>
          <a:blip r:embed="rId22" cstate="print">
            <a:extLst>
              <a:ext uri="{28A0092B-C50C-407E-A947-70E740481C1C}">
                <a14:useLocalDpi xmlns:a14="http://schemas.microsoft.com/office/drawing/2010/main"/>
              </a:ext>
            </a:extLst>
          </a:blip>
          <a:srcRect/>
          <a:stretch/>
        </p:blipFill>
        <p:spPr>
          <a:xfrm>
            <a:off x="5286568" y="6257026"/>
            <a:ext cx="1491819" cy="510533"/>
          </a:xfrm>
          <a:prstGeom prst="rect">
            <a:avLst/>
          </a:prstGeom>
        </p:spPr>
      </p:pic>
      <p:pic>
        <p:nvPicPr>
          <p:cNvPr id="18" name="Picture 17">
            <a:extLst>
              <a:ext uri="{FF2B5EF4-FFF2-40B4-BE49-F238E27FC236}">
                <a16:creationId xmlns:a16="http://schemas.microsoft.com/office/drawing/2014/main" id="{9C4A77A9-4063-5F26-E0BF-F96209A95AA1}"/>
              </a:ext>
            </a:extLst>
          </p:cNvPr>
          <p:cNvPicPr>
            <a:picLocks noChangeAspect="1"/>
          </p:cNvPicPr>
          <p:nvPr userDrawn="1"/>
        </p:nvPicPr>
        <p:blipFill>
          <a:blip r:embed="rId23" cstate="print">
            <a:extLst>
              <a:ext uri="{28A0092B-C50C-407E-A947-70E740481C1C}">
                <a14:useLocalDpi xmlns:a14="http://schemas.microsoft.com/office/drawing/2010/main"/>
              </a:ext>
            </a:extLst>
          </a:blip>
          <a:srcRect/>
          <a:stretch/>
        </p:blipFill>
        <p:spPr>
          <a:xfrm>
            <a:off x="7501332" y="6270093"/>
            <a:ext cx="1352587" cy="500340"/>
          </a:xfrm>
          <a:prstGeom prst="rect">
            <a:avLst/>
          </a:prstGeom>
        </p:spPr>
      </p:pic>
      <p:pic>
        <p:nvPicPr>
          <p:cNvPr id="32" name="Picture 31">
            <a:extLst>
              <a:ext uri="{FF2B5EF4-FFF2-40B4-BE49-F238E27FC236}">
                <a16:creationId xmlns:a16="http://schemas.microsoft.com/office/drawing/2014/main" id="{A689136E-8FF2-5CAF-4C47-BC979DA97222}"/>
              </a:ext>
            </a:extLst>
          </p:cNvPr>
          <p:cNvPicPr>
            <a:picLocks noChangeAspect="1"/>
          </p:cNvPicPr>
          <p:nvPr userDrawn="1"/>
        </p:nvPicPr>
        <p:blipFill>
          <a:blip r:embed="rId24">
            <a:extLst>
              <a:ext uri="{28A0092B-C50C-407E-A947-70E740481C1C}">
                <a14:useLocalDpi xmlns:a14="http://schemas.microsoft.com/office/drawing/2010/main"/>
              </a:ext>
            </a:extLst>
          </a:blip>
          <a:srcRect/>
          <a:stretch/>
        </p:blipFill>
        <p:spPr>
          <a:xfrm>
            <a:off x="9650773" y="6248675"/>
            <a:ext cx="1491819" cy="520043"/>
          </a:xfrm>
          <a:prstGeom prst="rect">
            <a:avLst/>
          </a:prstGeom>
        </p:spPr>
      </p:pic>
    </p:spTree>
    <p:extLst>
      <p:ext uri="{BB962C8B-B14F-4D97-AF65-F5344CB8AC3E}">
        <p14:creationId xmlns:p14="http://schemas.microsoft.com/office/powerpoint/2010/main" val="1232836724"/>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 id="2147483863" r:id="rId14"/>
    <p:sldLayoutId id="2147483864" r:id="rId15"/>
    <p:sldLayoutId id="2147483865" r:id="rId16"/>
    <p:sldLayoutId id="2147483659" r:id="rId17"/>
    <p:sldLayoutId id="2147483866" r:id="rId18"/>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8872614" y="258250"/>
            <a:ext cx="3095121" cy="81902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82698" y="96712"/>
            <a:ext cx="3267171" cy="886220"/>
          </a:xfrm>
          <a:prstGeom prst="rect">
            <a:avLst/>
          </a:prstGeom>
        </p:spPr>
      </p:pic>
      <p:sp>
        <p:nvSpPr>
          <p:cNvPr id="7" name="Title 6">
            <a:extLst>
              <a:ext uri="{FF2B5EF4-FFF2-40B4-BE49-F238E27FC236}">
                <a16:creationId xmlns:a16="http://schemas.microsoft.com/office/drawing/2014/main" id="{F5BA604D-957E-93F8-E496-E166AEDBF1D0}"/>
              </a:ext>
            </a:extLst>
          </p:cNvPr>
          <p:cNvSpPr>
            <a:spLocks noGrp="1"/>
          </p:cNvSpPr>
          <p:nvPr>
            <p:ph type="title"/>
          </p:nvPr>
        </p:nvSpPr>
        <p:spPr>
          <a:xfrm>
            <a:off x="153927" y="-629967"/>
            <a:ext cx="6456364" cy="2844079"/>
          </a:xfrm>
        </p:spPr>
        <p:txBody>
          <a:bodyPr>
            <a:normAutofit/>
          </a:bodyPr>
          <a:lstStyle/>
          <a:p>
            <a:r>
              <a:rPr lang="en-US" sz="1200" baseline="0" dirty="0">
                <a:solidFill>
                  <a:schemeClr val="bg1"/>
                </a:solidFill>
                <a:latin typeface="Calibri" panose="020F0502020204030204" pitchFamily="34" charset="0"/>
                <a:cs typeface="Calibri" panose="020F0502020204030204" pitchFamily="34" charset="0"/>
              </a:rPr>
              <a:t>Project acronym: MICROGUIDE</a:t>
            </a:r>
            <a:br>
              <a:rPr lang="en-US" sz="1200" baseline="0" dirty="0">
                <a:solidFill>
                  <a:schemeClr val="bg1"/>
                </a:solidFill>
                <a:latin typeface="Calibri" panose="020F0502020204030204" pitchFamily="34" charset="0"/>
                <a:cs typeface="Calibri" panose="020F0502020204030204" pitchFamily="34" charset="0"/>
              </a:rPr>
            </a:br>
            <a:r>
              <a:rPr lang="en-US" sz="1200" baseline="0" dirty="0">
                <a:solidFill>
                  <a:schemeClr val="bg1"/>
                </a:solidFill>
                <a:latin typeface="Calibri" panose="020F0502020204030204" pitchFamily="34" charset="0"/>
                <a:cs typeface="Calibri" panose="020F0502020204030204" pitchFamily="34" charset="0"/>
              </a:rPr>
              <a:t>Project full title: DEVELOPING GUIDELINES FOR THE IMPLEMENTATION OF MICRO-CREDENTIALS IN HIGHER EDUCATION </a:t>
            </a:r>
            <a:br>
              <a:rPr lang="en-US" sz="1200" baseline="0" dirty="0">
                <a:solidFill>
                  <a:schemeClr val="bg1"/>
                </a:solidFill>
                <a:latin typeface="Calibri" panose="020F0502020204030204" pitchFamily="34" charset="0"/>
                <a:cs typeface="Calibri" panose="020F0502020204030204" pitchFamily="34" charset="0"/>
              </a:rPr>
            </a:br>
            <a:r>
              <a:rPr lang="en-US" sz="1200" baseline="0" dirty="0">
                <a:solidFill>
                  <a:schemeClr val="bg1"/>
                </a:solidFill>
                <a:latin typeface="Calibri" panose="020F0502020204030204" pitchFamily="34" charset="0"/>
                <a:cs typeface="Calibri" panose="020F0502020204030204" pitchFamily="34" charset="0"/>
              </a:rPr>
              <a:t>Project No. 2021-1-</a:t>
            </a:r>
            <a:r>
              <a:rPr lang="en-US" sz="1200" dirty="0">
                <a:solidFill>
                  <a:schemeClr val="bg1"/>
                </a:solidFill>
                <a:latin typeface="Calibri" panose="020F0502020204030204" pitchFamily="34" charset="0"/>
                <a:cs typeface="Calibri" panose="020F0502020204030204" pitchFamily="34" charset="0"/>
              </a:rPr>
              <a:t>Project</a:t>
            </a:r>
            <a:r>
              <a:rPr lang="en-US" sz="1200" baseline="0" dirty="0">
                <a:solidFill>
                  <a:schemeClr val="bg1"/>
                </a:solidFill>
                <a:latin typeface="Calibri" panose="020F0502020204030204" pitchFamily="34" charset="0"/>
                <a:cs typeface="Calibri" panose="020F0502020204030204" pitchFamily="34" charset="0"/>
              </a:rPr>
              <a:t>RS01-KA220-HED-000027585</a:t>
            </a:r>
            <a:br>
              <a:rPr lang="en-US" sz="1200" baseline="0" dirty="0">
                <a:solidFill>
                  <a:schemeClr val="bg1"/>
                </a:solidFill>
                <a:latin typeface="Calibri" panose="020F0502020204030204" pitchFamily="34" charset="0"/>
                <a:cs typeface="Calibri" panose="020F0502020204030204" pitchFamily="34" charset="0"/>
              </a:rPr>
            </a:br>
            <a:r>
              <a:rPr lang="en-US" sz="1200" baseline="0" dirty="0">
                <a:solidFill>
                  <a:schemeClr val="bg1"/>
                </a:solidFill>
                <a:latin typeface="Calibri" panose="020F0502020204030204" pitchFamily="34" charset="0"/>
                <a:cs typeface="Calibri" panose="020F0502020204030204" pitchFamily="34" charset="0"/>
              </a:rPr>
              <a:t>Funding Scheme: Erasmus+</a:t>
            </a:r>
            <a:br>
              <a:rPr lang="sr-Latn-RS" sz="1200" baseline="0" dirty="0">
                <a:solidFill>
                  <a:schemeClr val="bg1"/>
                </a:solidFill>
                <a:latin typeface="Calibri" panose="020F0502020204030204" pitchFamily="34" charset="0"/>
                <a:cs typeface="Calibri" panose="020F0502020204030204" pitchFamily="34" charset="0"/>
              </a:rPr>
            </a:br>
            <a:r>
              <a:rPr lang="sr-Latn-RS" sz="1600" b="1" baseline="0" dirty="0">
                <a:latin typeface="Calibri" panose="020F0502020204030204" pitchFamily="34" charset="0"/>
                <a:cs typeface="Calibri" panose="020F0502020204030204" pitchFamily="34" charset="0"/>
              </a:rPr>
              <a:t>https://microguide.bio.bg.ac.rs/  </a:t>
            </a:r>
            <a:endParaRPr lang="en-US" sz="1600" b="1" dirty="0">
              <a:latin typeface="Calibri" panose="020F0502020204030204" pitchFamily="34" charset="0"/>
              <a:cs typeface="Calibri" panose="020F0502020204030204" pitchFamily="34" charset="0"/>
            </a:endParaRPr>
          </a:p>
        </p:txBody>
      </p:sp>
      <p:sp>
        <p:nvSpPr>
          <p:cNvPr id="12" name="Text Placeholder 11"/>
          <p:cNvSpPr>
            <a:spLocks noGrp="1"/>
          </p:cNvSpPr>
          <p:nvPr>
            <p:ph type="body" idx="1"/>
          </p:nvPr>
        </p:nvSpPr>
        <p:spPr>
          <a:xfrm>
            <a:off x="439271" y="2321859"/>
            <a:ext cx="11170023" cy="1226473"/>
          </a:xfrm>
        </p:spPr>
        <p:txBody>
          <a:bodyPr>
            <a:normAutofit/>
          </a:bodyPr>
          <a:lstStyle/>
          <a:p>
            <a:pPr algn="ctr">
              <a:lnSpc>
                <a:spcPct val="75000"/>
              </a:lnSpc>
              <a:spcBef>
                <a:spcPts val="0"/>
              </a:spcBef>
            </a:pPr>
            <a:r>
              <a:rPr lang="en-GB" sz="4000" dirty="0">
                <a:solidFill>
                  <a:schemeClr val="bg1"/>
                </a:solidFill>
                <a:latin typeface="Calibri Light" panose="020F0302020204030204" pitchFamily="34" charset="0"/>
                <a:cs typeface="Calibri Light" panose="020F0302020204030204" pitchFamily="34" charset="0"/>
              </a:rPr>
              <a:t> </a:t>
            </a:r>
            <a:r>
              <a:rPr lang="sr-Latn-RS" sz="5000" b="1" dirty="0" err="1">
                <a:solidFill>
                  <a:schemeClr val="accent1"/>
                </a:solidFill>
                <a:latin typeface="Calibri Light" panose="020F0302020204030204" pitchFamily="34" charset="0"/>
                <a:cs typeface="Calibri Light" panose="020F0302020204030204" pitchFamily="34" charset="0"/>
              </a:rPr>
              <a:t>Guidelines</a:t>
            </a:r>
            <a:r>
              <a:rPr lang="sr-Latn-RS" sz="5000" b="1" dirty="0">
                <a:solidFill>
                  <a:schemeClr val="accent1"/>
                </a:solidFill>
                <a:latin typeface="Calibri Light" panose="020F0302020204030204" pitchFamily="34" charset="0"/>
                <a:cs typeface="Calibri Light" panose="020F0302020204030204" pitchFamily="34" charset="0"/>
              </a:rPr>
              <a:t> </a:t>
            </a:r>
            <a:r>
              <a:rPr lang="sr-Latn-RS" sz="5000" b="1" dirty="0" err="1">
                <a:solidFill>
                  <a:schemeClr val="accent1"/>
                </a:solidFill>
                <a:latin typeface="Calibri Light" panose="020F0302020204030204" pitchFamily="34" charset="0"/>
                <a:cs typeface="Calibri Light" panose="020F0302020204030204" pitchFamily="34" charset="0"/>
              </a:rPr>
              <a:t>overview</a:t>
            </a:r>
            <a:br>
              <a:rPr lang="en-GB" sz="4000" dirty="0">
                <a:solidFill>
                  <a:schemeClr val="bg2"/>
                </a:solidFill>
                <a:latin typeface="Calibri Light" panose="020F0302020204030204" pitchFamily="34" charset="0"/>
                <a:cs typeface="Calibri Light" panose="020F0302020204030204" pitchFamily="34" charset="0"/>
              </a:rPr>
            </a:br>
            <a:r>
              <a:rPr lang="en-GB" sz="4000" dirty="0">
                <a:solidFill>
                  <a:schemeClr val="bg2"/>
                </a:solidFill>
                <a:latin typeface="Calibri Light" panose="020F0302020204030204" pitchFamily="34" charset="0"/>
                <a:cs typeface="Calibri Light" panose="020F0302020204030204" pitchFamily="34" charset="0"/>
              </a:rPr>
              <a:t> </a:t>
            </a:r>
            <a:r>
              <a:rPr lang="sr-Latn-RS" sz="3200" dirty="0">
                <a:solidFill>
                  <a:schemeClr val="bg2"/>
                </a:solidFill>
                <a:latin typeface="Calibri Light" panose="020F0302020204030204" pitchFamily="34" charset="0"/>
                <a:cs typeface="Calibri Light" panose="020F0302020204030204" pitchFamily="34" charset="0"/>
              </a:rPr>
              <a:t>Belgrade</a:t>
            </a:r>
            <a:r>
              <a:rPr lang="en-GB" sz="3200" dirty="0">
                <a:solidFill>
                  <a:schemeClr val="bg2"/>
                </a:solidFill>
                <a:latin typeface="Calibri Light" panose="020F0302020204030204" pitchFamily="34" charset="0"/>
                <a:cs typeface="Calibri Light" panose="020F0302020204030204" pitchFamily="34" charset="0"/>
              </a:rPr>
              <a:t>, </a:t>
            </a:r>
            <a:r>
              <a:rPr lang="sr-Latn-RS" sz="3200" dirty="0">
                <a:solidFill>
                  <a:schemeClr val="bg2"/>
                </a:solidFill>
                <a:latin typeface="Calibri Light" panose="020F0302020204030204" pitchFamily="34" charset="0"/>
                <a:cs typeface="Calibri Light" panose="020F0302020204030204" pitchFamily="34" charset="0"/>
              </a:rPr>
              <a:t>30. </a:t>
            </a:r>
            <a:r>
              <a:rPr lang="sr-Latn-RS" sz="3200" dirty="0" err="1">
                <a:solidFill>
                  <a:schemeClr val="bg2"/>
                </a:solidFill>
                <a:latin typeface="Calibri Light" panose="020F0302020204030204" pitchFamily="34" charset="0"/>
                <a:cs typeface="Calibri Light" panose="020F0302020204030204" pitchFamily="34" charset="0"/>
              </a:rPr>
              <a:t>October</a:t>
            </a:r>
            <a:r>
              <a:rPr lang="sr-Latn-RS" sz="3200" dirty="0">
                <a:solidFill>
                  <a:schemeClr val="bg2"/>
                </a:solidFill>
                <a:latin typeface="Calibri Light" panose="020F0302020204030204" pitchFamily="34" charset="0"/>
                <a:cs typeface="Calibri Light" panose="020F0302020204030204" pitchFamily="34" charset="0"/>
              </a:rPr>
              <a:t> </a:t>
            </a:r>
            <a:r>
              <a:rPr lang="en-GB" sz="3200" dirty="0">
                <a:solidFill>
                  <a:schemeClr val="bg2"/>
                </a:solidFill>
                <a:latin typeface="Calibri Light" panose="020F0302020204030204" pitchFamily="34" charset="0"/>
                <a:cs typeface="Calibri Light" panose="020F0302020204030204" pitchFamily="34" charset="0"/>
              </a:rPr>
              <a:t>202</a:t>
            </a:r>
            <a:r>
              <a:rPr lang="sr-Latn-RS" sz="3200" dirty="0">
                <a:solidFill>
                  <a:schemeClr val="bg2"/>
                </a:solidFill>
                <a:latin typeface="Calibri Light" panose="020F0302020204030204" pitchFamily="34" charset="0"/>
                <a:cs typeface="Calibri Light" panose="020F0302020204030204" pitchFamily="34" charset="0"/>
              </a:rPr>
              <a:t>4</a:t>
            </a:r>
            <a:endParaRPr lang="en-US" sz="3200" dirty="0">
              <a:solidFill>
                <a:schemeClr val="bg2"/>
              </a:solidFill>
              <a:latin typeface="Calibri Light" panose="020F0302020204030204" pitchFamily="34" charset="0"/>
              <a:cs typeface="Calibri Light" panose="020F0302020204030204" pitchFamily="34" charset="0"/>
            </a:endParaRPr>
          </a:p>
        </p:txBody>
      </p:sp>
      <p:sp>
        <p:nvSpPr>
          <p:cNvPr id="14" name="Rectangle 13"/>
          <p:cNvSpPr/>
          <p:nvPr/>
        </p:nvSpPr>
        <p:spPr>
          <a:xfrm>
            <a:off x="4125759" y="4060547"/>
            <a:ext cx="3848466" cy="2071208"/>
          </a:xfrm>
          <a:prstGeom prst="rect">
            <a:avLst/>
          </a:prstGeom>
        </p:spPr>
        <p:txBody>
          <a:bodyPr wrap="square">
            <a:spAutoFit/>
          </a:bodyPr>
          <a:lstStyle/>
          <a:p>
            <a:pPr algn="ctr">
              <a:lnSpc>
                <a:spcPct val="150000"/>
              </a:lnSpc>
            </a:pPr>
            <a:r>
              <a:rPr lang="en-GB" sz="2200" dirty="0">
                <a:solidFill>
                  <a:schemeClr val="bg2"/>
                </a:solidFill>
                <a:latin typeface="Calibri" panose="020F0502020204030204" pitchFamily="34" charset="0"/>
                <a:cs typeface="Calibri" panose="020F0502020204030204" pitchFamily="34" charset="0"/>
              </a:rPr>
              <a:t>Prof. Dr. </a:t>
            </a:r>
            <a:r>
              <a:rPr lang="sr-Latn-RS" sz="2200" dirty="0">
                <a:solidFill>
                  <a:schemeClr val="bg2"/>
                </a:solidFill>
                <a:latin typeface="Calibri" panose="020F0502020204030204" pitchFamily="34" charset="0"/>
                <a:cs typeface="Calibri" panose="020F0502020204030204" pitchFamily="34" charset="0"/>
              </a:rPr>
              <a:t>Siniša Đurašević</a:t>
            </a:r>
            <a:endParaRPr lang="en-GB" sz="2200" dirty="0">
              <a:solidFill>
                <a:schemeClr val="bg2"/>
              </a:solidFill>
              <a:latin typeface="Calibri" panose="020F0502020204030204" pitchFamily="34" charset="0"/>
              <a:cs typeface="Calibri" panose="020F0502020204030204" pitchFamily="34" charset="0"/>
            </a:endParaRPr>
          </a:p>
          <a:p>
            <a:pPr algn="ctr">
              <a:lnSpc>
                <a:spcPct val="150000"/>
              </a:lnSpc>
            </a:pPr>
            <a:r>
              <a:rPr lang="en-GB" sz="2200" dirty="0">
                <a:solidFill>
                  <a:schemeClr val="bg2"/>
                </a:solidFill>
                <a:latin typeface="Calibri" panose="020F0502020204030204" pitchFamily="34" charset="0"/>
                <a:cs typeface="Calibri" panose="020F0502020204030204" pitchFamily="34" charset="0"/>
              </a:rPr>
              <a:t>University of Belgrade</a:t>
            </a:r>
            <a:endParaRPr lang="sr-Latn-RS" sz="2200" dirty="0">
              <a:solidFill>
                <a:schemeClr val="bg2"/>
              </a:solidFill>
              <a:latin typeface="Calibri" panose="020F0502020204030204" pitchFamily="34" charset="0"/>
              <a:cs typeface="Calibri" panose="020F0502020204030204" pitchFamily="34" charset="0"/>
            </a:endParaRPr>
          </a:p>
          <a:p>
            <a:pPr algn="ctr">
              <a:lnSpc>
                <a:spcPct val="150000"/>
              </a:lnSpc>
            </a:pPr>
            <a:r>
              <a:rPr lang="en-GB" sz="2200" dirty="0">
                <a:solidFill>
                  <a:schemeClr val="bg2"/>
                </a:solidFill>
                <a:latin typeface="Calibri" panose="020F0502020204030204" pitchFamily="34" charset="0"/>
                <a:cs typeface="Calibri" panose="020F0502020204030204" pitchFamily="34" charset="0"/>
              </a:rPr>
              <a:t>sine@bio.bg.ac.rs</a:t>
            </a:r>
          </a:p>
          <a:p>
            <a:pPr algn="ctr">
              <a:lnSpc>
                <a:spcPct val="150000"/>
              </a:lnSpc>
            </a:pPr>
            <a:endParaRPr lang="en-GB" sz="2200" dirty="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36819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2F5E9-2B17-8DE9-F067-CEA36C349962}"/>
            </a:ext>
          </a:extLst>
        </p:cNvPr>
        <p:cNvGrpSpPr/>
        <p:nvPr/>
      </p:nvGrpSpPr>
      <p:grpSpPr>
        <a:xfrm>
          <a:off x="0" y="0"/>
          <a:ext cx="0" cy="0"/>
          <a:chOff x="0" y="0"/>
          <a:chExt cx="0" cy="0"/>
        </a:xfrm>
      </p:grpSpPr>
      <p:pic>
        <p:nvPicPr>
          <p:cNvPr id="3" name="Picture 2" descr="A screenshot of a web page&#10;&#10;Description automatically generated">
            <a:extLst>
              <a:ext uri="{FF2B5EF4-FFF2-40B4-BE49-F238E27FC236}">
                <a16:creationId xmlns:a16="http://schemas.microsoft.com/office/drawing/2014/main" id="{8C545545-B4A7-7CA4-FAAC-851FCBC439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4183" y="76923"/>
            <a:ext cx="7022954" cy="5898378"/>
          </a:xfrm>
          <a:prstGeom prst="rect">
            <a:avLst/>
          </a:prstGeom>
          <a:ln>
            <a:solidFill>
              <a:schemeClr val="accent1"/>
            </a:solidFill>
          </a:ln>
        </p:spPr>
      </p:pic>
      <p:sp>
        <p:nvSpPr>
          <p:cNvPr id="5" name="Rectangle 4">
            <a:extLst>
              <a:ext uri="{FF2B5EF4-FFF2-40B4-BE49-F238E27FC236}">
                <a16:creationId xmlns:a16="http://schemas.microsoft.com/office/drawing/2014/main" id="{6371B719-6BBB-CBDF-DA4C-135AADCCA35D}"/>
              </a:ext>
            </a:extLst>
          </p:cNvPr>
          <p:cNvSpPr/>
          <p:nvPr/>
        </p:nvSpPr>
        <p:spPr>
          <a:xfrm>
            <a:off x="4374647" y="5558763"/>
            <a:ext cx="4802245" cy="41653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2731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omputer&#10;&#10;Description automatically generated">
            <a:extLst>
              <a:ext uri="{FF2B5EF4-FFF2-40B4-BE49-F238E27FC236}">
                <a16:creationId xmlns:a16="http://schemas.microsoft.com/office/drawing/2014/main" id="{2DD4F2FD-1DA5-59A0-CA92-1D984701CF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6488" y="219927"/>
            <a:ext cx="7239023" cy="5764590"/>
          </a:xfrm>
          <a:prstGeom prst="rect">
            <a:avLst/>
          </a:prstGeom>
        </p:spPr>
      </p:pic>
      <p:sp>
        <p:nvSpPr>
          <p:cNvPr id="7" name="Rectangle 6">
            <a:extLst>
              <a:ext uri="{FF2B5EF4-FFF2-40B4-BE49-F238E27FC236}">
                <a16:creationId xmlns:a16="http://schemas.microsoft.com/office/drawing/2014/main" id="{365D8535-DED3-CF8B-BAB4-F2803C34740F}"/>
              </a:ext>
            </a:extLst>
          </p:cNvPr>
          <p:cNvSpPr/>
          <p:nvPr/>
        </p:nvSpPr>
        <p:spPr>
          <a:xfrm>
            <a:off x="4532529" y="5567979"/>
            <a:ext cx="5182982" cy="41653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1506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id="{01BB276A-338A-49E2-BA6E-E3CA5EDA9BDF}"/>
              </a:ext>
            </a:extLst>
          </p:cNvPr>
          <p:cNvSpPr>
            <a:spLocks noGrp="1"/>
          </p:cNvSpPr>
          <p:nvPr>
            <p:ph idx="1"/>
          </p:nvPr>
        </p:nvSpPr>
        <p:spPr>
          <a:xfrm>
            <a:off x="304800" y="1518257"/>
            <a:ext cx="11582400" cy="3308367"/>
          </a:xfrm>
        </p:spPr>
        <p:txBody>
          <a:bodyPr>
            <a:noAutofit/>
          </a:bodyPr>
          <a:lstStyle/>
          <a:p>
            <a:pPr>
              <a:buFont typeface="Wingdings" panose="05000000000000000000" pitchFamily="2" charset="2"/>
              <a:buChar char="q"/>
            </a:pPr>
            <a:r>
              <a:rPr lang="en-US" sz="3000" b="1" dirty="0">
                <a:solidFill>
                  <a:schemeClr val="accent1"/>
                </a:solidFill>
              </a:rPr>
              <a:t>Legal Framework:</a:t>
            </a:r>
          </a:p>
          <a:p>
            <a:pPr>
              <a:buFont typeface="Wingdings" panose="05000000000000000000" pitchFamily="2" charset="2"/>
              <a:buChar char="Ø"/>
            </a:pPr>
            <a:r>
              <a:rPr lang="en-US" sz="3000" dirty="0">
                <a:solidFill>
                  <a:schemeClr val="bg2"/>
                </a:solidFill>
              </a:rPr>
              <a:t>Is it necessary, and if so, when</a:t>
            </a:r>
            <a:r>
              <a:rPr lang="sr-Latn-RS" sz="3000" dirty="0">
                <a:solidFill>
                  <a:schemeClr val="bg2"/>
                </a:solidFill>
              </a:rPr>
              <a:t> (</a:t>
            </a:r>
            <a:r>
              <a:rPr lang="sr-Latn-RS" sz="3000" dirty="0" err="1">
                <a:solidFill>
                  <a:schemeClr val="bg2"/>
                </a:solidFill>
              </a:rPr>
              <a:t>Quality</a:t>
            </a:r>
            <a:r>
              <a:rPr lang="sr-Latn-RS" sz="3000" dirty="0">
                <a:solidFill>
                  <a:schemeClr val="bg2"/>
                </a:solidFill>
              </a:rPr>
              <a:t> </a:t>
            </a:r>
            <a:r>
              <a:rPr lang="sr-Latn-RS" sz="3000" i="1" dirty="0" err="1">
                <a:solidFill>
                  <a:schemeClr val="bg2"/>
                </a:solidFill>
              </a:rPr>
              <a:t>vs</a:t>
            </a:r>
            <a:r>
              <a:rPr lang="sr-Latn-RS" sz="3000" i="1" dirty="0">
                <a:solidFill>
                  <a:schemeClr val="bg2"/>
                </a:solidFill>
              </a:rPr>
              <a:t> </a:t>
            </a:r>
            <a:r>
              <a:rPr lang="sr-Latn-RS" sz="3000" dirty="0" err="1">
                <a:solidFill>
                  <a:schemeClr val="bg2"/>
                </a:solidFill>
              </a:rPr>
              <a:t>Flexibility</a:t>
            </a:r>
            <a:r>
              <a:rPr lang="sr-Latn-RS" sz="3000" dirty="0">
                <a:solidFill>
                  <a:schemeClr val="bg2"/>
                </a:solidFill>
              </a:rPr>
              <a:t>)</a:t>
            </a:r>
          </a:p>
          <a:p>
            <a:pPr>
              <a:buFont typeface="Wingdings" panose="05000000000000000000" pitchFamily="2" charset="2"/>
              <a:buChar char="Ø"/>
            </a:pPr>
            <a:endParaRPr lang="sr-Latn-RS" sz="3000" dirty="0">
              <a:solidFill>
                <a:schemeClr val="bg2"/>
              </a:solidFill>
            </a:endParaRPr>
          </a:p>
          <a:p>
            <a:pPr>
              <a:buFont typeface="Wingdings" panose="05000000000000000000" pitchFamily="2" charset="2"/>
              <a:buChar char="q"/>
            </a:pPr>
            <a:r>
              <a:rPr lang="en-US" sz="3000" b="1" dirty="0">
                <a:solidFill>
                  <a:schemeClr val="accent1"/>
                </a:solidFill>
              </a:rPr>
              <a:t>ECTS range:</a:t>
            </a:r>
          </a:p>
          <a:p>
            <a:pPr>
              <a:buFont typeface="Wingdings" panose="05000000000000000000" pitchFamily="2" charset="2"/>
              <a:buChar char="Ø"/>
            </a:pPr>
            <a:r>
              <a:rPr lang="en-US" sz="3000" dirty="0">
                <a:solidFill>
                  <a:schemeClr val="bg2"/>
                </a:solidFill>
              </a:rPr>
              <a:t>5?, 10? 30?</a:t>
            </a:r>
            <a:endParaRPr lang="sr-Latn-RS" sz="3000" dirty="0">
              <a:solidFill>
                <a:schemeClr val="bg2"/>
              </a:solidFill>
            </a:endParaRPr>
          </a:p>
          <a:p>
            <a:pPr>
              <a:buFont typeface="Wingdings" panose="05000000000000000000" pitchFamily="2" charset="2"/>
              <a:buChar char="Ø"/>
            </a:pPr>
            <a:r>
              <a:rPr lang="sr-Latn-RS" sz="3000" b="1" dirty="0" err="1">
                <a:solidFill>
                  <a:schemeClr val="bg2"/>
                </a:solidFill>
              </a:rPr>
              <a:t>It</a:t>
            </a:r>
            <a:r>
              <a:rPr lang="sr-Latn-RS" sz="3000" b="1" dirty="0">
                <a:solidFill>
                  <a:schemeClr val="bg2"/>
                </a:solidFill>
              </a:rPr>
              <a:t> </a:t>
            </a:r>
            <a:r>
              <a:rPr lang="sr-Latn-RS" sz="3000" b="1" dirty="0" err="1">
                <a:solidFill>
                  <a:schemeClr val="bg2"/>
                </a:solidFill>
              </a:rPr>
              <a:t>must</a:t>
            </a:r>
            <a:r>
              <a:rPr lang="sr-Latn-RS" sz="3000" b="1" dirty="0">
                <a:solidFill>
                  <a:schemeClr val="bg2"/>
                </a:solidFill>
              </a:rPr>
              <a:t> be </a:t>
            </a:r>
            <a:r>
              <a:rPr lang="sr-Latn-RS" sz="3000" b="1" dirty="0" err="1">
                <a:solidFill>
                  <a:schemeClr val="bg2"/>
                </a:solidFill>
              </a:rPr>
              <a:t>something</a:t>
            </a:r>
            <a:r>
              <a:rPr lang="sr-Latn-RS" sz="3000" b="1" dirty="0">
                <a:solidFill>
                  <a:schemeClr val="bg2"/>
                </a:solidFill>
              </a:rPr>
              <a:t> MICRO in </a:t>
            </a:r>
            <a:r>
              <a:rPr lang="sr-Latn-RS" sz="3000" b="1" dirty="0" err="1">
                <a:solidFill>
                  <a:schemeClr val="bg2"/>
                </a:solidFill>
              </a:rPr>
              <a:t>it</a:t>
            </a:r>
            <a:r>
              <a:rPr lang="sr-Latn-RS" sz="3000" b="1" dirty="0">
                <a:solidFill>
                  <a:schemeClr val="bg2"/>
                </a:solidFill>
              </a:rPr>
              <a:t> </a:t>
            </a:r>
            <a:r>
              <a:rPr lang="sr-Latn-RS" sz="3000" dirty="0">
                <a:solidFill>
                  <a:schemeClr val="bg2"/>
                </a:solidFill>
              </a:rPr>
              <a:t>– ECTS </a:t>
            </a:r>
            <a:r>
              <a:rPr lang="sr-Latn-RS" sz="3000" dirty="0" err="1">
                <a:solidFill>
                  <a:schemeClr val="bg2"/>
                </a:solidFill>
              </a:rPr>
              <a:t>value</a:t>
            </a:r>
            <a:r>
              <a:rPr lang="sr-Latn-RS" sz="3000" dirty="0">
                <a:solidFill>
                  <a:schemeClr val="bg2"/>
                </a:solidFill>
              </a:rPr>
              <a:t> </a:t>
            </a:r>
            <a:r>
              <a:rPr lang="en-US" sz="3000" dirty="0">
                <a:solidFill>
                  <a:schemeClr val="bg2"/>
                </a:solidFill>
              </a:rPr>
              <a:t>based on purpose, having </a:t>
            </a:r>
            <a:r>
              <a:rPr lang="sr-Latn-RS" sz="3000" dirty="0" err="1">
                <a:solidFill>
                  <a:schemeClr val="bg2"/>
                </a:solidFill>
              </a:rPr>
              <a:t>workload</a:t>
            </a:r>
            <a:r>
              <a:rPr lang="sr-Latn-RS" sz="3000" dirty="0">
                <a:solidFill>
                  <a:schemeClr val="bg2"/>
                </a:solidFill>
              </a:rPr>
              <a:t> (</a:t>
            </a:r>
            <a:r>
              <a:rPr lang="sr-Latn-RS" sz="3000" dirty="0" err="1">
                <a:solidFill>
                  <a:schemeClr val="bg2"/>
                </a:solidFill>
              </a:rPr>
              <a:t>way</a:t>
            </a:r>
            <a:r>
              <a:rPr lang="sr-Latn-RS" sz="3000" dirty="0">
                <a:solidFill>
                  <a:schemeClr val="bg2"/>
                </a:solidFill>
              </a:rPr>
              <a:t> of </a:t>
            </a:r>
            <a:r>
              <a:rPr lang="sr-Latn-RS" sz="3000" dirty="0" err="1">
                <a:solidFill>
                  <a:schemeClr val="bg2"/>
                </a:solidFill>
              </a:rPr>
              <a:t>delivery</a:t>
            </a:r>
            <a:r>
              <a:rPr lang="sr-Latn-RS" sz="3000" dirty="0">
                <a:solidFill>
                  <a:schemeClr val="bg2"/>
                </a:solidFill>
              </a:rPr>
              <a:t>?) and </a:t>
            </a:r>
            <a:r>
              <a:rPr lang="en-US" sz="3000" dirty="0">
                <a:solidFill>
                  <a:schemeClr val="bg2"/>
                </a:solidFill>
              </a:rPr>
              <a:t>stackability in mind</a:t>
            </a:r>
          </a:p>
        </p:txBody>
      </p:sp>
      <p:sp>
        <p:nvSpPr>
          <p:cNvPr id="6" name="Title 1">
            <a:extLst>
              <a:ext uri="{FF2B5EF4-FFF2-40B4-BE49-F238E27FC236}">
                <a16:creationId xmlns:a16="http://schemas.microsoft.com/office/drawing/2014/main" id="{6F8A41A8-F4B2-AF71-571A-822931437D87}"/>
              </a:ext>
            </a:extLst>
          </p:cNvPr>
          <p:cNvSpPr>
            <a:spLocks noGrp="1"/>
          </p:cNvSpPr>
          <p:nvPr>
            <p:ph type="title"/>
          </p:nvPr>
        </p:nvSpPr>
        <p:spPr>
          <a:xfrm>
            <a:off x="224265" y="258250"/>
            <a:ext cx="8448680" cy="744836"/>
          </a:xfrm>
        </p:spPr>
        <p:txBody>
          <a:bodyPr vert="horz" lIns="91440" tIns="45720" rIns="91440" bIns="45720" rtlCol="0" anchor="ctr">
            <a:noAutofit/>
          </a:bodyPr>
          <a:lstStyle/>
          <a:p>
            <a:r>
              <a:rPr lang="sr-Latn-RS" sz="4000" b="1" dirty="0" err="1"/>
              <a:t>Common</a:t>
            </a:r>
            <a:r>
              <a:rPr lang="sr-Latn-RS" sz="4000" b="1" dirty="0"/>
              <a:t> EU </a:t>
            </a:r>
            <a:r>
              <a:rPr lang="sr-Latn-RS" sz="4000" b="1" dirty="0" err="1"/>
              <a:t>standards</a:t>
            </a:r>
            <a:r>
              <a:rPr lang="sr-Latn-RS" sz="4000" b="1" dirty="0"/>
              <a:t>?</a:t>
            </a:r>
            <a:endParaRPr lang="en-GB" sz="4000" b="1" kern="1200" noProof="0" dirty="0">
              <a:latin typeface="+mj-lt"/>
              <a:ea typeface="+mj-ea"/>
              <a:cs typeface="+mj-cs"/>
            </a:endParaRPr>
          </a:p>
        </p:txBody>
      </p:sp>
    </p:spTree>
    <p:extLst>
      <p:ext uri="{BB962C8B-B14F-4D97-AF65-F5344CB8AC3E}">
        <p14:creationId xmlns:p14="http://schemas.microsoft.com/office/powerpoint/2010/main" val="2101614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6C71C8-CEB9-0E2E-25CB-2C8ED141DFB5}"/>
            </a:ext>
          </a:extLst>
        </p:cNvPr>
        <p:cNvGrpSpPr/>
        <p:nvPr/>
      </p:nvGrpSpPr>
      <p:grpSpPr>
        <a:xfrm>
          <a:off x="0" y="0"/>
          <a:ext cx="0" cy="0"/>
          <a:chOff x="0" y="0"/>
          <a:chExt cx="0" cy="0"/>
        </a:xfrm>
      </p:grpSpPr>
      <p:sp>
        <p:nvSpPr>
          <p:cNvPr id="7" name="Content Placeholder 3">
            <a:extLst>
              <a:ext uri="{FF2B5EF4-FFF2-40B4-BE49-F238E27FC236}">
                <a16:creationId xmlns:a16="http://schemas.microsoft.com/office/drawing/2014/main" id="{F2204DC1-0D46-32E5-4DCA-6CCE5F036C09}"/>
              </a:ext>
            </a:extLst>
          </p:cNvPr>
          <p:cNvSpPr>
            <a:spLocks noGrp="1"/>
          </p:cNvSpPr>
          <p:nvPr>
            <p:ph idx="1"/>
          </p:nvPr>
        </p:nvSpPr>
        <p:spPr>
          <a:xfrm>
            <a:off x="304800" y="794632"/>
            <a:ext cx="11582400" cy="3308367"/>
          </a:xfrm>
        </p:spPr>
        <p:txBody>
          <a:bodyPr>
            <a:noAutofit/>
          </a:bodyPr>
          <a:lstStyle/>
          <a:p>
            <a:pPr>
              <a:buFont typeface="Wingdings" panose="05000000000000000000" pitchFamily="2" charset="2"/>
              <a:buChar char="q"/>
            </a:pPr>
            <a:r>
              <a:rPr lang="en-US" sz="3000" b="1" dirty="0">
                <a:solidFill>
                  <a:schemeClr val="accent1"/>
                </a:solidFill>
              </a:rPr>
              <a:t>Content:</a:t>
            </a:r>
          </a:p>
          <a:p>
            <a:pPr>
              <a:buFont typeface="Wingdings" panose="05000000000000000000" pitchFamily="2" charset="2"/>
              <a:buChar char="Ø"/>
            </a:pPr>
            <a:r>
              <a:rPr lang="en-US" sz="3000" dirty="0">
                <a:solidFill>
                  <a:schemeClr val="bg2"/>
                </a:solidFill>
              </a:rPr>
              <a:t>Is it just a usual HE course or something other</a:t>
            </a:r>
            <a:r>
              <a:rPr lang="sr-Latn-RS" sz="3000" dirty="0">
                <a:solidFill>
                  <a:schemeClr val="bg2"/>
                </a:solidFill>
              </a:rPr>
              <a:t>?</a:t>
            </a:r>
          </a:p>
          <a:p>
            <a:pPr>
              <a:buFont typeface="Wingdings" panose="05000000000000000000" pitchFamily="2" charset="2"/>
              <a:buChar char="Ø"/>
            </a:pPr>
            <a:endParaRPr lang="sr-Latn-RS" sz="3000" dirty="0">
              <a:solidFill>
                <a:schemeClr val="bg2"/>
              </a:solidFill>
            </a:endParaRPr>
          </a:p>
          <a:p>
            <a:pPr>
              <a:buFont typeface="Wingdings" panose="05000000000000000000" pitchFamily="2" charset="2"/>
              <a:buChar char="q"/>
            </a:pPr>
            <a:r>
              <a:rPr lang="sr-Latn-RS" sz="3000" b="1" dirty="0" err="1">
                <a:solidFill>
                  <a:schemeClr val="accent1"/>
                </a:solidFill>
              </a:rPr>
              <a:t>Quality</a:t>
            </a:r>
            <a:r>
              <a:rPr lang="sr-Latn-RS" sz="3000" b="1" dirty="0">
                <a:solidFill>
                  <a:schemeClr val="accent1"/>
                </a:solidFill>
              </a:rPr>
              <a:t> </a:t>
            </a:r>
            <a:r>
              <a:rPr lang="sr-Latn-RS" sz="3000" b="1" dirty="0" err="1">
                <a:solidFill>
                  <a:schemeClr val="accent1"/>
                </a:solidFill>
              </a:rPr>
              <a:t>assurance</a:t>
            </a:r>
            <a:endParaRPr lang="sr-Latn-RS" sz="3000" b="1" dirty="0">
              <a:solidFill>
                <a:schemeClr val="accent1"/>
              </a:solidFill>
            </a:endParaRPr>
          </a:p>
          <a:p>
            <a:pPr>
              <a:buFont typeface="Wingdings" panose="05000000000000000000" pitchFamily="2" charset="2"/>
              <a:buChar char="Ø"/>
            </a:pPr>
            <a:r>
              <a:rPr lang="sr-Latn-RS" sz="3000" dirty="0" err="1">
                <a:solidFill>
                  <a:schemeClr val="bg2"/>
                </a:solidFill>
              </a:rPr>
              <a:t>Accreditation</a:t>
            </a:r>
            <a:endParaRPr lang="sr-Latn-RS" sz="3000" dirty="0">
              <a:solidFill>
                <a:schemeClr val="bg2"/>
              </a:solidFill>
            </a:endParaRPr>
          </a:p>
          <a:p>
            <a:pPr>
              <a:buFont typeface="Wingdings" panose="05000000000000000000" pitchFamily="2" charset="2"/>
              <a:buChar char="Ø"/>
            </a:pPr>
            <a:endParaRPr lang="sr-Latn-RS" sz="3000" dirty="0">
              <a:solidFill>
                <a:schemeClr val="bg2"/>
              </a:solidFill>
            </a:endParaRPr>
          </a:p>
          <a:p>
            <a:pPr>
              <a:buFont typeface="Wingdings" panose="05000000000000000000" pitchFamily="2" charset="2"/>
              <a:buChar char="q"/>
            </a:pPr>
            <a:r>
              <a:rPr lang="en-US" sz="3000" b="1" dirty="0">
                <a:solidFill>
                  <a:schemeClr val="accent1"/>
                </a:solidFill>
              </a:rPr>
              <a:t>Certification:</a:t>
            </a:r>
          </a:p>
          <a:p>
            <a:pPr>
              <a:buFont typeface="Wingdings" panose="05000000000000000000" pitchFamily="2" charset="2"/>
              <a:buChar char="Ø"/>
            </a:pPr>
            <a:r>
              <a:rPr lang="en-US" sz="3000" dirty="0">
                <a:solidFill>
                  <a:schemeClr val="bg2"/>
                </a:solidFill>
              </a:rPr>
              <a:t>Certificate and certificate supplement</a:t>
            </a:r>
          </a:p>
          <a:p>
            <a:pPr>
              <a:buFont typeface="Wingdings" panose="05000000000000000000" pitchFamily="2" charset="2"/>
              <a:buChar char="Ø"/>
            </a:pPr>
            <a:endParaRPr lang="sr-Latn-RS" sz="3000" dirty="0">
              <a:solidFill>
                <a:schemeClr val="bg2"/>
              </a:solidFill>
            </a:endParaRPr>
          </a:p>
          <a:p>
            <a:pPr>
              <a:buFont typeface="Wingdings" panose="05000000000000000000" pitchFamily="2" charset="2"/>
              <a:buChar char="Ø"/>
            </a:pPr>
            <a:endParaRPr lang="en-US" sz="3000" dirty="0">
              <a:solidFill>
                <a:schemeClr val="bg2"/>
              </a:solidFill>
            </a:endParaRPr>
          </a:p>
        </p:txBody>
      </p:sp>
    </p:spTree>
    <p:extLst>
      <p:ext uri="{BB962C8B-B14F-4D97-AF65-F5344CB8AC3E}">
        <p14:creationId xmlns:p14="http://schemas.microsoft.com/office/powerpoint/2010/main" val="1876755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id="{01BB276A-338A-49E2-BA6E-E3CA5EDA9BDF}"/>
              </a:ext>
            </a:extLst>
          </p:cNvPr>
          <p:cNvSpPr>
            <a:spLocks noGrp="1"/>
          </p:cNvSpPr>
          <p:nvPr>
            <p:ph idx="1"/>
          </p:nvPr>
        </p:nvSpPr>
        <p:spPr>
          <a:xfrm>
            <a:off x="385335" y="509442"/>
            <a:ext cx="11582400" cy="3308367"/>
          </a:xfrm>
        </p:spPr>
        <p:txBody>
          <a:bodyPr>
            <a:noAutofit/>
          </a:bodyPr>
          <a:lstStyle/>
          <a:p>
            <a:pPr>
              <a:buFont typeface="Wingdings" panose="05000000000000000000" pitchFamily="2" charset="2"/>
              <a:buChar char="q"/>
            </a:pPr>
            <a:r>
              <a:rPr lang="en-US" sz="3000" b="1" dirty="0">
                <a:solidFill>
                  <a:srgbClr val="FFC000"/>
                </a:solidFill>
              </a:rPr>
              <a:t>Stackability:</a:t>
            </a:r>
            <a:endParaRPr lang="sr-Latn-RS" sz="3000" b="1" dirty="0">
              <a:solidFill>
                <a:srgbClr val="FFC000"/>
              </a:solidFill>
            </a:endParaRPr>
          </a:p>
          <a:p>
            <a:pPr>
              <a:buFont typeface="Wingdings" panose="05000000000000000000" pitchFamily="2" charset="2"/>
              <a:buChar char="Ø"/>
            </a:pPr>
            <a:r>
              <a:rPr lang="sr-Latn-RS" sz="3000" dirty="0">
                <a:solidFill>
                  <a:schemeClr val="bg1"/>
                </a:solidFill>
              </a:rPr>
              <a:t>A</a:t>
            </a:r>
            <a:r>
              <a:rPr lang="en-US" sz="3000" dirty="0">
                <a:solidFill>
                  <a:schemeClr val="bg1"/>
                </a:solidFill>
              </a:rPr>
              <a:t> way to restrict </a:t>
            </a:r>
            <a:r>
              <a:rPr lang="sr-Latn-RS" sz="3000" dirty="0" err="1">
                <a:solidFill>
                  <a:schemeClr val="bg1"/>
                </a:solidFill>
              </a:rPr>
              <a:t>micro-credentials</a:t>
            </a:r>
            <a:r>
              <a:rPr lang="en-US" sz="3000" dirty="0">
                <a:solidFill>
                  <a:schemeClr val="bg1"/>
                </a:solidFill>
              </a:rPr>
              <a:t> duration</a:t>
            </a:r>
            <a:r>
              <a:rPr lang="sr-Latn-RS" sz="3000" dirty="0">
                <a:solidFill>
                  <a:schemeClr val="bg1"/>
                </a:solidFill>
              </a:rPr>
              <a:t>?</a:t>
            </a:r>
          </a:p>
          <a:p>
            <a:pPr>
              <a:buFont typeface="Wingdings" panose="05000000000000000000" pitchFamily="2" charset="2"/>
              <a:buChar char="Ø"/>
            </a:pPr>
            <a:r>
              <a:rPr lang="sr-Latn-RS" sz="3000" dirty="0" err="1">
                <a:solidFill>
                  <a:schemeClr val="bg1"/>
                </a:solidFill>
              </a:rPr>
              <a:t>How</a:t>
            </a:r>
            <a:r>
              <a:rPr lang="sr-Latn-RS" sz="3000" dirty="0">
                <a:solidFill>
                  <a:schemeClr val="bg1"/>
                </a:solidFill>
              </a:rPr>
              <a:t> </a:t>
            </a:r>
            <a:r>
              <a:rPr lang="sr-Latn-RS" sz="3000" dirty="0" err="1">
                <a:solidFill>
                  <a:schemeClr val="bg1"/>
                </a:solidFill>
              </a:rPr>
              <a:t>many</a:t>
            </a:r>
            <a:r>
              <a:rPr lang="sr-Latn-RS" sz="3000" dirty="0">
                <a:solidFill>
                  <a:schemeClr val="bg1"/>
                </a:solidFill>
              </a:rPr>
              <a:t> </a:t>
            </a:r>
            <a:r>
              <a:rPr lang="sr-Latn-RS" sz="3000" dirty="0" err="1">
                <a:solidFill>
                  <a:schemeClr val="bg1"/>
                </a:solidFill>
              </a:rPr>
              <a:t>Certificates</a:t>
            </a:r>
            <a:r>
              <a:rPr lang="sr-Latn-RS" sz="3000" dirty="0">
                <a:solidFill>
                  <a:schemeClr val="bg1"/>
                </a:solidFill>
              </a:rPr>
              <a:t>?</a:t>
            </a:r>
          </a:p>
          <a:p>
            <a:pPr>
              <a:buFont typeface="Wingdings" panose="05000000000000000000" pitchFamily="2" charset="2"/>
              <a:buChar char="Ø"/>
            </a:pPr>
            <a:r>
              <a:rPr lang="en-US" sz="3000" dirty="0">
                <a:solidFill>
                  <a:schemeClr val="bg1"/>
                </a:solidFill>
              </a:rPr>
              <a:t>And what about a degree</a:t>
            </a:r>
            <a:r>
              <a:rPr lang="sr-Latn-RS" sz="3000" dirty="0">
                <a:solidFill>
                  <a:schemeClr val="bg1"/>
                </a:solidFill>
              </a:rPr>
              <a:t>? (</a:t>
            </a:r>
            <a:r>
              <a:rPr lang="sr-Latn-RS" sz="3000" dirty="0" err="1">
                <a:solidFill>
                  <a:schemeClr val="bg1"/>
                </a:solidFill>
              </a:rPr>
              <a:t>for</a:t>
            </a:r>
            <a:r>
              <a:rPr lang="sr-Latn-RS" sz="3000" dirty="0">
                <a:solidFill>
                  <a:schemeClr val="bg1"/>
                </a:solidFill>
              </a:rPr>
              <a:t> </a:t>
            </a:r>
            <a:r>
              <a:rPr lang="sr-Latn-RS" sz="3000" dirty="0" err="1">
                <a:solidFill>
                  <a:schemeClr val="bg1"/>
                </a:solidFill>
              </a:rPr>
              <a:t>example</a:t>
            </a:r>
            <a:r>
              <a:rPr lang="sr-Latn-RS" sz="3000" dirty="0">
                <a:solidFill>
                  <a:schemeClr val="bg1"/>
                </a:solidFill>
              </a:rPr>
              <a:t> 180 </a:t>
            </a:r>
            <a:r>
              <a:rPr lang="sr-Latn-RS" sz="3000" dirty="0" err="1">
                <a:solidFill>
                  <a:schemeClr val="bg1"/>
                </a:solidFill>
              </a:rPr>
              <a:t>micro-credential</a:t>
            </a:r>
            <a:r>
              <a:rPr lang="sr-Latn-RS" sz="3000" dirty="0">
                <a:solidFill>
                  <a:schemeClr val="bg1"/>
                </a:solidFill>
              </a:rPr>
              <a:t> ECTS)</a:t>
            </a:r>
          </a:p>
          <a:p>
            <a:pPr>
              <a:buFont typeface="Wingdings" panose="05000000000000000000" pitchFamily="2" charset="2"/>
              <a:buChar char="Ø"/>
            </a:pPr>
            <a:endParaRPr lang="en-US" sz="3000" dirty="0">
              <a:solidFill>
                <a:srgbClr val="FFC000"/>
              </a:solidFill>
            </a:endParaRPr>
          </a:p>
          <a:p>
            <a:pPr>
              <a:buFont typeface="Wingdings" panose="05000000000000000000" pitchFamily="2" charset="2"/>
              <a:buChar char="q"/>
            </a:pPr>
            <a:r>
              <a:rPr lang="en-US" sz="3000" b="1" dirty="0">
                <a:solidFill>
                  <a:schemeClr val="accent1"/>
                </a:solidFill>
              </a:rPr>
              <a:t>Link to the NQFs/EQF</a:t>
            </a:r>
            <a:r>
              <a:rPr lang="sr-Latn-RS" sz="3000" b="1" dirty="0">
                <a:solidFill>
                  <a:schemeClr val="accent1"/>
                </a:solidFill>
              </a:rPr>
              <a:t>:</a:t>
            </a:r>
          </a:p>
          <a:p>
            <a:pPr>
              <a:buFont typeface="Wingdings" panose="05000000000000000000" pitchFamily="2" charset="2"/>
              <a:buChar char="Ø"/>
            </a:pPr>
            <a:r>
              <a:rPr lang="en-US" sz="3000" dirty="0">
                <a:solidFill>
                  <a:schemeClr val="bg2"/>
                </a:solidFill>
              </a:rPr>
              <a:t>European Common Micro-credential Framework</a:t>
            </a:r>
            <a:r>
              <a:rPr lang="sr-Latn-RS" sz="3000" dirty="0">
                <a:solidFill>
                  <a:schemeClr val="bg2"/>
                </a:solidFill>
              </a:rPr>
              <a:t> </a:t>
            </a:r>
            <a:r>
              <a:rPr lang="en-US" sz="3000" dirty="0">
                <a:solidFill>
                  <a:schemeClr val="bg2"/>
                </a:solidFill>
              </a:rPr>
              <a:t>recommends linking micro-credentials </a:t>
            </a:r>
            <a:r>
              <a:rPr lang="en-US" sz="3000" b="1" dirty="0">
                <a:solidFill>
                  <a:schemeClr val="bg2"/>
                </a:solidFill>
              </a:rPr>
              <a:t>issued by HEIs </a:t>
            </a:r>
            <a:r>
              <a:rPr lang="en-US" sz="3000" dirty="0">
                <a:solidFill>
                  <a:schemeClr val="bg2"/>
                </a:solidFill>
              </a:rPr>
              <a:t>to NQF by integrating or stacking into qualification programs between level 6 to 8</a:t>
            </a:r>
            <a:endParaRPr lang="sr-Latn-RS" sz="3000" dirty="0">
              <a:solidFill>
                <a:schemeClr val="bg2"/>
              </a:solidFill>
            </a:endParaRPr>
          </a:p>
          <a:p>
            <a:pPr>
              <a:buFont typeface="Wingdings" panose="05000000000000000000" pitchFamily="2" charset="2"/>
              <a:buChar char="Ø"/>
            </a:pPr>
            <a:r>
              <a:rPr lang="sr-Latn-RS" sz="3000" dirty="0">
                <a:solidFill>
                  <a:schemeClr val="bg2"/>
                </a:solidFill>
              </a:rPr>
              <a:t>ENIC/NARIC</a:t>
            </a:r>
          </a:p>
          <a:p>
            <a:pPr>
              <a:buFont typeface="Wingdings" panose="05000000000000000000" pitchFamily="2" charset="2"/>
              <a:buChar char="Ø"/>
            </a:pPr>
            <a:endParaRPr lang="sr-Latn-RS" sz="3000" dirty="0">
              <a:solidFill>
                <a:schemeClr val="bg2"/>
              </a:solidFill>
            </a:endParaRPr>
          </a:p>
          <a:p>
            <a:pPr marL="0" indent="0">
              <a:buNone/>
            </a:pPr>
            <a:endParaRPr lang="en-US" sz="3000" dirty="0">
              <a:solidFill>
                <a:schemeClr val="bg2"/>
              </a:solidFill>
            </a:endParaRPr>
          </a:p>
          <a:p>
            <a:pPr>
              <a:buFont typeface="Wingdings" panose="05000000000000000000" pitchFamily="2" charset="2"/>
              <a:buChar char="Ø"/>
            </a:pPr>
            <a:endParaRPr lang="en-US" sz="3000" dirty="0">
              <a:solidFill>
                <a:schemeClr val="bg2"/>
              </a:solidFill>
            </a:endParaRPr>
          </a:p>
        </p:txBody>
      </p:sp>
    </p:spTree>
    <p:extLst>
      <p:ext uri="{BB962C8B-B14F-4D97-AF65-F5344CB8AC3E}">
        <p14:creationId xmlns:p14="http://schemas.microsoft.com/office/powerpoint/2010/main" val="394907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id="{01BB276A-338A-49E2-BA6E-E3CA5EDA9BDF}"/>
              </a:ext>
            </a:extLst>
          </p:cNvPr>
          <p:cNvSpPr>
            <a:spLocks noGrp="1"/>
          </p:cNvSpPr>
          <p:nvPr>
            <p:ph idx="1"/>
          </p:nvPr>
        </p:nvSpPr>
        <p:spPr>
          <a:xfrm>
            <a:off x="212702" y="1369766"/>
            <a:ext cx="11582400" cy="3308367"/>
          </a:xfrm>
        </p:spPr>
        <p:txBody>
          <a:bodyPr>
            <a:noAutofit/>
          </a:bodyPr>
          <a:lstStyle/>
          <a:p>
            <a:pPr>
              <a:buFont typeface="Wingdings" panose="05000000000000000000" pitchFamily="2" charset="2"/>
              <a:buChar char="q"/>
            </a:pPr>
            <a:r>
              <a:rPr lang="en-US" sz="3000" b="1" dirty="0">
                <a:solidFill>
                  <a:schemeClr val="bg1"/>
                </a:solidFill>
              </a:rPr>
              <a:t>ERASMUS+ project “Developing Guidelines for the Implementation of Micro-Credentials in Higher Education – MICROGUIDE” (2021-1-RS01-KA220-HED-000027585) </a:t>
            </a:r>
            <a:r>
              <a:rPr lang="sr-Latn-RS" sz="3000" b="1" dirty="0">
                <a:solidFill>
                  <a:schemeClr val="accent1"/>
                </a:solidFill>
              </a:rPr>
              <a:t>-</a:t>
            </a:r>
            <a:r>
              <a:rPr lang="en-US" sz="3000" b="1" dirty="0">
                <a:solidFill>
                  <a:schemeClr val="accent1"/>
                </a:solidFill>
              </a:rPr>
              <a:t> to develop guidelines for implementing micro-credentials in higher education</a:t>
            </a:r>
            <a:endParaRPr lang="sr-Latn-RS" sz="3000" b="1" dirty="0">
              <a:solidFill>
                <a:schemeClr val="accent1"/>
              </a:solidFill>
            </a:endParaRPr>
          </a:p>
          <a:p>
            <a:pPr>
              <a:buFont typeface="Wingdings" panose="05000000000000000000" pitchFamily="2" charset="2"/>
              <a:buChar char="q"/>
            </a:pPr>
            <a:endParaRPr lang="sr-Latn-RS" sz="3000" b="1" dirty="0">
              <a:solidFill>
                <a:schemeClr val="accent1"/>
              </a:solidFill>
            </a:endParaRPr>
          </a:p>
          <a:p>
            <a:pPr>
              <a:buFont typeface="Wingdings" panose="05000000000000000000" pitchFamily="2" charset="2"/>
              <a:buChar char="Ø"/>
            </a:pPr>
            <a:r>
              <a:rPr lang="en-US" sz="3000" dirty="0">
                <a:solidFill>
                  <a:schemeClr val="bg2"/>
                </a:solidFill>
              </a:rPr>
              <a:t>The project partners </a:t>
            </a:r>
            <a:r>
              <a:rPr lang="sr-Latn-RS" sz="3000" dirty="0" err="1">
                <a:solidFill>
                  <a:schemeClr val="bg2"/>
                </a:solidFill>
              </a:rPr>
              <a:t>were</a:t>
            </a:r>
            <a:r>
              <a:rPr lang="en-US" sz="3000" dirty="0">
                <a:solidFill>
                  <a:schemeClr val="bg2"/>
                </a:solidFill>
              </a:rPr>
              <a:t> the University of Belgrade, the Qualification Agency of Serbia, FH Joanneum Gesellschaft MBH (Graz, Austria), the Accreditation Council for Entrepreneurial and Engaged Universities (Münster, Germany), and the University of Lleida (Lleida, Spain).</a:t>
            </a:r>
          </a:p>
          <a:p>
            <a:pPr>
              <a:buFont typeface="Wingdings" panose="05000000000000000000" pitchFamily="2" charset="2"/>
              <a:buChar char="Ø"/>
            </a:pPr>
            <a:endParaRPr lang="en-US" sz="3000" dirty="0">
              <a:solidFill>
                <a:schemeClr val="bg2"/>
              </a:solidFill>
            </a:endParaRPr>
          </a:p>
        </p:txBody>
      </p:sp>
      <p:pic>
        <p:nvPicPr>
          <p:cNvPr id="4" name="Picture 3">
            <a:extLst>
              <a:ext uri="{FF2B5EF4-FFF2-40B4-BE49-F238E27FC236}">
                <a16:creationId xmlns:a16="http://schemas.microsoft.com/office/drawing/2014/main" id="{5B9F34B6-7724-42FA-B99E-EC1E05C6ECA6}"/>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8872614" y="258250"/>
            <a:ext cx="3095121" cy="819028"/>
          </a:xfrm>
          <a:prstGeom prst="rect">
            <a:avLst/>
          </a:prstGeom>
        </p:spPr>
      </p:pic>
    </p:spTree>
    <p:extLst>
      <p:ext uri="{BB962C8B-B14F-4D97-AF65-F5344CB8AC3E}">
        <p14:creationId xmlns:p14="http://schemas.microsoft.com/office/powerpoint/2010/main" val="1929845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1BD9D-928D-6F35-3AD5-439D7A756663}"/>
            </a:ext>
          </a:extLst>
        </p:cNvPr>
        <p:cNvGrpSpPr/>
        <p:nvPr/>
      </p:nvGrpSpPr>
      <p:grpSpPr>
        <a:xfrm>
          <a:off x="0" y="0"/>
          <a:ext cx="0" cy="0"/>
          <a:chOff x="0" y="0"/>
          <a:chExt cx="0" cy="0"/>
        </a:xfrm>
      </p:grpSpPr>
      <p:sp>
        <p:nvSpPr>
          <p:cNvPr id="7" name="Content Placeholder 3">
            <a:extLst>
              <a:ext uri="{FF2B5EF4-FFF2-40B4-BE49-F238E27FC236}">
                <a16:creationId xmlns:a16="http://schemas.microsoft.com/office/drawing/2014/main" id="{40A32E34-C276-457E-756D-941AED4C3F0B}"/>
              </a:ext>
            </a:extLst>
          </p:cNvPr>
          <p:cNvSpPr>
            <a:spLocks noGrp="1"/>
          </p:cNvSpPr>
          <p:nvPr>
            <p:ph idx="1"/>
          </p:nvPr>
        </p:nvSpPr>
        <p:spPr>
          <a:xfrm>
            <a:off x="304800" y="1475021"/>
            <a:ext cx="11582400" cy="3308367"/>
          </a:xfrm>
        </p:spPr>
        <p:txBody>
          <a:bodyPr>
            <a:noAutofit/>
          </a:bodyPr>
          <a:lstStyle/>
          <a:p>
            <a:pPr>
              <a:buFont typeface="Wingdings" panose="05000000000000000000" pitchFamily="2" charset="2"/>
              <a:buChar char="Ø"/>
            </a:pPr>
            <a:r>
              <a:rPr lang="en-US" sz="3000" dirty="0">
                <a:solidFill>
                  <a:schemeClr val="bg2"/>
                </a:solidFill>
              </a:rPr>
              <a:t>Based on the results of </a:t>
            </a:r>
            <a:r>
              <a:rPr lang="sr-Latn-RS" sz="3000" dirty="0" err="1">
                <a:solidFill>
                  <a:schemeClr val="bg2"/>
                </a:solidFill>
              </a:rPr>
              <a:t>these</a:t>
            </a:r>
            <a:r>
              <a:rPr lang="sr-Latn-RS" sz="3000" dirty="0">
                <a:solidFill>
                  <a:schemeClr val="bg2"/>
                </a:solidFill>
              </a:rPr>
              <a:t> </a:t>
            </a:r>
            <a:r>
              <a:rPr lang="en-US" sz="3000" dirty="0">
                <a:solidFill>
                  <a:schemeClr val="bg2"/>
                </a:solidFill>
              </a:rPr>
              <a:t>analyses, a </a:t>
            </a:r>
            <a:r>
              <a:rPr lang="sr-Latn-RS" sz="3000" dirty="0">
                <a:solidFill>
                  <a:schemeClr val="accent1"/>
                </a:solidFill>
              </a:rPr>
              <a:t>list</a:t>
            </a:r>
            <a:r>
              <a:rPr lang="en-US" sz="3000" dirty="0">
                <a:solidFill>
                  <a:schemeClr val="accent1"/>
                </a:solidFill>
              </a:rPr>
              <a:t> of exemplary practices </a:t>
            </a:r>
            <a:r>
              <a:rPr lang="en-US" sz="3000" dirty="0">
                <a:solidFill>
                  <a:schemeClr val="bg2"/>
                </a:solidFill>
              </a:rPr>
              <a:t>from the project partner states was created, along with </a:t>
            </a:r>
            <a:r>
              <a:rPr lang="sr-Latn-RS" sz="3000" dirty="0" err="1">
                <a:solidFill>
                  <a:schemeClr val="accent1"/>
                </a:solidFill>
              </a:rPr>
              <a:t>all</a:t>
            </a:r>
            <a:r>
              <a:rPr lang="sr-Latn-RS" sz="3000" dirty="0">
                <a:solidFill>
                  <a:schemeClr val="accent1"/>
                </a:solidFill>
              </a:rPr>
              <a:t> </a:t>
            </a:r>
            <a:r>
              <a:rPr lang="sr-Latn-RS" sz="3000" dirty="0" err="1">
                <a:solidFill>
                  <a:schemeClr val="accent1"/>
                </a:solidFill>
              </a:rPr>
              <a:t>prevously</a:t>
            </a:r>
            <a:r>
              <a:rPr lang="sr-Latn-RS" sz="3000" dirty="0">
                <a:solidFill>
                  <a:schemeClr val="accent1"/>
                </a:solidFill>
              </a:rPr>
              <a:t> </a:t>
            </a:r>
            <a:r>
              <a:rPr lang="sr-Latn-RS" sz="3000" dirty="0" err="1">
                <a:solidFill>
                  <a:schemeClr val="accent1"/>
                </a:solidFill>
              </a:rPr>
              <a:t>mentioned</a:t>
            </a:r>
            <a:r>
              <a:rPr lang="sr-Latn-RS" sz="3000" dirty="0">
                <a:solidFill>
                  <a:schemeClr val="accent1"/>
                </a:solidFill>
              </a:rPr>
              <a:t> </a:t>
            </a:r>
            <a:r>
              <a:rPr lang="sr-Latn-RS" sz="3000" dirty="0" err="1">
                <a:solidFill>
                  <a:schemeClr val="accent1"/>
                </a:solidFill>
              </a:rPr>
              <a:t>elements</a:t>
            </a:r>
            <a:r>
              <a:rPr lang="sr-Latn-RS" sz="3000" dirty="0">
                <a:solidFill>
                  <a:schemeClr val="bg2"/>
                </a:solidFill>
              </a:rPr>
              <a:t>, and </a:t>
            </a:r>
            <a:r>
              <a:rPr lang="sr-Latn-RS" sz="3000" dirty="0">
                <a:solidFill>
                  <a:schemeClr val="accent1"/>
                </a:solidFill>
              </a:rPr>
              <a:t>3</a:t>
            </a:r>
            <a:r>
              <a:rPr lang="en-US" sz="3000" dirty="0">
                <a:solidFill>
                  <a:schemeClr val="accent1"/>
                </a:solidFill>
              </a:rPr>
              <a:t> micro-credential </a:t>
            </a:r>
            <a:r>
              <a:rPr lang="sr-Latn-RS" sz="3000" dirty="0" err="1">
                <a:solidFill>
                  <a:schemeClr val="accent1"/>
                </a:solidFill>
              </a:rPr>
              <a:t>pilots</a:t>
            </a:r>
            <a:r>
              <a:rPr lang="en-US" sz="3000" dirty="0">
                <a:solidFill>
                  <a:schemeClr val="accent1"/>
                </a:solidFill>
              </a:rPr>
              <a:t> </a:t>
            </a:r>
            <a:r>
              <a:rPr lang="en-US" sz="3000" dirty="0">
                <a:solidFill>
                  <a:schemeClr val="bg2"/>
                </a:solidFill>
              </a:rPr>
              <a:t>developed as proof-of-concept.</a:t>
            </a:r>
            <a:endParaRPr lang="sr-Latn-RS" sz="3000" dirty="0">
              <a:solidFill>
                <a:schemeClr val="bg2"/>
              </a:solidFill>
            </a:endParaRPr>
          </a:p>
          <a:p>
            <a:pPr>
              <a:buFont typeface="Wingdings" panose="05000000000000000000" pitchFamily="2" charset="2"/>
              <a:buChar char="Ø"/>
            </a:pPr>
            <a:endParaRPr lang="sr-Latn-RS" sz="3000" dirty="0">
              <a:solidFill>
                <a:schemeClr val="bg2"/>
              </a:solidFill>
            </a:endParaRPr>
          </a:p>
          <a:p>
            <a:pPr>
              <a:buFont typeface="Wingdings" panose="05000000000000000000" pitchFamily="2" charset="2"/>
              <a:buChar char="Ø"/>
            </a:pPr>
            <a:r>
              <a:rPr lang="en-US" sz="3000" dirty="0">
                <a:solidFill>
                  <a:schemeClr val="bg2"/>
                </a:solidFill>
              </a:rPr>
              <a:t>In this </a:t>
            </a:r>
            <a:r>
              <a:rPr lang="sr-Latn-RS" sz="3000" dirty="0" err="1">
                <a:solidFill>
                  <a:schemeClr val="bg2"/>
                </a:solidFill>
              </a:rPr>
              <a:t>way</a:t>
            </a:r>
            <a:r>
              <a:rPr lang="en-US" sz="3000" dirty="0">
                <a:solidFill>
                  <a:schemeClr val="bg2"/>
                </a:solidFill>
              </a:rPr>
              <a:t>, the Guidelines </a:t>
            </a:r>
            <a:r>
              <a:rPr lang="en-US" sz="3000" dirty="0">
                <a:solidFill>
                  <a:schemeClr val="accent1"/>
                </a:solidFill>
              </a:rPr>
              <a:t>serve as the theoretical underpinning for implementing micro-credentials in all project partner states and beyond, providing both legislators and higher education institutions (HEIs) with concrete solutions.</a:t>
            </a:r>
          </a:p>
        </p:txBody>
      </p:sp>
      <p:pic>
        <p:nvPicPr>
          <p:cNvPr id="4" name="Picture 3">
            <a:extLst>
              <a:ext uri="{FF2B5EF4-FFF2-40B4-BE49-F238E27FC236}">
                <a16:creationId xmlns:a16="http://schemas.microsoft.com/office/drawing/2014/main" id="{8A8D0B1D-E803-7D43-6DB7-95232E425731}"/>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8872614" y="258250"/>
            <a:ext cx="3095121" cy="819028"/>
          </a:xfrm>
          <a:prstGeom prst="rect">
            <a:avLst/>
          </a:prstGeom>
        </p:spPr>
      </p:pic>
    </p:spTree>
    <p:extLst>
      <p:ext uri="{BB962C8B-B14F-4D97-AF65-F5344CB8AC3E}">
        <p14:creationId xmlns:p14="http://schemas.microsoft.com/office/powerpoint/2010/main" val="1896599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73F605-E0F7-9A4F-E15B-53E46479763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CBA38C9-2540-0DEF-1CF4-C414B6214FC0}"/>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8872614" y="258250"/>
            <a:ext cx="3095121" cy="819028"/>
          </a:xfrm>
          <a:prstGeom prst="rect">
            <a:avLst/>
          </a:prstGeom>
        </p:spPr>
      </p:pic>
      <p:sp>
        <p:nvSpPr>
          <p:cNvPr id="3" name="TextBox 2">
            <a:extLst>
              <a:ext uri="{FF2B5EF4-FFF2-40B4-BE49-F238E27FC236}">
                <a16:creationId xmlns:a16="http://schemas.microsoft.com/office/drawing/2014/main" id="{304785F9-2853-F91B-412B-920187511E90}"/>
              </a:ext>
            </a:extLst>
          </p:cNvPr>
          <p:cNvSpPr txBox="1"/>
          <p:nvPr/>
        </p:nvSpPr>
        <p:spPr>
          <a:xfrm>
            <a:off x="304800" y="113766"/>
            <a:ext cx="6200158" cy="553998"/>
          </a:xfrm>
          <a:prstGeom prst="rect">
            <a:avLst/>
          </a:prstGeom>
          <a:noFill/>
        </p:spPr>
        <p:txBody>
          <a:bodyPr wrap="square">
            <a:spAutoFit/>
          </a:bodyPr>
          <a:lstStyle/>
          <a:p>
            <a:r>
              <a:rPr lang="en-US" sz="3000" b="1" dirty="0">
                <a:solidFill>
                  <a:schemeClr val="accent1"/>
                </a:solidFill>
              </a:rPr>
              <a:t>https://microguide.bio.bg.ac.rs/</a:t>
            </a:r>
          </a:p>
        </p:txBody>
      </p:sp>
      <p:pic>
        <p:nvPicPr>
          <p:cNvPr id="9" name="Picture 8" descr="A person holding a flag&#10;&#10;Description automatically generated">
            <a:extLst>
              <a:ext uri="{FF2B5EF4-FFF2-40B4-BE49-F238E27FC236}">
                <a16:creationId xmlns:a16="http://schemas.microsoft.com/office/drawing/2014/main" id="{1A9E1806-4007-2A87-7477-70D7CE5C16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346" y="1361757"/>
            <a:ext cx="11705308" cy="4361709"/>
          </a:xfrm>
          <a:prstGeom prst="rect">
            <a:avLst/>
          </a:prstGeom>
        </p:spPr>
      </p:pic>
    </p:spTree>
    <p:extLst>
      <p:ext uri="{BB962C8B-B14F-4D97-AF65-F5344CB8AC3E}">
        <p14:creationId xmlns:p14="http://schemas.microsoft.com/office/powerpoint/2010/main" val="3660132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0080E5-D12B-ACC7-D834-933FAE5A9969}"/>
              </a:ext>
            </a:extLst>
          </p:cNvPr>
          <p:cNvSpPr txBox="1"/>
          <p:nvPr/>
        </p:nvSpPr>
        <p:spPr>
          <a:xfrm>
            <a:off x="3786480" y="43458"/>
            <a:ext cx="4829655" cy="646331"/>
          </a:xfrm>
          <a:prstGeom prst="rect">
            <a:avLst/>
          </a:prstGeom>
          <a:noFill/>
        </p:spPr>
        <p:txBody>
          <a:bodyPr wrap="none" rtlCol="0">
            <a:spAutoFit/>
          </a:bodyPr>
          <a:lstStyle/>
          <a:p>
            <a:pPr algn="ctr"/>
            <a:r>
              <a:rPr lang="en-US" b="1" dirty="0">
                <a:solidFill>
                  <a:srgbClr val="184899"/>
                </a:solidFill>
                <a:latin typeface="Cambria" panose="02040503050406030204" pitchFamily="18" charset="0"/>
                <a:ea typeface="Cambria" panose="02040503050406030204" pitchFamily="18" charset="0"/>
              </a:rPr>
              <a:t>Ministry of Education, Science and Research</a:t>
            </a:r>
            <a:endParaRPr lang="sr-Cyrl-RS" b="1" dirty="0">
              <a:solidFill>
                <a:srgbClr val="184899"/>
              </a:solidFill>
              <a:latin typeface="Cambria" panose="02040503050406030204" pitchFamily="18" charset="0"/>
              <a:ea typeface="Cambria" panose="02040503050406030204" pitchFamily="18" charset="0"/>
            </a:endParaRPr>
          </a:p>
          <a:p>
            <a:pPr algn="ctr"/>
            <a:r>
              <a:rPr lang="en-US" b="1" dirty="0">
                <a:solidFill>
                  <a:srgbClr val="184899"/>
                </a:solidFill>
                <a:latin typeface="Cambria" panose="02040503050406030204" pitchFamily="18" charset="0"/>
                <a:ea typeface="Cambria" panose="02040503050406030204" pitchFamily="18" charset="0"/>
              </a:rPr>
              <a:t>Position paper</a:t>
            </a:r>
            <a:endParaRPr lang="en-GB" b="1" dirty="0">
              <a:solidFill>
                <a:srgbClr val="184899"/>
              </a:solidFill>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42C2BB5F-E5DB-BAF2-B70A-F4C24460CD12}"/>
              </a:ext>
            </a:extLst>
          </p:cNvPr>
          <p:cNvSpPr txBox="1"/>
          <p:nvPr/>
        </p:nvSpPr>
        <p:spPr>
          <a:xfrm>
            <a:off x="2000557" y="576072"/>
            <a:ext cx="8190885" cy="1169551"/>
          </a:xfrm>
          <a:prstGeom prst="rect">
            <a:avLst/>
          </a:prstGeom>
          <a:noFill/>
        </p:spPr>
        <p:txBody>
          <a:bodyPr wrap="square" rtlCol="0">
            <a:spAutoFit/>
          </a:bodyPr>
          <a:lstStyle/>
          <a:p>
            <a:pPr algn="just"/>
            <a:r>
              <a:rPr lang="en-US" sz="1400" i="0" dirty="0">
                <a:solidFill>
                  <a:srgbClr val="184899"/>
                </a:solidFill>
                <a:effectLst/>
              </a:rPr>
              <a:t>Austrian HE takes a positive view of the European developments in MCs, especially in the context of the increasingly important</a:t>
            </a:r>
            <a:r>
              <a:rPr lang="sr-Cyrl-RS" sz="1400" i="0" dirty="0">
                <a:solidFill>
                  <a:srgbClr val="184899"/>
                </a:solidFill>
                <a:effectLst/>
              </a:rPr>
              <a:t> </a:t>
            </a:r>
            <a:r>
              <a:rPr lang="en-US" sz="1400" i="0" dirty="0">
                <a:solidFill>
                  <a:srgbClr val="184899"/>
                </a:solidFill>
                <a:effectLst/>
              </a:rPr>
              <a:t>lifelong learning and sees this as an opportunity</a:t>
            </a:r>
            <a:r>
              <a:rPr lang="sr-Cyrl-RS" sz="1400" i="0" dirty="0">
                <a:solidFill>
                  <a:srgbClr val="184899"/>
                </a:solidFill>
                <a:effectLst/>
              </a:rPr>
              <a:t> </a:t>
            </a:r>
            <a:r>
              <a:rPr lang="en-US" sz="1400" i="0" dirty="0">
                <a:solidFill>
                  <a:srgbClr val="184899"/>
                </a:solidFill>
                <a:effectLst/>
              </a:rPr>
              <a:t>for the universities to expand the quality of their educational offerings, open new target groups and expand cooperation with non-university partner institutions. This can be an important contribution to</a:t>
            </a:r>
            <a:r>
              <a:rPr lang="sr-Cyrl-RS" sz="1400" i="0" dirty="0">
                <a:solidFill>
                  <a:srgbClr val="184899"/>
                </a:solidFill>
                <a:effectLst/>
              </a:rPr>
              <a:t> </a:t>
            </a:r>
            <a:r>
              <a:rPr lang="en-US" sz="1400" i="0" dirty="0">
                <a:solidFill>
                  <a:srgbClr val="184899"/>
                </a:solidFill>
                <a:effectLst/>
              </a:rPr>
              <a:t>strengthening the position of the universities in the intensifying competition on the education market.</a:t>
            </a:r>
            <a:endParaRPr lang="en-GB" sz="1400" dirty="0">
              <a:solidFill>
                <a:srgbClr val="184899"/>
              </a:solidFill>
            </a:endParaRPr>
          </a:p>
        </p:txBody>
      </p:sp>
      <p:sp>
        <p:nvSpPr>
          <p:cNvPr id="5" name="TextBox 4">
            <a:extLst>
              <a:ext uri="{FF2B5EF4-FFF2-40B4-BE49-F238E27FC236}">
                <a16:creationId xmlns:a16="http://schemas.microsoft.com/office/drawing/2014/main" id="{FFF32427-1D3F-1327-F165-F02F8EFA296E}"/>
              </a:ext>
            </a:extLst>
          </p:cNvPr>
          <p:cNvSpPr txBox="1"/>
          <p:nvPr/>
        </p:nvSpPr>
        <p:spPr>
          <a:xfrm>
            <a:off x="7295154" y="1768853"/>
            <a:ext cx="3928931" cy="646331"/>
          </a:xfrm>
          <a:prstGeom prst="rect">
            <a:avLst/>
          </a:prstGeom>
          <a:noFill/>
        </p:spPr>
        <p:txBody>
          <a:bodyPr wrap="square" rtlCol="0">
            <a:spAutoFit/>
          </a:bodyPr>
          <a:lstStyle/>
          <a:p>
            <a:r>
              <a:rPr lang="sr-Latn-RS" b="1" dirty="0">
                <a:solidFill>
                  <a:srgbClr val="184899"/>
                </a:solidFill>
                <a:latin typeface="Cambria" panose="02040503050406030204" pitchFamily="18" charset="0"/>
                <a:ea typeface="Cambria" panose="02040503050406030204" pitchFamily="18" charset="0"/>
              </a:rPr>
              <a:t>W</a:t>
            </a:r>
            <a:r>
              <a:rPr lang="en-US" b="1" dirty="0" err="1">
                <a:solidFill>
                  <a:srgbClr val="184899"/>
                </a:solidFill>
                <a:latin typeface="Cambria" panose="02040503050406030204" pitchFamily="18" charset="0"/>
                <a:ea typeface="Cambria" panose="02040503050406030204" pitchFamily="18" charset="0"/>
              </a:rPr>
              <a:t>orking</a:t>
            </a:r>
            <a:r>
              <a:rPr lang="en-US" b="1" dirty="0">
                <a:solidFill>
                  <a:srgbClr val="184899"/>
                </a:solidFill>
                <a:latin typeface="Cambria" panose="02040503050406030204" pitchFamily="18" charset="0"/>
                <a:ea typeface="Cambria" panose="02040503050406030204" pitchFamily="18" charset="0"/>
              </a:rPr>
              <a:t> group </a:t>
            </a:r>
            <a:r>
              <a:rPr lang="sr-Latn-RS" b="1" dirty="0">
                <a:solidFill>
                  <a:srgbClr val="184899"/>
                </a:solidFill>
                <a:latin typeface="Cambria" panose="02040503050406030204" pitchFamily="18" charset="0"/>
                <a:ea typeface="Cambria" panose="02040503050406030204" pitchFamily="18" charset="0"/>
              </a:rPr>
              <a:t>(</a:t>
            </a:r>
            <a:r>
              <a:rPr lang="en-US" b="1" dirty="0">
                <a:solidFill>
                  <a:srgbClr val="184899"/>
                </a:solidFill>
                <a:latin typeface="Cambria" panose="02040503050406030204" pitchFamily="18" charset="0"/>
                <a:ea typeface="Cambria" panose="02040503050406030204" pitchFamily="18" charset="0"/>
              </a:rPr>
              <a:t>all four HE sectors, AQ Austria and the ministry</a:t>
            </a:r>
            <a:r>
              <a:rPr lang="sr-Latn-RS" b="1" dirty="0">
                <a:solidFill>
                  <a:srgbClr val="184899"/>
                </a:solidFill>
                <a:latin typeface="Cambria" panose="02040503050406030204" pitchFamily="18" charset="0"/>
                <a:ea typeface="Cambria" panose="02040503050406030204" pitchFamily="18" charset="0"/>
              </a:rPr>
              <a:t>)</a:t>
            </a:r>
            <a:endParaRPr lang="en-GB" b="1" dirty="0">
              <a:solidFill>
                <a:srgbClr val="184899"/>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73B1E6A1-07FE-CC10-28E0-BEF83BF76F87}"/>
              </a:ext>
            </a:extLst>
          </p:cNvPr>
          <p:cNvSpPr txBox="1"/>
          <p:nvPr/>
        </p:nvSpPr>
        <p:spPr>
          <a:xfrm>
            <a:off x="8007129" y="2858036"/>
            <a:ext cx="3991753" cy="738664"/>
          </a:xfrm>
          <a:prstGeom prst="rect">
            <a:avLst/>
          </a:prstGeom>
          <a:noFill/>
        </p:spPr>
        <p:txBody>
          <a:bodyPr wrap="square" rtlCol="0">
            <a:spAutoFit/>
          </a:bodyPr>
          <a:lstStyle/>
          <a:p>
            <a:pPr algn="just"/>
            <a:r>
              <a:rPr lang="en-US" sz="1400" i="0" dirty="0">
                <a:solidFill>
                  <a:srgbClr val="184899"/>
                </a:solidFill>
                <a:effectLst/>
              </a:rPr>
              <a:t>The definition of MCs should be as general, reasonable and yet as precise as possible, so that all stakeholders can act from this common basis</a:t>
            </a:r>
            <a:endParaRPr lang="en-GB" sz="1400" dirty="0">
              <a:solidFill>
                <a:srgbClr val="184899"/>
              </a:solidFill>
            </a:endParaRPr>
          </a:p>
        </p:txBody>
      </p:sp>
      <p:sp>
        <p:nvSpPr>
          <p:cNvPr id="8" name="TextBox 7">
            <a:extLst>
              <a:ext uri="{FF2B5EF4-FFF2-40B4-BE49-F238E27FC236}">
                <a16:creationId xmlns:a16="http://schemas.microsoft.com/office/drawing/2014/main" id="{6310E738-5407-7EF5-8DF4-3358D28E1098}"/>
              </a:ext>
            </a:extLst>
          </p:cNvPr>
          <p:cNvSpPr txBox="1"/>
          <p:nvPr/>
        </p:nvSpPr>
        <p:spPr>
          <a:xfrm>
            <a:off x="7671188" y="4359295"/>
            <a:ext cx="4418436" cy="954107"/>
          </a:xfrm>
          <a:prstGeom prst="rect">
            <a:avLst/>
          </a:prstGeom>
          <a:noFill/>
        </p:spPr>
        <p:txBody>
          <a:bodyPr wrap="square" rtlCol="0">
            <a:spAutoFit/>
          </a:bodyPr>
          <a:lstStyle/>
          <a:p>
            <a:r>
              <a:rPr lang="en-US" sz="1400" i="0" dirty="0">
                <a:solidFill>
                  <a:srgbClr val="184899"/>
                </a:solidFill>
                <a:effectLst/>
              </a:rPr>
              <a:t>The main component of the design of MCs is the</a:t>
            </a:r>
            <a:r>
              <a:rPr lang="sr-Latn-RS" sz="1400" i="0" dirty="0">
                <a:solidFill>
                  <a:srgbClr val="184899"/>
                </a:solidFill>
                <a:effectLst/>
              </a:rPr>
              <a:t> </a:t>
            </a:r>
            <a:r>
              <a:rPr lang="en-US" sz="1400" i="0" dirty="0">
                <a:solidFill>
                  <a:srgbClr val="184899"/>
                </a:solidFill>
                <a:effectLst/>
              </a:rPr>
              <a:t>common agreement on MC setup and possible parameters such as: ECTS, title, description, target groups, examination/assessment, QA, </a:t>
            </a:r>
            <a:r>
              <a:rPr lang="en-US" sz="1400" i="0" dirty="0" err="1">
                <a:solidFill>
                  <a:srgbClr val="184899"/>
                </a:solidFill>
                <a:effectLst/>
              </a:rPr>
              <a:t>etc</a:t>
            </a:r>
            <a:endParaRPr lang="en-GB" sz="1400" dirty="0">
              <a:solidFill>
                <a:srgbClr val="184899"/>
              </a:solidFill>
            </a:endParaRPr>
          </a:p>
        </p:txBody>
      </p:sp>
      <p:sp>
        <p:nvSpPr>
          <p:cNvPr id="10" name="TextBox 9">
            <a:extLst>
              <a:ext uri="{FF2B5EF4-FFF2-40B4-BE49-F238E27FC236}">
                <a16:creationId xmlns:a16="http://schemas.microsoft.com/office/drawing/2014/main" id="{D8ADB12F-1DB5-5606-331E-9BFB47D2DC14}"/>
              </a:ext>
            </a:extLst>
          </p:cNvPr>
          <p:cNvSpPr txBox="1"/>
          <p:nvPr/>
        </p:nvSpPr>
        <p:spPr>
          <a:xfrm>
            <a:off x="72826" y="2676752"/>
            <a:ext cx="3940567" cy="954107"/>
          </a:xfrm>
          <a:prstGeom prst="rect">
            <a:avLst/>
          </a:prstGeom>
          <a:noFill/>
        </p:spPr>
        <p:txBody>
          <a:bodyPr wrap="square" rtlCol="0">
            <a:spAutoFit/>
          </a:bodyPr>
          <a:lstStyle/>
          <a:p>
            <a:pPr algn="r"/>
            <a:r>
              <a:rPr lang="en-GB" sz="1400" i="0" dirty="0">
                <a:solidFill>
                  <a:srgbClr val="184899"/>
                </a:solidFill>
                <a:effectLst/>
              </a:rPr>
              <a:t>Mutual recognition among universities</a:t>
            </a:r>
            <a:endParaRPr lang="sr-Latn-RS" sz="1400" i="0" dirty="0">
              <a:solidFill>
                <a:srgbClr val="184899"/>
              </a:solidFill>
              <a:effectLst/>
            </a:endParaRPr>
          </a:p>
          <a:p>
            <a:pPr algn="r"/>
            <a:r>
              <a:rPr lang="en-US" sz="1400" dirty="0">
                <a:solidFill>
                  <a:srgbClr val="184899"/>
                </a:solidFill>
              </a:rPr>
              <a:t>based on the national QA mechanisms and the ESG principles. The MCs QA must be ensured by the university's internal QM system</a:t>
            </a:r>
            <a:endParaRPr lang="en-GB" sz="1400" dirty="0">
              <a:solidFill>
                <a:srgbClr val="184899"/>
              </a:solidFill>
            </a:endParaRPr>
          </a:p>
        </p:txBody>
      </p:sp>
      <p:sp>
        <p:nvSpPr>
          <p:cNvPr id="12" name="TextBox 11">
            <a:extLst>
              <a:ext uri="{FF2B5EF4-FFF2-40B4-BE49-F238E27FC236}">
                <a16:creationId xmlns:a16="http://schemas.microsoft.com/office/drawing/2014/main" id="{1019E7B3-E630-0467-D908-CDC68A874A2D}"/>
              </a:ext>
            </a:extLst>
          </p:cNvPr>
          <p:cNvSpPr txBox="1"/>
          <p:nvPr/>
        </p:nvSpPr>
        <p:spPr>
          <a:xfrm>
            <a:off x="1390141" y="4737232"/>
            <a:ext cx="3144579" cy="307777"/>
          </a:xfrm>
          <a:prstGeom prst="rect">
            <a:avLst/>
          </a:prstGeom>
          <a:noFill/>
        </p:spPr>
        <p:txBody>
          <a:bodyPr wrap="none" rtlCol="0">
            <a:spAutoFit/>
          </a:bodyPr>
          <a:lstStyle/>
          <a:p>
            <a:pPr algn="just"/>
            <a:r>
              <a:rPr lang="en-US" sz="1400" i="0" dirty="0">
                <a:solidFill>
                  <a:srgbClr val="184899"/>
                </a:solidFill>
                <a:effectLst/>
              </a:rPr>
              <a:t>Agreed extent of hours – as credit points</a:t>
            </a:r>
            <a:endParaRPr lang="en-GB" sz="1400" dirty="0">
              <a:solidFill>
                <a:srgbClr val="184899"/>
              </a:solidFill>
            </a:endParaRPr>
          </a:p>
        </p:txBody>
      </p:sp>
      <p:sp>
        <p:nvSpPr>
          <p:cNvPr id="13" name="TextBox 12">
            <a:extLst>
              <a:ext uri="{FF2B5EF4-FFF2-40B4-BE49-F238E27FC236}">
                <a16:creationId xmlns:a16="http://schemas.microsoft.com/office/drawing/2014/main" id="{D87497D1-0A72-AA43-A8A7-E49A75520A85}"/>
              </a:ext>
            </a:extLst>
          </p:cNvPr>
          <p:cNvSpPr txBox="1"/>
          <p:nvPr/>
        </p:nvSpPr>
        <p:spPr>
          <a:xfrm>
            <a:off x="72826" y="6151382"/>
            <a:ext cx="2129878" cy="584775"/>
          </a:xfrm>
          <a:prstGeom prst="rect">
            <a:avLst/>
          </a:prstGeom>
          <a:noFill/>
        </p:spPr>
        <p:txBody>
          <a:bodyPr wrap="none" rtlCol="0">
            <a:spAutoFit/>
          </a:bodyPr>
          <a:lstStyle/>
          <a:p>
            <a:r>
              <a:rPr lang="sr-Cyrl-RS" sz="3200" b="1" dirty="0">
                <a:solidFill>
                  <a:srgbClr val="184899"/>
                </a:solidFill>
                <a:latin typeface="Cambria" panose="02040503050406030204" pitchFamily="18" charset="0"/>
                <a:ea typeface="Cambria" panose="02040503050406030204" pitchFamily="18" charset="0"/>
              </a:rPr>
              <a:t>АУСТРИЈА</a:t>
            </a:r>
            <a:endParaRPr lang="en-GB" sz="3200" b="1" dirty="0">
              <a:solidFill>
                <a:srgbClr val="184899"/>
              </a:solidFill>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id="{9708F9AE-D307-F0EC-598F-E5AF1B09FCFA}"/>
              </a:ext>
            </a:extLst>
          </p:cNvPr>
          <p:cNvSpPr txBox="1"/>
          <p:nvPr/>
        </p:nvSpPr>
        <p:spPr>
          <a:xfrm>
            <a:off x="5072141" y="3341328"/>
            <a:ext cx="2047715" cy="738664"/>
          </a:xfrm>
          <a:prstGeom prst="rect">
            <a:avLst/>
          </a:prstGeom>
          <a:noFill/>
        </p:spPr>
        <p:txBody>
          <a:bodyPr wrap="square" rtlCol="0">
            <a:spAutoFit/>
          </a:bodyPr>
          <a:lstStyle/>
          <a:p>
            <a:pPr algn="ctr"/>
            <a:r>
              <a:rPr lang="en-US" sz="1400" b="1" i="0" dirty="0">
                <a:solidFill>
                  <a:srgbClr val="FF0000"/>
                </a:solidFill>
                <a:effectLst/>
              </a:rPr>
              <a:t>MCs should not be assigned to the NQF due to the low workload</a:t>
            </a:r>
            <a:endParaRPr lang="en-GB" sz="1400" b="1" dirty="0">
              <a:solidFill>
                <a:srgbClr val="FF0000"/>
              </a:solidFill>
            </a:endParaRPr>
          </a:p>
        </p:txBody>
      </p:sp>
    </p:spTree>
    <p:extLst>
      <p:ext uri="{BB962C8B-B14F-4D97-AF65-F5344CB8AC3E}">
        <p14:creationId xmlns:p14="http://schemas.microsoft.com/office/powerpoint/2010/main" val="2375800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0080E5-D12B-ACC7-D834-933FAE5A9969}"/>
              </a:ext>
            </a:extLst>
          </p:cNvPr>
          <p:cNvSpPr txBox="1"/>
          <p:nvPr/>
        </p:nvSpPr>
        <p:spPr>
          <a:xfrm>
            <a:off x="4351128" y="132412"/>
            <a:ext cx="3489737" cy="369332"/>
          </a:xfrm>
          <a:prstGeom prst="rect">
            <a:avLst/>
          </a:prstGeom>
          <a:noFill/>
        </p:spPr>
        <p:txBody>
          <a:bodyPr wrap="none" rtlCol="0">
            <a:spAutoFit/>
          </a:bodyPr>
          <a:lstStyle/>
          <a:p>
            <a:pPr algn="ctr"/>
            <a:r>
              <a:rPr lang="en-US" b="1" dirty="0">
                <a:solidFill>
                  <a:srgbClr val="184899"/>
                </a:solidFill>
                <a:latin typeface="Cambria" panose="02040503050406030204" pitchFamily="18" charset="0"/>
                <a:ea typeface="Cambria" panose="02040503050406030204" pitchFamily="18" charset="0"/>
              </a:rPr>
              <a:t>Boston Consulting Group (BCG)</a:t>
            </a:r>
            <a:endParaRPr lang="en-GB" b="1" dirty="0">
              <a:solidFill>
                <a:srgbClr val="184899"/>
              </a:solidFill>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42C2BB5F-E5DB-BAF2-B70A-F4C24460CD12}"/>
              </a:ext>
            </a:extLst>
          </p:cNvPr>
          <p:cNvSpPr txBox="1"/>
          <p:nvPr/>
        </p:nvSpPr>
        <p:spPr>
          <a:xfrm>
            <a:off x="2621790" y="500481"/>
            <a:ext cx="6543152" cy="1169551"/>
          </a:xfrm>
          <a:prstGeom prst="rect">
            <a:avLst/>
          </a:prstGeom>
          <a:noFill/>
        </p:spPr>
        <p:txBody>
          <a:bodyPr wrap="square" rtlCol="0">
            <a:spAutoFit/>
          </a:bodyPr>
          <a:lstStyle/>
          <a:p>
            <a:pPr algn="just"/>
            <a:r>
              <a:rPr lang="sr-Latn-RS" sz="1400" dirty="0">
                <a:solidFill>
                  <a:srgbClr val="184899"/>
                </a:solidFill>
              </a:rPr>
              <a:t>L</a:t>
            </a:r>
            <a:r>
              <a:rPr lang="en-US" sz="1400" i="0" dirty="0" err="1">
                <a:solidFill>
                  <a:srgbClr val="184899"/>
                </a:solidFill>
                <a:effectLst/>
              </a:rPr>
              <a:t>abour</a:t>
            </a:r>
            <a:r>
              <a:rPr lang="en-US" sz="1400" i="0" dirty="0">
                <a:solidFill>
                  <a:srgbClr val="184899"/>
                </a:solidFill>
                <a:effectLst/>
              </a:rPr>
              <a:t> markets of the USA, Germany and Australia have similar trends. One of them is a shortage of skilled workers in STEM professions, which will worsen by 2030. As a result of ageing, health and care professions will also be in high demand</a:t>
            </a:r>
            <a:r>
              <a:rPr lang="sr-Latn-RS" sz="1400" i="0" dirty="0">
                <a:solidFill>
                  <a:srgbClr val="184899"/>
                </a:solidFill>
                <a:effectLst/>
              </a:rPr>
              <a:t>.</a:t>
            </a:r>
          </a:p>
          <a:p>
            <a:pPr algn="just"/>
            <a:r>
              <a:rPr lang="en-US" sz="1400" dirty="0">
                <a:solidFill>
                  <a:srgbClr val="184899"/>
                </a:solidFill>
              </a:rPr>
              <a:t>As one of the ways to minimize the risks and consequences, BCG suggests governments of these countries, including Germany, should develop a new approach to MCs</a:t>
            </a:r>
            <a:r>
              <a:rPr lang="sr-Latn-RS" sz="1400" dirty="0">
                <a:solidFill>
                  <a:srgbClr val="184899"/>
                </a:solidFill>
              </a:rPr>
              <a:t>.</a:t>
            </a:r>
            <a:endParaRPr lang="en-GB" sz="1400" dirty="0">
              <a:solidFill>
                <a:srgbClr val="184899"/>
              </a:solidFill>
            </a:endParaRPr>
          </a:p>
        </p:txBody>
      </p:sp>
      <p:sp>
        <p:nvSpPr>
          <p:cNvPr id="5" name="TextBox 4">
            <a:extLst>
              <a:ext uri="{FF2B5EF4-FFF2-40B4-BE49-F238E27FC236}">
                <a16:creationId xmlns:a16="http://schemas.microsoft.com/office/drawing/2014/main" id="{FFF32427-1D3F-1327-F165-F02F8EFA296E}"/>
              </a:ext>
            </a:extLst>
          </p:cNvPr>
          <p:cNvSpPr txBox="1"/>
          <p:nvPr/>
        </p:nvSpPr>
        <p:spPr>
          <a:xfrm>
            <a:off x="7518519" y="1664830"/>
            <a:ext cx="3928931" cy="923330"/>
          </a:xfrm>
          <a:prstGeom prst="rect">
            <a:avLst/>
          </a:prstGeom>
          <a:noFill/>
        </p:spPr>
        <p:txBody>
          <a:bodyPr wrap="square" rtlCol="0">
            <a:spAutoFit/>
          </a:bodyPr>
          <a:lstStyle/>
          <a:p>
            <a:r>
              <a:rPr lang="sr-Latn-RS" b="1" dirty="0">
                <a:solidFill>
                  <a:srgbClr val="184899"/>
                </a:solidFill>
                <a:latin typeface="Cambria" panose="02040503050406030204" pitchFamily="18" charset="0"/>
                <a:ea typeface="Cambria" panose="02040503050406030204" pitchFamily="18" charset="0"/>
              </a:rPr>
              <a:t>German </a:t>
            </a:r>
            <a:r>
              <a:rPr lang="sr-Latn-RS" b="1" dirty="0" err="1">
                <a:solidFill>
                  <a:srgbClr val="184899"/>
                </a:solidFill>
                <a:latin typeface="Cambria" panose="02040503050406030204" pitchFamily="18" charset="0"/>
                <a:ea typeface="Cambria" panose="02040503050406030204" pitchFamily="18" charset="0"/>
              </a:rPr>
              <a:t>Academic</a:t>
            </a:r>
            <a:r>
              <a:rPr lang="sr-Latn-RS" b="1" dirty="0">
                <a:solidFill>
                  <a:srgbClr val="184899"/>
                </a:solidFill>
                <a:latin typeface="Cambria" panose="02040503050406030204" pitchFamily="18" charset="0"/>
                <a:ea typeface="Cambria" panose="02040503050406030204" pitchFamily="18" charset="0"/>
              </a:rPr>
              <a:t> Exchange </a:t>
            </a:r>
            <a:r>
              <a:rPr lang="sr-Latn-RS" b="1" dirty="0" err="1">
                <a:solidFill>
                  <a:srgbClr val="184899"/>
                </a:solidFill>
                <a:latin typeface="Cambria" panose="02040503050406030204" pitchFamily="18" charset="0"/>
                <a:ea typeface="Cambria" panose="02040503050406030204" pitchFamily="18" charset="0"/>
              </a:rPr>
              <a:t>Service</a:t>
            </a:r>
            <a:r>
              <a:rPr lang="sr-Latn-RS" b="1" dirty="0">
                <a:solidFill>
                  <a:srgbClr val="184899"/>
                </a:solidFill>
                <a:latin typeface="Cambria" panose="02040503050406030204" pitchFamily="18" charset="0"/>
                <a:ea typeface="Cambria" panose="02040503050406030204" pitchFamily="18" charset="0"/>
              </a:rPr>
              <a:t> (DAAD) </a:t>
            </a:r>
            <a:r>
              <a:rPr lang="sr-Latn-RS" b="1" dirty="0" err="1">
                <a:solidFill>
                  <a:srgbClr val="184899"/>
                </a:solidFill>
                <a:latin typeface="Cambria" panose="02040503050406030204" pitchFamily="18" charset="0"/>
                <a:ea typeface="Cambria" panose="02040503050406030204" pitchFamily="18" charset="0"/>
              </a:rPr>
              <a:t>President</a:t>
            </a:r>
            <a:r>
              <a:rPr lang="sr-Latn-RS" b="1" dirty="0">
                <a:solidFill>
                  <a:srgbClr val="184899"/>
                </a:solidFill>
                <a:latin typeface="Cambria" panose="02040503050406030204" pitchFamily="18" charset="0"/>
                <a:ea typeface="Cambria" panose="02040503050406030204" pitchFamily="18" charset="0"/>
              </a:rPr>
              <a:t>, </a:t>
            </a:r>
            <a:r>
              <a:rPr lang="sr-Latn-RS" b="1" dirty="0" err="1">
                <a:solidFill>
                  <a:srgbClr val="184899"/>
                </a:solidFill>
                <a:latin typeface="Cambria" panose="02040503050406030204" pitchFamily="18" charset="0"/>
                <a:ea typeface="Cambria" panose="02040503050406030204" pitchFamily="18" charset="0"/>
              </a:rPr>
              <a:t>Professor</a:t>
            </a:r>
            <a:r>
              <a:rPr lang="sr-Latn-RS" b="1" dirty="0">
                <a:solidFill>
                  <a:srgbClr val="184899"/>
                </a:solidFill>
                <a:latin typeface="Cambria" panose="02040503050406030204" pitchFamily="18" charset="0"/>
                <a:ea typeface="Cambria" panose="02040503050406030204" pitchFamily="18" charset="0"/>
              </a:rPr>
              <a:t> Dr Joybrato </a:t>
            </a:r>
            <a:r>
              <a:rPr lang="sr-Latn-RS" b="1" dirty="0" err="1">
                <a:solidFill>
                  <a:srgbClr val="184899"/>
                </a:solidFill>
                <a:latin typeface="Cambria" panose="02040503050406030204" pitchFamily="18" charset="0"/>
                <a:ea typeface="Cambria" panose="02040503050406030204" pitchFamily="18" charset="0"/>
              </a:rPr>
              <a:t>Mukherjee</a:t>
            </a:r>
            <a:endParaRPr lang="en-GB" b="1" dirty="0">
              <a:solidFill>
                <a:srgbClr val="184899"/>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73B1E6A1-07FE-CC10-28E0-BEF83BF76F87}"/>
              </a:ext>
            </a:extLst>
          </p:cNvPr>
          <p:cNvSpPr txBox="1"/>
          <p:nvPr/>
        </p:nvSpPr>
        <p:spPr>
          <a:xfrm>
            <a:off x="7944308" y="2588160"/>
            <a:ext cx="3991753" cy="2031325"/>
          </a:xfrm>
          <a:prstGeom prst="rect">
            <a:avLst/>
          </a:prstGeom>
          <a:noFill/>
        </p:spPr>
        <p:txBody>
          <a:bodyPr wrap="square" rtlCol="0">
            <a:spAutoFit/>
          </a:bodyPr>
          <a:lstStyle/>
          <a:p>
            <a:pPr algn="just"/>
            <a:r>
              <a:rPr lang="en-US" sz="1400" i="0" dirty="0">
                <a:solidFill>
                  <a:srgbClr val="184899"/>
                </a:solidFill>
                <a:effectLst/>
              </a:rPr>
              <a:t>Micro-credentials are about flexibilising educational pathways in Germany and the European Union in an increasingly technology-oriented and highly complex work environment. It is gratifying to see that, in addition to their obvious use in connection with higher qualifications, they’re increasingly being perceived as useful measures for the purpose of </a:t>
            </a:r>
            <a:r>
              <a:rPr lang="en-US" sz="1400" i="0" dirty="0" err="1">
                <a:solidFill>
                  <a:srgbClr val="184899"/>
                </a:solidFill>
                <a:effectLst/>
              </a:rPr>
              <a:t>internationalisation</a:t>
            </a:r>
            <a:r>
              <a:rPr lang="en-US" sz="1400" i="0" dirty="0">
                <a:solidFill>
                  <a:srgbClr val="184899"/>
                </a:solidFill>
                <a:effectLst/>
              </a:rPr>
              <a:t> and boosting short-term mobility in the EU</a:t>
            </a:r>
            <a:endParaRPr lang="en-GB" sz="1400" dirty="0">
              <a:solidFill>
                <a:srgbClr val="184899"/>
              </a:solidFill>
            </a:endParaRPr>
          </a:p>
        </p:txBody>
      </p:sp>
      <p:sp>
        <p:nvSpPr>
          <p:cNvPr id="8" name="TextBox 7">
            <a:extLst>
              <a:ext uri="{FF2B5EF4-FFF2-40B4-BE49-F238E27FC236}">
                <a16:creationId xmlns:a16="http://schemas.microsoft.com/office/drawing/2014/main" id="{6310E738-5407-7EF5-8DF4-3358D28E1098}"/>
              </a:ext>
            </a:extLst>
          </p:cNvPr>
          <p:cNvSpPr txBox="1"/>
          <p:nvPr/>
        </p:nvSpPr>
        <p:spPr>
          <a:xfrm>
            <a:off x="7580446" y="5016913"/>
            <a:ext cx="4418436" cy="1384995"/>
          </a:xfrm>
          <a:prstGeom prst="rect">
            <a:avLst/>
          </a:prstGeom>
          <a:noFill/>
        </p:spPr>
        <p:txBody>
          <a:bodyPr wrap="square" rtlCol="0">
            <a:spAutoFit/>
          </a:bodyPr>
          <a:lstStyle/>
          <a:p>
            <a:r>
              <a:rPr lang="sr-Latn-RS" sz="1400" i="0" dirty="0">
                <a:solidFill>
                  <a:srgbClr val="184899"/>
                </a:solidFill>
                <a:effectLst/>
              </a:rPr>
              <a:t>…</a:t>
            </a:r>
            <a:r>
              <a:rPr lang="en-US" sz="1400" i="0" dirty="0">
                <a:solidFill>
                  <a:srgbClr val="FF0000"/>
                </a:solidFill>
                <a:effectLst/>
              </a:rPr>
              <a:t>expresses </a:t>
            </a:r>
            <a:r>
              <a:rPr lang="en-US" sz="1400" i="0" dirty="0" err="1">
                <a:solidFill>
                  <a:srgbClr val="FF0000"/>
                </a:solidFill>
                <a:effectLst/>
              </a:rPr>
              <a:t>scepticism</a:t>
            </a:r>
            <a:r>
              <a:rPr lang="en-US" sz="1400" i="0" dirty="0">
                <a:solidFill>
                  <a:srgbClr val="FF0000"/>
                </a:solidFill>
                <a:effectLst/>
              </a:rPr>
              <a:t> and points out that MCs could represent a disproportionate administrative or financial burden for the Member States, as they could overlap with other existing structures. Moreover, from the German point of view, there is a general danger that the value of qualifications in all educational sectors will be diluted</a:t>
            </a:r>
            <a:endParaRPr lang="en-GB" sz="1400" dirty="0">
              <a:solidFill>
                <a:srgbClr val="FF0000"/>
              </a:solidFill>
            </a:endParaRPr>
          </a:p>
        </p:txBody>
      </p:sp>
      <p:sp>
        <p:nvSpPr>
          <p:cNvPr id="10" name="TextBox 9">
            <a:extLst>
              <a:ext uri="{FF2B5EF4-FFF2-40B4-BE49-F238E27FC236}">
                <a16:creationId xmlns:a16="http://schemas.microsoft.com/office/drawing/2014/main" id="{D8ADB12F-1DB5-5606-331E-9BFB47D2DC14}"/>
              </a:ext>
            </a:extLst>
          </p:cNvPr>
          <p:cNvSpPr txBox="1"/>
          <p:nvPr/>
        </p:nvSpPr>
        <p:spPr>
          <a:xfrm>
            <a:off x="137908" y="2131697"/>
            <a:ext cx="3940567" cy="1600438"/>
          </a:xfrm>
          <a:prstGeom prst="rect">
            <a:avLst/>
          </a:prstGeom>
          <a:noFill/>
        </p:spPr>
        <p:txBody>
          <a:bodyPr wrap="square" rtlCol="0">
            <a:spAutoFit/>
          </a:bodyPr>
          <a:lstStyle/>
          <a:p>
            <a:pPr algn="r"/>
            <a:r>
              <a:rPr lang="sr-Cyrl-RS" sz="1400" i="0" dirty="0">
                <a:solidFill>
                  <a:srgbClr val="FF0000"/>
                </a:solidFill>
                <a:effectLst/>
              </a:rPr>
              <a:t>…</a:t>
            </a:r>
            <a:r>
              <a:rPr lang="en-US" sz="1400" i="0" dirty="0">
                <a:solidFill>
                  <a:srgbClr val="FF0000"/>
                </a:solidFill>
                <a:effectLst/>
              </a:rPr>
              <a:t>does not see any added value in the integration of micro-degrees into the regular academic </a:t>
            </a:r>
            <a:r>
              <a:rPr lang="en-US" sz="1400" i="0" dirty="0" err="1">
                <a:solidFill>
                  <a:srgbClr val="FF0000"/>
                </a:solidFill>
                <a:effectLst/>
              </a:rPr>
              <a:t>programmes</a:t>
            </a:r>
            <a:r>
              <a:rPr lang="en-US" sz="1400" i="0" dirty="0">
                <a:solidFill>
                  <a:srgbClr val="FF0000"/>
                </a:solidFill>
                <a:effectLst/>
              </a:rPr>
              <a:t>. Instead, it fears a </a:t>
            </a:r>
            <a:r>
              <a:rPr lang="en-US" sz="1400" i="0" dirty="0" err="1">
                <a:solidFill>
                  <a:srgbClr val="FF0000"/>
                </a:solidFill>
                <a:effectLst/>
              </a:rPr>
              <a:t>modularisation</a:t>
            </a:r>
            <a:r>
              <a:rPr lang="en-US" sz="1400" i="0" dirty="0">
                <a:solidFill>
                  <a:srgbClr val="FF0000"/>
                </a:solidFill>
                <a:effectLst/>
              </a:rPr>
              <a:t> of degrees</a:t>
            </a:r>
            <a:r>
              <a:rPr lang="sr-Latn-RS" sz="1400" i="0" dirty="0">
                <a:solidFill>
                  <a:srgbClr val="FF0000"/>
                </a:solidFill>
                <a:effectLst/>
              </a:rPr>
              <a:t> </a:t>
            </a:r>
            <a:r>
              <a:rPr lang="sr-Latn-RS" sz="1400" i="0" dirty="0" err="1">
                <a:solidFill>
                  <a:srgbClr val="FF0000"/>
                </a:solidFill>
                <a:effectLst/>
              </a:rPr>
              <a:t>could</a:t>
            </a:r>
            <a:r>
              <a:rPr lang="sr-Latn-RS" sz="1400" i="0" dirty="0">
                <a:solidFill>
                  <a:srgbClr val="FF0000"/>
                </a:solidFill>
                <a:effectLst/>
              </a:rPr>
              <a:t> </a:t>
            </a:r>
            <a:r>
              <a:rPr lang="sr-Latn-RS" sz="1400" i="0" dirty="0" err="1">
                <a:solidFill>
                  <a:srgbClr val="FF0000"/>
                </a:solidFill>
                <a:effectLst/>
              </a:rPr>
              <a:t>lead</a:t>
            </a:r>
            <a:r>
              <a:rPr lang="sr-Latn-RS" sz="1400" i="0" dirty="0">
                <a:solidFill>
                  <a:srgbClr val="FF0000"/>
                </a:solidFill>
                <a:effectLst/>
              </a:rPr>
              <a:t> the</a:t>
            </a:r>
            <a:r>
              <a:rPr lang="en-US" sz="1400" i="0" dirty="0">
                <a:solidFill>
                  <a:srgbClr val="FF0000"/>
                </a:solidFill>
                <a:effectLst/>
              </a:rPr>
              <a:t> the fragmentation of the canon of knowledge and </a:t>
            </a:r>
            <a:r>
              <a:rPr lang="en-US" sz="1400" i="0" dirty="0" err="1">
                <a:solidFill>
                  <a:srgbClr val="FF0000"/>
                </a:solidFill>
                <a:effectLst/>
              </a:rPr>
              <a:t>criticises</a:t>
            </a:r>
            <a:r>
              <a:rPr lang="en-US" sz="1400" i="0" dirty="0">
                <a:solidFill>
                  <a:srgbClr val="FF0000"/>
                </a:solidFill>
                <a:effectLst/>
              </a:rPr>
              <a:t> the often-commercial use of the micro-parts of conventional degree programmes</a:t>
            </a:r>
            <a:endParaRPr lang="en-GB" sz="1400" dirty="0">
              <a:solidFill>
                <a:srgbClr val="FF0000"/>
              </a:solidFill>
            </a:endParaRPr>
          </a:p>
        </p:txBody>
      </p:sp>
      <p:sp>
        <p:nvSpPr>
          <p:cNvPr id="12" name="TextBox 11">
            <a:extLst>
              <a:ext uri="{FF2B5EF4-FFF2-40B4-BE49-F238E27FC236}">
                <a16:creationId xmlns:a16="http://schemas.microsoft.com/office/drawing/2014/main" id="{1019E7B3-E630-0467-D908-CDC68A874A2D}"/>
              </a:ext>
            </a:extLst>
          </p:cNvPr>
          <p:cNvSpPr txBox="1"/>
          <p:nvPr/>
        </p:nvSpPr>
        <p:spPr>
          <a:xfrm>
            <a:off x="162925" y="4356983"/>
            <a:ext cx="4418436" cy="1384995"/>
          </a:xfrm>
          <a:prstGeom prst="rect">
            <a:avLst/>
          </a:prstGeom>
          <a:noFill/>
        </p:spPr>
        <p:txBody>
          <a:bodyPr wrap="square" rtlCol="0">
            <a:spAutoFit/>
          </a:bodyPr>
          <a:lstStyle/>
          <a:p>
            <a:pPr algn="just"/>
            <a:r>
              <a:rPr lang="sr-Latn-RS" sz="1400" i="0" dirty="0">
                <a:solidFill>
                  <a:srgbClr val="FF0000"/>
                </a:solidFill>
                <a:effectLst/>
              </a:rPr>
              <a:t>T</a:t>
            </a:r>
            <a:r>
              <a:rPr lang="en-US" sz="1400" i="0" dirty="0">
                <a:solidFill>
                  <a:srgbClr val="FF0000"/>
                </a:solidFill>
                <a:effectLst/>
              </a:rPr>
              <a:t>he possible fields of application are clearly limited</a:t>
            </a:r>
            <a:r>
              <a:rPr lang="en-US" sz="1400" i="0" dirty="0">
                <a:solidFill>
                  <a:srgbClr val="184899"/>
                </a:solidFill>
                <a:effectLst/>
              </a:rPr>
              <a:t>: for example, MCs should be used primarily in the context of orientation courses for students, further training for staff or also in special extracurricular offers for so-called "high-potentials" </a:t>
            </a:r>
            <a:r>
              <a:rPr lang="sr-Latn-RS" sz="1400" i="0" dirty="0">
                <a:solidFill>
                  <a:srgbClr val="184899"/>
                </a:solidFill>
                <a:effectLst/>
              </a:rPr>
              <a:t>–</a:t>
            </a:r>
            <a:r>
              <a:rPr lang="en-US" sz="1400" i="0" dirty="0">
                <a:solidFill>
                  <a:srgbClr val="184899"/>
                </a:solidFill>
                <a:effectLst/>
              </a:rPr>
              <a:t> </a:t>
            </a:r>
            <a:r>
              <a:rPr lang="en-US" sz="1400" i="0" dirty="0">
                <a:solidFill>
                  <a:srgbClr val="FF0000"/>
                </a:solidFill>
                <a:effectLst/>
              </a:rPr>
              <a:t>i.e., predominantly in the context of academic further education</a:t>
            </a:r>
            <a:endParaRPr lang="en-GB" sz="1400" dirty="0">
              <a:solidFill>
                <a:srgbClr val="FF0000"/>
              </a:solidFill>
            </a:endParaRPr>
          </a:p>
        </p:txBody>
      </p:sp>
      <p:sp>
        <p:nvSpPr>
          <p:cNvPr id="13" name="TextBox 12">
            <a:extLst>
              <a:ext uri="{FF2B5EF4-FFF2-40B4-BE49-F238E27FC236}">
                <a16:creationId xmlns:a16="http://schemas.microsoft.com/office/drawing/2014/main" id="{D87497D1-0A72-AA43-A8A7-E49A75520A85}"/>
              </a:ext>
            </a:extLst>
          </p:cNvPr>
          <p:cNvSpPr txBox="1"/>
          <p:nvPr/>
        </p:nvSpPr>
        <p:spPr>
          <a:xfrm>
            <a:off x="72826" y="6151382"/>
            <a:ext cx="2114874" cy="584775"/>
          </a:xfrm>
          <a:prstGeom prst="rect">
            <a:avLst/>
          </a:prstGeom>
          <a:noFill/>
        </p:spPr>
        <p:txBody>
          <a:bodyPr wrap="none" rtlCol="0">
            <a:spAutoFit/>
          </a:bodyPr>
          <a:lstStyle/>
          <a:p>
            <a:r>
              <a:rPr lang="sr-Cyrl-RS" sz="3200" b="1" dirty="0">
                <a:solidFill>
                  <a:srgbClr val="184899"/>
                </a:solidFill>
                <a:latin typeface="Cambria" panose="02040503050406030204" pitchFamily="18" charset="0"/>
                <a:ea typeface="Cambria" panose="02040503050406030204" pitchFamily="18" charset="0"/>
              </a:rPr>
              <a:t>НЕМАЧКА</a:t>
            </a:r>
            <a:endParaRPr lang="en-GB" sz="3200" b="1" dirty="0">
              <a:solidFill>
                <a:srgbClr val="184899"/>
              </a:solidFill>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774E09AA-FB70-15D5-FE10-204ACEBA4372}"/>
              </a:ext>
            </a:extLst>
          </p:cNvPr>
          <p:cNvSpPr txBox="1"/>
          <p:nvPr/>
        </p:nvSpPr>
        <p:spPr>
          <a:xfrm>
            <a:off x="7580446" y="4647581"/>
            <a:ext cx="2408703" cy="369332"/>
          </a:xfrm>
          <a:prstGeom prst="rect">
            <a:avLst/>
          </a:prstGeom>
          <a:noFill/>
        </p:spPr>
        <p:txBody>
          <a:bodyPr wrap="square" rtlCol="0">
            <a:spAutoFit/>
          </a:bodyPr>
          <a:lstStyle/>
          <a:p>
            <a:r>
              <a:rPr lang="sr-Latn-RS" b="1" dirty="0" err="1">
                <a:solidFill>
                  <a:srgbClr val="184899"/>
                </a:solidFill>
                <a:latin typeface="Cambria" panose="02040503050406030204" pitchFamily="18" charset="0"/>
                <a:ea typeface="Cambria" panose="02040503050406030204" pitchFamily="18" charset="0"/>
              </a:rPr>
              <a:t>Federal</a:t>
            </a:r>
            <a:r>
              <a:rPr lang="sr-Latn-RS" b="1" dirty="0">
                <a:solidFill>
                  <a:srgbClr val="184899"/>
                </a:solidFill>
                <a:latin typeface="Cambria" panose="02040503050406030204" pitchFamily="18" charset="0"/>
                <a:ea typeface="Cambria" panose="02040503050406030204" pitchFamily="18" charset="0"/>
              </a:rPr>
              <a:t> </a:t>
            </a:r>
            <a:r>
              <a:rPr lang="sr-Latn-RS" b="1" dirty="0" err="1">
                <a:solidFill>
                  <a:srgbClr val="184899"/>
                </a:solidFill>
                <a:latin typeface="Cambria" panose="02040503050406030204" pitchFamily="18" charset="0"/>
                <a:ea typeface="Cambria" panose="02040503050406030204" pitchFamily="18" charset="0"/>
              </a:rPr>
              <a:t>Government</a:t>
            </a:r>
            <a:r>
              <a:rPr lang="sr-Latn-RS" b="1" dirty="0">
                <a:solidFill>
                  <a:srgbClr val="184899"/>
                </a:solidFill>
                <a:latin typeface="Cambria" panose="02040503050406030204" pitchFamily="18" charset="0"/>
                <a:ea typeface="Cambria" panose="02040503050406030204" pitchFamily="18" charset="0"/>
              </a:rPr>
              <a:t> </a:t>
            </a:r>
            <a:endParaRPr lang="en-GB" b="1" dirty="0">
              <a:solidFill>
                <a:srgbClr val="184899"/>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6BB15064-9B22-03CC-7BBD-11D3B19AA66E}"/>
              </a:ext>
            </a:extLst>
          </p:cNvPr>
          <p:cNvSpPr txBox="1"/>
          <p:nvPr/>
        </p:nvSpPr>
        <p:spPr>
          <a:xfrm>
            <a:off x="928090" y="3947579"/>
            <a:ext cx="3246938" cy="369332"/>
          </a:xfrm>
          <a:prstGeom prst="rect">
            <a:avLst/>
          </a:prstGeom>
          <a:noFill/>
        </p:spPr>
        <p:txBody>
          <a:bodyPr wrap="square" rtlCol="0">
            <a:spAutoFit/>
          </a:bodyPr>
          <a:lstStyle/>
          <a:p>
            <a:pPr algn="ctr"/>
            <a:r>
              <a:rPr lang="en-GB" b="1" dirty="0">
                <a:solidFill>
                  <a:srgbClr val="184899"/>
                </a:solidFill>
                <a:latin typeface="Cambria" panose="02040503050406030204" pitchFamily="18" charset="0"/>
                <a:ea typeface="Cambria" panose="02040503050406030204" pitchFamily="18" charset="0"/>
              </a:rPr>
              <a:t>German Rectors’</a:t>
            </a:r>
            <a:r>
              <a:rPr lang="sr-Latn-RS" b="1" dirty="0">
                <a:solidFill>
                  <a:srgbClr val="184899"/>
                </a:solidFill>
                <a:latin typeface="Cambria" panose="02040503050406030204" pitchFamily="18" charset="0"/>
                <a:ea typeface="Cambria" panose="02040503050406030204" pitchFamily="18" charset="0"/>
              </a:rPr>
              <a:t> </a:t>
            </a:r>
            <a:r>
              <a:rPr lang="en-GB" b="1" dirty="0">
                <a:solidFill>
                  <a:srgbClr val="184899"/>
                </a:solidFill>
                <a:latin typeface="Cambria" panose="02040503050406030204" pitchFamily="18" charset="0"/>
                <a:ea typeface="Cambria" panose="02040503050406030204" pitchFamily="18" charset="0"/>
              </a:rPr>
              <a:t>Conference </a:t>
            </a:r>
          </a:p>
        </p:txBody>
      </p:sp>
    </p:spTree>
    <p:extLst>
      <p:ext uri="{BB962C8B-B14F-4D97-AF65-F5344CB8AC3E}">
        <p14:creationId xmlns:p14="http://schemas.microsoft.com/office/powerpoint/2010/main" val="709265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E3C7-46A3-E264-E206-2698CF845E49}"/>
              </a:ext>
            </a:extLst>
          </p:cNvPr>
          <p:cNvSpPr>
            <a:spLocks noGrp="1"/>
          </p:cNvSpPr>
          <p:nvPr>
            <p:ph type="title"/>
          </p:nvPr>
        </p:nvSpPr>
        <p:spPr>
          <a:xfrm>
            <a:off x="207023" y="251458"/>
            <a:ext cx="11777954" cy="744836"/>
          </a:xfrm>
        </p:spPr>
        <p:txBody>
          <a:bodyPr vert="horz" lIns="91440" tIns="45720" rIns="91440" bIns="45720" rtlCol="0" anchor="ctr">
            <a:noAutofit/>
          </a:bodyPr>
          <a:lstStyle/>
          <a:p>
            <a:pPr algn="ctr"/>
            <a:r>
              <a:rPr lang="en-US" sz="4000" kern="1200" noProof="0" dirty="0">
                <a:solidFill>
                  <a:srgbClr val="FFC000"/>
                </a:solidFill>
                <a:latin typeface="+mj-lt"/>
                <a:ea typeface="+mj-ea"/>
                <a:cs typeface="+mj-cs"/>
              </a:rPr>
              <a:t>EEA strategic framework HE WG</a:t>
            </a:r>
            <a:br>
              <a:rPr lang="sr-Latn-RS" sz="4000" kern="1200" noProof="0" dirty="0">
                <a:solidFill>
                  <a:srgbClr val="FFC000"/>
                </a:solidFill>
                <a:latin typeface="+mj-lt"/>
                <a:ea typeface="+mj-ea"/>
                <a:cs typeface="+mj-cs"/>
              </a:rPr>
            </a:br>
            <a:r>
              <a:rPr lang="sr-Latn-RS" sz="3000" kern="1200" noProof="0" dirty="0">
                <a:solidFill>
                  <a:srgbClr val="FFC000"/>
                </a:solidFill>
                <a:latin typeface="+mj-lt"/>
                <a:ea typeface="+mj-ea"/>
                <a:cs typeface="+mj-cs"/>
              </a:rPr>
              <a:t>(</a:t>
            </a:r>
            <a:r>
              <a:rPr lang="en-US" sz="3000" kern="1200" noProof="0" dirty="0">
                <a:solidFill>
                  <a:srgbClr val="FFC000"/>
                </a:solidFill>
                <a:latin typeface="+mj-lt"/>
                <a:ea typeface="+mj-ea"/>
                <a:cs typeface="+mj-cs"/>
              </a:rPr>
              <a:t>Higher Education Working Group within the European Education Area</a:t>
            </a:r>
            <a:r>
              <a:rPr lang="sr-Latn-RS" sz="3000" kern="1200" noProof="0" dirty="0">
                <a:solidFill>
                  <a:srgbClr val="FFC000"/>
                </a:solidFill>
                <a:latin typeface="+mj-lt"/>
                <a:ea typeface="+mj-ea"/>
                <a:cs typeface="+mj-cs"/>
              </a:rPr>
              <a:t>)</a:t>
            </a:r>
            <a:endParaRPr lang="en-GB" sz="3000" kern="1200" noProof="0" dirty="0">
              <a:solidFill>
                <a:srgbClr val="FFC000"/>
              </a:solidFill>
              <a:latin typeface="+mj-lt"/>
              <a:ea typeface="+mj-ea"/>
              <a:cs typeface="+mj-cs"/>
            </a:endParaRPr>
          </a:p>
        </p:txBody>
      </p:sp>
      <p:pic>
        <p:nvPicPr>
          <p:cNvPr id="7" name="Picture 6" descr="A close-up of a logo&#10;&#10;Description automatically generated">
            <a:extLst>
              <a:ext uri="{FF2B5EF4-FFF2-40B4-BE49-F238E27FC236}">
                <a16:creationId xmlns:a16="http://schemas.microsoft.com/office/drawing/2014/main" id="{0A6D106A-440B-AC91-B51E-7B5AB5B98A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389" y="1575614"/>
            <a:ext cx="8199689" cy="4083313"/>
          </a:xfrm>
          <a:prstGeom prst="rect">
            <a:avLst/>
          </a:prstGeom>
        </p:spPr>
      </p:pic>
      <p:sp>
        <p:nvSpPr>
          <p:cNvPr id="3" name="Rectangle 2">
            <a:extLst>
              <a:ext uri="{FF2B5EF4-FFF2-40B4-BE49-F238E27FC236}">
                <a16:creationId xmlns:a16="http://schemas.microsoft.com/office/drawing/2014/main" id="{E576BC8A-CEA9-E312-9060-43A4A31CF91A}"/>
              </a:ext>
            </a:extLst>
          </p:cNvPr>
          <p:cNvSpPr/>
          <p:nvPr/>
        </p:nvSpPr>
        <p:spPr>
          <a:xfrm>
            <a:off x="8333117" y="5121692"/>
            <a:ext cx="1183081" cy="41653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7676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0080E5-D12B-ACC7-D834-933FAE5A9969}"/>
              </a:ext>
            </a:extLst>
          </p:cNvPr>
          <p:cNvSpPr txBox="1"/>
          <p:nvPr/>
        </p:nvSpPr>
        <p:spPr>
          <a:xfrm>
            <a:off x="4975855" y="103053"/>
            <a:ext cx="2631170" cy="369332"/>
          </a:xfrm>
          <a:prstGeom prst="rect">
            <a:avLst/>
          </a:prstGeom>
          <a:noFill/>
        </p:spPr>
        <p:txBody>
          <a:bodyPr wrap="none" rtlCol="0">
            <a:spAutoFit/>
          </a:bodyPr>
          <a:lstStyle/>
          <a:p>
            <a:pPr algn="ctr"/>
            <a:r>
              <a:rPr lang="en-US" b="1" dirty="0">
                <a:solidFill>
                  <a:srgbClr val="184899"/>
                </a:solidFill>
                <a:latin typeface="Cambria" panose="02040503050406030204" pitchFamily="18" charset="0"/>
                <a:ea typeface="Cambria" panose="02040503050406030204" pitchFamily="18" charset="0"/>
              </a:rPr>
              <a:t>Study Case in Catalonia</a:t>
            </a:r>
            <a:endParaRPr lang="en-GB" b="1" dirty="0">
              <a:solidFill>
                <a:srgbClr val="184899"/>
              </a:solidFill>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42C2BB5F-E5DB-BAF2-B70A-F4C24460CD12}"/>
              </a:ext>
            </a:extLst>
          </p:cNvPr>
          <p:cNvSpPr txBox="1"/>
          <p:nvPr/>
        </p:nvSpPr>
        <p:spPr>
          <a:xfrm>
            <a:off x="2289490" y="500481"/>
            <a:ext cx="7489704" cy="954107"/>
          </a:xfrm>
          <a:prstGeom prst="rect">
            <a:avLst/>
          </a:prstGeom>
          <a:noFill/>
        </p:spPr>
        <p:txBody>
          <a:bodyPr wrap="square" rtlCol="0">
            <a:spAutoFit/>
          </a:bodyPr>
          <a:lstStyle/>
          <a:p>
            <a:pPr algn="just"/>
            <a:r>
              <a:rPr lang="en-US" sz="1400" dirty="0">
                <a:solidFill>
                  <a:srgbClr val="184899"/>
                </a:solidFill>
              </a:rPr>
              <a:t>The only complete experience for implementing MCs in Spain has been done in Catalonia, conducted in collaboration with the Autonomous Government of Catalonia, the Catalan University Quality Assurance Agency (AQU Catalunya), the 12 universities (public and privates) in the Catalan university system</a:t>
            </a:r>
            <a:r>
              <a:rPr lang="sr-Latn-RS" sz="1400" dirty="0">
                <a:solidFill>
                  <a:srgbClr val="184899"/>
                </a:solidFill>
              </a:rPr>
              <a:t>, </a:t>
            </a:r>
            <a:r>
              <a:rPr lang="en-US" sz="1400" dirty="0">
                <a:solidFill>
                  <a:srgbClr val="184899"/>
                </a:solidFill>
              </a:rPr>
              <a:t>the Catalan Public Employment Service, and the Catalan Continuous Training Consortium</a:t>
            </a:r>
            <a:endParaRPr lang="en-GB" sz="1400" dirty="0">
              <a:solidFill>
                <a:srgbClr val="184899"/>
              </a:solidFill>
            </a:endParaRPr>
          </a:p>
        </p:txBody>
      </p:sp>
      <p:sp>
        <p:nvSpPr>
          <p:cNvPr id="6" name="TextBox 5">
            <a:extLst>
              <a:ext uri="{FF2B5EF4-FFF2-40B4-BE49-F238E27FC236}">
                <a16:creationId xmlns:a16="http://schemas.microsoft.com/office/drawing/2014/main" id="{73B1E6A1-07FE-CC10-28E0-BEF83BF76F87}"/>
              </a:ext>
            </a:extLst>
          </p:cNvPr>
          <p:cNvSpPr txBox="1"/>
          <p:nvPr/>
        </p:nvSpPr>
        <p:spPr>
          <a:xfrm>
            <a:off x="7993272" y="1767754"/>
            <a:ext cx="3991753" cy="3970318"/>
          </a:xfrm>
          <a:prstGeom prst="rect">
            <a:avLst/>
          </a:prstGeom>
          <a:noFill/>
        </p:spPr>
        <p:txBody>
          <a:bodyPr wrap="square" rtlCol="0">
            <a:spAutoFit/>
          </a:bodyPr>
          <a:lstStyle/>
          <a:p>
            <a:pPr marL="285750" indent="-285750" algn="just">
              <a:buFont typeface="Wingdings" panose="05000000000000000000" pitchFamily="2" charset="2"/>
              <a:buChar char="q"/>
            </a:pPr>
            <a:r>
              <a:rPr lang="en-US" sz="1400" i="0" dirty="0">
                <a:solidFill>
                  <a:srgbClr val="184899"/>
                </a:solidFill>
                <a:effectLst/>
              </a:rPr>
              <a:t>Bearing in mind that legislation in Spain does not provide for the consideration of SLPs within institutional accreditation, a methodology for </a:t>
            </a:r>
            <a:r>
              <a:rPr lang="en-US" sz="1400" i="0" dirty="0" err="1">
                <a:solidFill>
                  <a:srgbClr val="184899"/>
                </a:solidFill>
                <a:effectLst/>
              </a:rPr>
              <a:t>programme</a:t>
            </a:r>
            <a:r>
              <a:rPr lang="en-US" sz="1400" i="0" dirty="0">
                <a:solidFill>
                  <a:srgbClr val="184899"/>
                </a:solidFill>
                <a:effectLst/>
              </a:rPr>
              <a:t>-by-</a:t>
            </a:r>
            <a:r>
              <a:rPr lang="en-US" sz="1400" i="0" dirty="0" err="1">
                <a:solidFill>
                  <a:srgbClr val="184899"/>
                </a:solidFill>
                <a:effectLst/>
              </a:rPr>
              <a:t>programme</a:t>
            </a:r>
            <a:r>
              <a:rPr lang="en-US" sz="1400" i="0" dirty="0">
                <a:solidFill>
                  <a:srgbClr val="184899"/>
                </a:solidFill>
                <a:effectLst/>
              </a:rPr>
              <a:t> accreditation has been developed.</a:t>
            </a:r>
            <a:endParaRPr lang="sr-Latn-RS" sz="1400" i="0" dirty="0">
              <a:solidFill>
                <a:srgbClr val="184899"/>
              </a:solidFill>
              <a:effectLst/>
            </a:endParaRPr>
          </a:p>
          <a:p>
            <a:pPr marL="285750" indent="-285750" algn="just">
              <a:buFont typeface="Wingdings" panose="05000000000000000000" pitchFamily="2" charset="2"/>
              <a:buChar char="q"/>
            </a:pPr>
            <a:r>
              <a:rPr lang="en-US" sz="1400" i="0" dirty="0">
                <a:solidFill>
                  <a:srgbClr val="184899"/>
                </a:solidFill>
                <a:effectLst/>
              </a:rPr>
              <a:t>In order to prepare this ex-ante evaluation process, the main references considered are the ESG and the Guide to ex-ante accreditation of official university degrees. </a:t>
            </a:r>
            <a:endParaRPr lang="sr-Latn-RS" sz="1400" i="0" dirty="0">
              <a:solidFill>
                <a:srgbClr val="184899"/>
              </a:solidFill>
              <a:effectLst/>
            </a:endParaRPr>
          </a:p>
          <a:p>
            <a:pPr marL="285750" indent="-285750" algn="just">
              <a:buFont typeface="Wingdings" panose="05000000000000000000" pitchFamily="2" charset="2"/>
              <a:buChar char="q"/>
            </a:pPr>
            <a:r>
              <a:rPr lang="sr-Latn-RS" sz="1400" i="0" dirty="0">
                <a:solidFill>
                  <a:srgbClr val="184899"/>
                </a:solidFill>
                <a:effectLst/>
              </a:rPr>
              <a:t>G</a:t>
            </a:r>
            <a:r>
              <a:rPr lang="en-US" sz="1400" i="0" dirty="0" err="1">
                <a:solidFill>
                  <a:srgbClr val="184899"/>
                </a:solidFill>
                <a:effectLst/>
              </a:rPr>
              <a:t>uide</a:t>
            </a:r>
            <a:r>
              <a:rPr lang="en-US" sz="1400" i="0" dirty="0">
                <a:solidFill>
                  <a:srgbClr val="184899"/>
                </a:solidFill>
                <a:effectLst/>
              </a:rPr>
              <a:t> was approved by the Institutional and </a:t>
            </a:r>
            <a:r>
              <a:rPr lang="en-US" sz="1400" i="0" dirty="0" err="1">
                <a:solidFill>
                  <a:srgbClr val="184899"/>
                </a:solidFill>
                <a:effectLst/>
              </a:rPr>
              <a:t>Programme</a:t>
            </a:r>
            <a:r>
              <a:rPr lang="en-US" sz="1400" i="0" dirty="0">
                <a:solidFill>
                  <a:srgbClr val="184899"/>
                </a:solidFill>
                <a:effectLst/>
              </a:rPr>
              <a:t> Assessment Committee (CAIP, from its acronym in Catalan) of AQU Catalunya</a:t>
            </a:r>
            <a:r>
              <a:rPr lang="sr-Latn-RS" sz="1400" i="0" dirty="0">
                <a:solidFill>
                  <a:srgbClr val="184899"/>
                </a:solidFill>
                <a:effectLst/>
              </a:rPr>
              <a:t>.</a:t>
            </a:r>
          </a:p>
          <a:p>
            <a:pPr marL="285750" indent="-285750" algn="just">
              <a:buFont typeface="Wingdings" panose="05000000000000000000" pitchFamily="2" charset="2"/>
              <a:buChar char="q"/>
            </a:pPr>
            <a:r>
              <a:rPr lang="en-US" sz="1400" i="0" dirty="0">
                <a:solidFill>
                  <a:srgbClr val="184899"/>
                </a:solidFill>
                <a:effectLst/>
              </a:rPr>
              <a:t>On this basis, 7 different </a:t>
            </a:r>
            <a:r>
              <a:rPr lang="en-US" sz="1400" i="0" dirty="0" err="1">
                <a:solidFill>
                  <a:srgbClr val="184899"/>
                </a:solidFill>
                <a:effectLst/>
              </a:rPr>
              <a:t>programmes</a:t>
            </a:r>
            <a:r>
              <a:rPr lang="en-US" sz="1400" i="0" dirty="0">
                <a:solidFill>
                  <a:srgbClr val="184899"/>
                </a:solidFill>
                <a:effectLst/>
              </a:rPr>
              <a:t> were designed, 6 of them corresponding to EQF level 6 and one to EQF level 7.</a:t>
            </a:r>
            <a:endParaRPr lang="sr-Latn-RS" sz="1400" i="0" dirty="0">
              <a:solidFill>
                <a:srgbClr val="184899"/>
              </a:solidFill>
              <a:effectLst/>
            </a:endParaRPr>
          </a:p>
          <a:p>
            <a:pPr marL="285750" indent="-285750" algn="just">
              <a:buFont typeface="Wingdings" panose="05000000000000000000" pitchFamily="2" charset="2"/>
              <a:buChar char="q"/>
            </a:pPr>
            <a:r>
              <a:rPr lang="en-US" sz="1400" i="0" dirty="0">
                <a:solidFill>
                  <a:srgbClr val="184899"/>
                </a:solidFill>
                <a:effectLst/>
              </a:rPr>
              <a:t>They were implemented differently by 9 universities and, consequently, assessed with an ECTS value ranging from 8 to 16.</a:t>
            </a:r>
          </a:p>
        </p:txBody>
      </p:sp>
      <p:sp>
        <p:nvSpPr>
          <p:cNvPr id="12" name="TextBox 11">
            <a:extLst>
              <a:ext uri="{FF2B5EF4-FFF2-40B4-BE49-F238E27FC236}">
                <a16:creationId xmlns:a16="http://schemas.microsoft.com/office/drawing/2014/main" id="{1019E7B3-E630-0467-D908-CDC68A874A2D}"/>
              </a:ext>
            </a:extLst>
          </p:cNvPr>
          <p:cNvSpPr txBox="1"/>
          <p:nvPr/>
        </p:nvSpPr>
        <p:spPr>
          <a:xfrm>
            <a:off x="206975" y="2039980"/>
            <a:ext cx="3799633" cy="2031325"/>
          </a:xfrm>
          <a:prstGeom prst="rect">
            <a:avLst/>
          </a:prstGeom>
          <a:noFill/>
        </p:spPr>
        <p:txBody>
          <a:bodyPr wrap="square" rtlCol="0">
            <a:spAutoFit/>
          </a:bodyPr>
          <a:lstStyle/>
          <a:p>
            <a:pPr algn="just"/>
            <a:r>
              <a:rPr lang="en-US" sz="1400" i="0" dirty="0">
                <a:solidFill>
                  <a:srgbClr val="184899"/>
                </a:solidFill>
                <a:effectLst/>
              </a:rPr>
              <a:t>When designing these </a:t>
            </a:r>
            <a:r>
              <a:rPr lang="en-US" sz="1400" i="0" dirty="0" err="1">
                <a:solidFill>
                  <a:srgbClr val="184899"/>
                </a:solidFill>
                <a:effectLst/>
              </a:rPr>
              <a:t>programmes</a:t>
            </a:r>
            <a:r>
              <a:rPr lang="en-US" sz="1400" i="0" dirty="0">
                <a:solidFill>
                  <a:srgbClr val="184899"/>
                </a:solidFill>
                <a:effectLst/>
              </a:rPr>
              <a:t>, the following </a:t>
            </a:r>
            <a:r>
              <a:rPr lang="sr-Latn-RS" sz="1400" i="0" dirty="0" err="1">
                <a:solidFill>
                  <a:srgbClr val="184899"/>
                </a:solidFill>
                <a:effectLst/>
              </a:rPr>
              <a:t>were</a:t>
            </a:r>
            <a:r>
              <a:rPr lang="en-US" sz="1400" i="0" dirty="0">
                <a:solidFill>
                  <a:srgbClr val="184899"/>
                </a:solidFill>
                <a:effectLst/>
              </a:rPr>
              <a:t> taken into account:</a:t>
            </a:r>
          </a:p>
          <a:p>
            <a:pPr marL="285750" indent="-285750" algn="just">
              <a:buFont typeface="Wingdings" panose="05000000000000000000" pitchFamily="2" charset="2"/>
              <a:buChar char="q"/>
            </a:pPr>
            <a:r>
              <a:rPr lang="en-US" sz="1400" i="0" dirty="0">
                <a:solidFill>
                  <a:srgbClr val="184899"/>
                </a:solidFill>
                <a:effectLst/>
              </a:rPr>
              <a:t>The justification for </a:t>
            </a:r>
            <a:r>
              <a:rPr lang="sr-Latn-RS" sz="1400" i="0" dirty="0" err="1">
                <a:solidFill>
                  <a:srgbClr val="184899"/>
                </a:solidFill>
                <a:effectLst/>
              </a:rPr>
              <a:t>development</a:t>
            </a:r>
            <a:endParaRPr lang="en-US" sz="1400" i="0" dirty="0">
              <a:solidFill>
                <a:srgbClr val="184899"/>
              </a:solidFill>
              <a:effectLst/>
            </a:endParaRPr>
          </a:p>
          <a:p>
            <a:pPr marL="285750" indent="-285750" algn="just">
              <a:buFont typeface="Wingdings" panose="05000000000000000000" pitchFamily="2" charset="2"/>
              <a:buChar char="q"/>
            </a:pPr>
            <a:r>
              <a:rPr lang="en-US" sz="1400" dirty="0">
                <a:solidFill>
                  <a:srgbClr val="184899"/>
                </a:solidFill>
              </a:rPr>
              <a:t>The objective and learning outcomes</a:t>
            </a:r>
          </a:p>
          <a:p>
            <a:pPr marL="285750" indent="-285750" algn="just">
              <a:buFont typeface="Wingdings" panose="05000000000000000000" pitchFamily="2" charset="2"/>
              <a:buChar char="q"/>
            </a:pPr>
            <a:r>
              <a:rPr lang="en-US" sz="1400" i="0" dirty="0">
                <a:solidFill>
                  <a:srgbClr val="184899"/>
                </a:solidFill>
                <a:effectLst/>
              </a:rPr>
              <a:t>The internal QA system (IQAS)</a:t>
            </a:r>
          </a:p>
          <a:p>
            <a:pPr marL="285750" indent="-285750" algn="just">
              <a:buFont typeface="Wingdings" panose="05000000000000000000" pitchFamily="2" charset="2"/>
              <a:buChar char="q"/>
            </a:pPr>
            <a:r>
              <a:rPr lang="en-US" sz="1400" i="0" dirty="0">
                <a:solidFill>
                  <a:srgbClr val="184899"/>
                </a:solidFill>
                <a:effectLst/>
              </a:rPr>
              <a:t>Student access and admission, and student support</a:t>
            </a:r>
          </a:p>
          <a:p>
            <a:pPr marL="285750" indent="-285750" algn="just">
              <a:buFont typeface="Wingdings" panose="05000000000000000000" pitchFamily="2" charset="2"/>
              <a:buChar char="q"/>
            </a:pPr>
            <a:r>
              <a:rPr lang="en-US" sz="1400" i="0" dirty="0">
                <a:solidFill>
                  <a:srgbClr val="184899"/>
                </a:solidFill>
                <a:effectLst/>
              </a:rPr>
              <a:t>Teaching and support staff</a:t>
            </a:r>
          </a:p>
          <a:p>
            <a:pPr marL="285750" indent="-285750" algn="just">
              <a:buFont typeface="Wingdings" panose="05000000000000000000" pitchFamily="2" charset="2"/>
              <a:buChar char="q"/>
            </a:pPr>
            <a:r>
              <a:rPr lang="en-US" sz="1400" i="0" dirty="0">
                <a:solidFill>
                  <a:srgbClr val="184899"/>
                </a:solidFill>
                <a:effectLst/>
              </a:rPr>
              <a:t>Material resources and services</a:t>
            </a:r>
          </a:p>
        </p:txBody>
      </p:sp>
      <p:sp>
        <p:nvSpPr>
          <p:cNvPr id="13" name="TextBox 12">
            <a:extLst>
              <a:ext uri="{FF2B5EF4-FFF2-40B4-BE49-F238E27FC236}">
                <a16:creationId xmlns:a16="http://schemas.microsoft.com/office/drawing/2014/main" id="{D87497D1-0A72-AA43-A8A7-E49A75520A85}"/>
              </a:ext>
            </a:extLst>
          </p:cNvPr>
          <p:cNvSpPr txBox="1"/>
          <p:nvPr/>
        </p:nvSpPr>
        <p:spPr>
          <a:xfrm>
            <a:off x="72826" y="6151382"/>
            <a:ext cx="2749471" cy="584775"/>
          </a:xfrm>
          <a:prstGeom prst="rect">
            <a:avLst/>
          </a:prstGeom>
          <a:noFill/>
        </p:spPr>
        <p:txBody>
          <a:bodyPr wrap="none" rtlCol="0">
            <a:spAutoFit/>
          </a:bodyPr>
          <a:lstStyle/>
          <a:p>
            <a:r>
              <a:rPr lang="sr-Cyrl-RS" sz="3200" b="1" dirty="0">
                <a:solidFill>
                  <a:srgbClr val="184899"/>
                </a:solidFill>
                <a:latin typeface="Cambria" panose="02040503050406030204" pitchFamily="18" charset="0"/>
                <a:ea typeface="Cambria" panose="02040503050406030204" pitchFamily="18" charset="0"/>
              </a:rPr>
              <a:t>КАТАЛОНИЈА</a:t>
            </a:r>
            <a:endParaRPr lang="en-GB" sz="3200" b="1" dirty="0">
              <a:solidFill>
                <a:srgbClr val="184899"/>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54733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B54E2-5AF2-F73F-970A-FAD43653FD3B}"/>
            </a:ext>
          </a:extLst>
        </p:cNvPr>
        <p:cNvGrpSpPr/>
        <p:nvPr/>
      </p:nvGrpSpPr>
      <p:grpSpPr>
        <a:xfrm>
          <a:off x="0" y="0"/>
          <a:ext cx="0" cy="0"/>
          <a:chOff x="0" y="0"/>
          <a:chExt cx="0" cy="0"/>
        </a:xfrm>
      </p:grpSpPr>
      <p:sp>
        <p:nvSpPr>
          <p:cNvPr id="7" name="Content Placeholder 3">
            <a:extLst>
              <a:ext uri="{FF2B5EF4-FFF2-40B4-BE49-F238E27FC236}">
                <a16:creationId xmlns:a16="http://schemas.microsoft.com/office/drawing/2014/main" id="{6D53BCB9-C574-EDCC-4F97-D3D769143478}"/>
              </a:ext>
            </a:extLst>
          </p:cNvPr>
          <p:cNvSpPr>
            <a:spLocks noGrp="1"/>
          </p:cNvSpPr>
          <p:nvPr>
            <p:ph idx="1"/>
          </p:nvPr>
        </p:nvSpPr>
        <p:spPr>
          <a:xfrm>
            <a:off x="285065" y="744836"/>
            <a:ext cx="11582400" cy="3308367"/>
          </a:xfrm>
        </p:spPr>
        <p:txBody>
          <a:bodyPr>
            <a:noAutofit/>
          </a:bodyPr>
          <a:lstStyle/>
          <a:p>
            <a:pPr>
              <a:buFont typeface="Wingdings" panose="05000000000000000000" pitchFamily="2" charset="2"/>
              <a:buChar char="q"/>
            </a:pPr>
            <a:r>
              <a:rPr lang="en-US" sz="3000" b="1" dirty="0">
                <a:solidFill>
                  <a:schemeClr val="accent1"/>
                </a:solidFill>
              </a:rPr>
              <a:t>Legal Framework:</a:t>
            </a:r>
          </a:p>
          <a:p>
            <a:pPr>
              <a:buFont typeface="Wingdings" panose="05000000000000000000" pitchFamily="2" charset="2"/>
              <a:buChar char="Ø"/>
            </a:pPr>
            <a:r>
              <a:rPr lang="en-US" sz="3000" dirty="0">
                <a:solidFill>
                  <a:schemeClr val="bg2"/>
                </a:solidFill>
              </a:rPr>
              <a:t>It is not binding, but it is certainly desirable</a:t>
            </a:r>
          </a:p>
          <a:p>
            <a:pPr>
              <a:buFont typeface="Wingdings" panose="05000000000000000000" pitchFamily="2" charset="2"/>
              <a:buChar char="Ø"/>
            </a:pPr>
            <a:r>
              <a:rPr lang="en-US" sz="3000" dirty="0">
                <a:solidFill>
                  <a:schemeClr val="bg2"/>
                </a:solidFill>
              </a:rPr>
              <a:t>Minimum restrictions, maximum flexibility</a:t>
            </a:r>
            <a:endParaRPr lang="sr-Latn-RS" sz="3000" dirty="0">
              <a:solidFill>
                <a:schemeClr val="bg2"/>
              </a:solidFill>
            </a:endParaRPr>
          </a:p>
          <a:p>
            <a:pPr>
              <a:buFont typeface="Wingdings" panose="05000000000000000000" pitchFamily="2" charset="2"/>
              <a:buChar char="Ø"/>
            </a:pPr>
            <a:endParaRPr lang="sr-Latn-RS" sz="3000" dirty="0">
              <a:solidFill>
                <a:schemeClr val="bg2"/>
              </a:solidFill>
            </a:endParaRPr>
          </a:p>
          <a:p>
            <a:pPr>
              <a:buFont typeface="Wingdings" panose="05000000000000000000" pitchFamily="2" charset="2"/>
              <a:buChar char="q"/>
            </a:pPr>
            <a:r>
              <a:rPr lang="en-US" sz="3000" b="1" dirty="0">
                <a:solidFill>
                  <a:schemeClr val="accent1"/>
                </a:solidFill>
              </a:rPr>
              <a:t>ECTS range:</a:t>
            </a:r>
          </a:p>
          <a:p>
            <a:pPr>
              <a:buFont typeface="Wingdings" panose="05000000000000000000" pitchFamily="2" charset="2"/>
              <a:buChar char="Ø"/>
            </a:pPr>
            <a:r>
              <a:rPr lang="sr-Latn-RS" sz="3000" dirty="0" err="1">
                <a:solidFill>
                  <a:schemeClr val="bg2"/>
                </a:solidFill>
              </a:rPr>
              <a:t>Our</a:t>
            </a:r>
            <a:r>
              <a:rPr lang="sr-Latn-RS" sz="3000" dirty="0">
                <a:solidFill>
                  <a:schemeClr val="bg2"/>
                </a:solidFill>
              </a:rPr>
              <a:t> </a:t>
            </a:r>
            <a:r>
              <a:rPr lang="sr-Latn-RS" sz="3000" dirty="0" err="1">
                <a:solidFill>
                  <a:schemeClr val="bg2"/>
                </a:solidFill>
              </a:rPr>
              <a:t>recommendation</a:t>
            </a:r>
            <a:r>
              <a:rPr lang="sr-Latn-RS" sz="3000" dirty="0">
                <a:solidFill>
                  <a:schemeClr val="bg2"/>
                </a:solidFill>
              </a:rPr>
              <a:t> is </a:t>
            </a:r>
            <a:r>
              <a:rPr lang="sr-Latn-RS" sz="3000" dirty="0" err="1">
                <a:solidFill>
                  <a:schemeClr val="bg2"/>
                </a:solidFill>
              </a:rPr>
              <a:t>range</a:t>
            </a:r>
            <a:r>
              <a:rPr lang="sr-Latn-RS" sz="3000" dirty="0">
                <a:solidFill>
                  <a:schemeClr val="bg2"/>
                </a:solidFill>
              </a:rPr>
              <a:t> 1-15 ECTS</a:t>
            </a:r>
          </a:p>
          <a:p>
            <a:pPr>
              <a:buFont typeface="Wingdings" panose="05000000000000000000" pitchFamily="2" charset="2"/>
              <a:buChar char="Ø"/>
            </a:pPr>
            <a:endParaRPr lang="sr-Latn-RS" sz="3000" dirty="0">
              <a:solidFill>
                <a:schemeClr val="bg2"/>
              </a:solidFill>
            </a:endParaRPr>
          </a:p>
          <a:p>
            <a:pPr>
              <a:buFont typeface="Wingdings" panose="05000000000000000000" pitchFamily="2" charset="2"/>
              <a:buChar char="q"/>
            </a:pPr>
            <a:r>
              <a:rPr lang="en-US" sz="3000" b="1" dirty="0">
                <a:solidFill>
                  <a:schemeClr val="accent1"/>
                </a:solidFill>
              </a:rPr>
              <a:t>Content:</a:t>
            </a:r>
          </a:p>
          <a:p>
            <a:pPr>
              <a:buFont typeface="Wingdings" panose="05000000000000000000" pitchFamily="2" charset="2"/>
              <a:buChar char="Ø"/>
            </a:pPr>
            <a:r>
              <a:rPr lang="sr-Latn-RS" sz="3000" b="1" dirty="0" err="1">
                <a:solidFill>
                  <a:schemeClr val="bg1"/>
                </a:solidFill>
              </a:rPr>
              <a:t>It</a:t>
            </a:r>
            <a:r>
              <a:rPr lang="sr-Latn-RS" sz="3000" b="1" dirty="0">
                <a:solidFill>
                  <a:schemeClr val="bg1"/>
                </a:solidFill>
              </a:rPr>
              <a:t> </a:t>
            </a:r>
            <a:r>
              <a:rPr lang="sr-Latn-RS" sz="3000" b="1" dirty="0" err="1">
                <a:solidFill>
                  <a:schemeClr val="bg1"/>
                </a:solidFill>
              </a:rPr>
              <a:t>must</a:t>
            </a:r>
            <a:r>
              <a:rPr lang="sr-Latn-RS" sz="3000" b="1" dirty="0">
                <a:solidFill>
                  <a:schemeClr val="bg1"/>
                </a:solidFill>
              </a:rPr>
              <a:t> </a:t>
            </a:r>
            <a:r>
              <a:rPr lang="sr-Latn-RS" sz="3000" b="1" dirty="0" err="1">
                <a:solidFill>
                  <a:schemeClr val="bg1"/>
                </a:solidFill>
              </a:rPr>
              <a:t>fit</a:t>
            </a:r>
            <a:r>
              <a:rPr lang="sr-Latn-RS" sz="3000" b="1" dirty="0">
                <a:solidFill>
                  <a:schemeClr val="bg1"/>
                </a:solidFill>
              </a:rPr>
              <a:t> the </a:t>
            </a:r>
            <a:r>
              <a:rPr lang="sr-Latn-RS" sz="3000" b="1" dirty="0" err="1">
                <a:solidFill>
                  <a:schemeClr val="bg1"/>
                </a:solidFill>
              </a:rPr>
              <a:t>purpose</a:t>
            </a:r>
            <a:r>
              <a:rPr lang="sr-Latn-RS" sz="3000" b="1" dirty="0">
                <a:solidFill>
                  <a:schemeClr val="bg1"/>
                </a:solidFill>
              </a:rPr>
              <a:t>!</a:t>
            </a:r>
          </a:p>
        </p:txBody>
      </p:sp>
      <p:sp>
        <p:nvSpPr>
          <p:cNvPr id="6" name="Title 1">
            <a:extLst>
              <a:ext uri="{FF2B5EF4-FFF2-40B4-BE49-F238E27FC236}">
                <a16:creationId xmlns:a16="http://schemas.microsoft.com/office/drawing/2014/main" id="{0EC18539-FDEB-46E1-F75B-799AB90318E1}"/>
              </a:ext>
            </a:extLst>
          </p:cNvPr>
          <p:cNvSpPr>
            <a:spLocks noGrp="1"/>
          </p:cNvSpPr>
          <p:nvPr>
            <p:ph type="title"/>
          </p:nvPr>
        </p:nvSpPr>
        <p:spPr>
          <a:xfrm>
            <a:off x="224265" y="0"/>
            <a:ext cx="11643200" cy="744836"/>
          </a:xfrm>
        </p:spPr>
        <p:txBody>
          <a:bodyPr vert="horz" lIns="91440" tIns="45720" rIns="91440" bIns="45720" rtlCol="0" anchor="ctr">
            <a:noAutofit/>
          </a:bodyPr>
          <a:lstStyle/>
          <a:p>
            <a:pPr algn="ctr"/>
            <a:r>
              <a:rPr lang="sr-Latn-RS" sz="4000" b="1" dirty="0"/>
              <a:t>MicroGuide </a:t>
            </a:r>
            <a:r>
              <a:rPr lang="sr-Latn-RS" sz="4000" b="1" dirty="0" err="1"/>
              <a:t>results</a:t>
            </a:r>
            <a:endParaRPr lang="en-GB" sz="4000" b="1" kern="1200" noProof="0" dirty="0">
              <a:latin typeface="+mj-lt"/>
              <a:ea typeface="+mj-ea"/>
              <a:cs typeface="+mj-cs"/>
            </a:endParaRPr>
          </a:p>
        </p:txBody>
      </p:sp>
    </p:spTree>
    <p:extLst>
      <p:ext uri="{BB962C8B-B14F-4D97-AF65-F5344CB8AC3E}">
        <p14:creationId xmlns:p14="http://schemas.microsoft.com/office/powerpoint/2010/main" val="1548382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0B397-C819-7B8C-74E5-D36928BC8693}"/>
            </a:ext>
          </a:extLst>
        </p:cNvPr>
        <p:cNvGrpSpPr/>
        <p:nvPr/>
      </p:nvGrpSpPr>
      <p:grpSpPr>
        <a:xfrm>
          <a:off x="0" y="0"/>
          <a:ext cx="0" cy="0"/>
          <a:chOff x="0" y="0"/>
          <a:chExt cx="0" cy="0"/>
        </a:xfrm>
      </p:grpSpPr>
      <p:sp>
        <p:nvSpPr>
          <p:cNvPr id="7" name="Content Placeholder 3">
            <a:extLst>
              <a:ext uri="{FF2B5EF4-FFF2-40B4-BE49-F238E27FC236}">
                <a16:creationId xmlns:a16="http://schemas.microsoft.com/office/drawing/2014/main" id="{FF5B5E27-D3D6-CAD0-7769-D231E9451170}"/>
              </a:ext>
            </a:extLst>
          </p:cNvPr>
          <p:cNvSpPr>
            <a:spLocks noGrp="1"/>
          </p:cNvSpPr>
          <p:nvPr>
            <p:ph idx="1"/>
          </p:nvPr>
        </p:nvSpPr>
        <p:spPr>
          <a:xfrm>
            <a:off x="364006" y="714367"/>
            <a:ext cx="11582400" cy="3308367"/>
          </a:xfrm>
        </p:spPr>
        <p:txBody>
          <a:bodyPr>
            <a:noAutofit/>
          </a:bodyPr>
          <a:lstStyle/>
          <a:p>
            <a:pPr>
              <a:buFont typeface="Wingdings" panose="05000000000000000000" pitchFamily="2" charset="2"/>
              <a:buChar char="q"/>
            </a:pPr>
            <a:r>
              <a:rPr lang="en-US" sz="3000" b="1" dirty="0">
                <a:solidFill>
                  <a:srgbClr val="FFC000"/>
                </a:solidFill>
              </a:rPr>
              <a:t>Stackability:</a:t>
            </a:r>
            <a:endParaRPr lang="sr-Latn-RS" sz="3000" b="1" dirty="0">
              <a:solidFill>
                <a:srgbClr val="FFC000"/>
              </a:solidFill>
            </a:endParaRPr>
          </a:p>
          <a:p>
            <a:pPr>
              <a:buFont typeface="Wingdings" panose="05000000000000000000" pitchFamily="2" charset="2"/>
              <a:buChar char="Ø"/>
            </a:pPr>
            <a:r>
              <a:rPr lang="sr-Latn-RS" sz="3000" dirty="0">
                <a:solidFill>
                  <a:schemeClr val="bg1"/>
                </a:solidFill>
              </a:rPr>
              <a:t>A</a:t>
            </a:r>
            <a:r>
              <a:rPr lang="en-US" sz="3000" dirty="0">
                <a:solidFill>
                  <a:schemeClr val="bg1"/>
                </a:solidFill>
              </a:rPr>
              <a:t> way to restrict </a:t>
            </a:r>
            <a:r>
              <a:rPr lang="sr-Latn-RS" sz="3000" dirty="0" err="1">
                <a:solidFill>
                  <a:schemeClr val="bg1"/>
                </a:solidFill>
              </a:rPr>
              <a:t>micro-credentials</a:t>
            </a:r>
            <a:r>
              <a:rPr lang="en-US" sz="3000" dirty="0">
                <a:solidFill>
                  <a:schemeClr val="bg1"/>
                </a:solidFill>
              </a:rPr>
              <a:t> duration</a:t>
            </a:r>
            <a:r>
              <a:rPr lang="sr-Latn-RS" sz="3000" dirty="0">
                <a:solidFill>
                  <a:schemeClr val="bg1"/>
                </a:solidFill>
              </a:rPr>
              <a:t>?</a:t>
            </a:r>
          </a:p>
          <a:p>
            <a:pPr>
              <a:buFont typeface="Wingdings" panose="05000000000000000000" pitchFamily="2" charset="2"/>
              <a:buChar char="Ø"/>
            </a:pPr>
            <a:r>
              <a:rPr lang="sr-Latn-RS" sz="3000" dirty="0" err="1">
                <a:solidFill>
                  <a:schemeClr val="bg1"/>
                </a:solidFill>
              </a:rPr>
              <a:t>How</a:t>
            </a:r>
            <a:r>
              <a:rPr lang="sr-Latn-RS" sz="3000" dirty="0">
                <a:solidFill>
                  <a:schemeClr val="bg1"/>
                </a:solidFill>
              </a:rPr>
              <a:t> </a:t>
            </a:r>
            <a:r>
              <a:rPr lang="sr-Latn-RS" sz="3000" dirty="0" err="1">
                <a:solidFill>
                  <a:schemeClr val="bg1"/>
                </a:solidFill>
              </a:rPr>
              <a:t>many</a:t>
            </a:r>
            <a:r>
              <a:rPr lang="sr-Latn-RS" sz="3000" dirty="0">
                <a:solidFill>
                  <a:schemeClr val="bg1"/>
                </a:solidFill>
              </a:rPr>
              <a:t> </a:t>
            </a:r>
            <a:r>
              <a:rPr lang="sr-Latn-RS" sz="3000" dirty="0" err="1">
                <a:solidFill>
                  <a:schemeClr val="bg1"/>
                </a:solidFill>
              </a:rPr>
              <a:t>Certificates</a:t>
            </a:r>
            <a:r>
              <a:rPr lang="sr-Latn-RS" sz="3000" dirty="0">
                <a:solidFill>
                  <a:schemeClr val="bg1"/>
                </a:solidFill>
              </a:rPr>
              <a:t>?</a:t>
            </a:r>
          </a:p>
          <a:p>
            <a:pPr>
              <a:buFont typeface="Wingdings" panose="05000000000000000000" pitchFamily="2" charset="2"/>
              <a:buChar char="Ø"/>
            </a:pPr>
            <a:r>
              <a:rPr lang="en-US" sz="3000" dirty="0">
                <a:solidFill>
                  <a:schemeClr val="accent1"/>
                </a:solidFill>
              </a:rPr>
              <a:t>And what about a degree</a:t>
            </a:r>
            <a:r>
              <a:rPr lang="sr-Latn-RS" sz="3000" dirty="0">
                <a:solidFill>
                  <a:schemeClr val="accent1"/>
                </a:solidFill>
              </a:rPr>
              <a:t>? (</a:t>
            </a:r>
            <a:r>
              <a:rPr lang="sr-Latn-RS" sz="3000" dirty="0" err="1">
                <a:solidFill>
                  <a:schemeClr val="accent1"/>
                </a:solidFill>
              </a:rPr>
              <a:t>for</a:t>
            </a:r>
            <a:r>
              <a:rPr lang="sr-Latn-RS" sz="3000" dirty="0">
                <a:solidFill>
                  <a:schemeClr val="accent1"/>
                </a:solidFill>
              </a:rPr>
              <a:t> </a:t>
            </a:r>
            <a:r>
              <a:rPr lang="sr-Latn-RS" sz="3000" dirty="0" err="1">
                <a:solidFill>
                  <a:schemeClr val="accent1"/>
                </a:solidFill>
              </a:rPr>
              <a:t>example</a:t>
            </a:r>
            <a:r>
              <a:rPr lang="sr-Latn-RS" sz="3000" dirty="0">
                <a:solidFill>
                  <a:schemeClr val="accent1"/>
                </a:solidFill>
              </a:rPr>
              <a:t> 180 </a:t>
            </a:r>
            <a:r>
              <a:rPr lang="sr-Latn-RS" sz="3000" dirty="0" err="1">
                <a:solidFill>
                  <a:schemeClr val="accent1"/>
                </a:solidFill>
              </a:rPr>
              <a:t>micro-credential</a:t>
            </a:r>
            <a:r>
              <a:rPr lang="sr-Latn-RS" sz="3000" dirty="0">
                <a:solidFill>
                  <a:schemeClr val="accent1"/>
                </a:solidFill>
              </a:rPr>
              <a:t> ECTS)</a:t>
            </a:r>
          </a:p>
          <a:p>
            <a:pPr>
              <a:buFont typeface="Wingdings" panose="05000000000000000000" pitchFamily="2" charset="2"/>
              <a:buChar char="q"/>
            </a:pPr>
            <a:endParaRPr lang="sr-Latn-RS" sz="3000" b="1" dirty="0">
              <a:solidFill>
                <a:schemeClr val="accent1"/>
              </a:solidFill>
            </a:endParaRPr>
          </a:p>
          <a:p>
            <a:pPr>
              <a:buFont typeface="Wingdings" panose="05000000000000000000" pitchFamily="2" charset="2"/>
              <a:buChar char="q"/>
            </a:pPr>
            <a:r>
              <a:rPr lang="sr-Latn-RS" sz="3000" b="1" dirty="0" err="1">
                <a:solidFill>
                  <a:schemeClr val="accent1"/>
                </a:solidFill>
              </a:rPr>
              <a:t>Quality</a:t>
            </a:r>
            <a:r>
              <a:rPr lang="sr-Latn-RS" sz="3000" b="1" dirty="0">
                <a:solidFill>
                  <a:schemeClr val="accent1"/>
                </a:solidFill>
              </a:rPr>
              <a:t> </a:t>
            </a:r>
            <a:r>
              <a:rPr lang="sr-Latn-RS" sz="3000" b="1" dirty="0" err="1">
                <a:solidFill>
                  <a:schemeClr val="accent1"/>
                </a:solidFill>
              </a:rPr>
              <a:t>assurance</a:t>
            </a:r>
            <a:endParaRPr lang="sr-Latn-RS" sz="3000" b="1" dirty="0">
              <a:solidFill>
                <a:schemeClr val="accent1"/>
              </a:solidFill>
            </a:endParaRPr>
          </a:p>
          <a:p>
            <a:pPr>
              <a:buFont typeface="Wingdings" panose="05000000000000000000" pitchFamily="2" charset="2"/>
              <a:buChar char="Ø"/>
            </a:pPr>
            <a:r>
              <a:rPr lang="en-US" sz="3000" dirty="0">
                <a:solidFill>
                  <a:schemeClr val="bg2"/>
                </a:solidFill>
              </a:rPr>
              <a:t>Standards and Guidelines for</a:t>
            </a:r>
            <a:r>
              <a:rPr lang="sr-Latn-RS" sz="3000" dirty="0">
                <a:solidFill>
                  <a:schemeClr val="bg2"/>
                </a:solidFill>
              </a:rPr>
              <a:t> </a:t>
            </a:r>
            <a:r>
              <a:rPr lang="en-US" sz="3000" dirty="0">
                <a:solidFill>
                  <a:schemeClr val="bg2"/>
                </a:solidFill>
              </a:rPr>
              <a:t>Quality Assurance in the</a:t>
            </a:r>
            <a:r>
              <a:rPr lang="sr-Latn-RS" sz="3000" dirty="0">
                <a:solidFill>
                  <a:schemeClr val="bg2"/>
                </a:solidFill>
              </a:rPr>
              <a:t> </a:t>
            </a:r>
            <a:r>
              <a:rPr lang="en-US" sz="3000" dirty="0">
                <a:solidFill>
                  <a:schemeClr val="bg2"/>
                </a:solidFill>
              </a:rPr>
              <a:t>European Higher Education Area (ESG)</a:t>
            </a:r>
          </a:p>
          <a:p>
            <a:pPr>
              <a:buFont typeface="Wingdings" panose="05000000000000000000" pitchFamily="2" charset="2"/>
              <a:buChar char="Ø"/>
            </a:pPr>
            <a:endParaRPr lang="sr-Latn-RS" sz="3000" dirty="0">
              <a:solidFill>
                <a:schemeClr val="accent1"/>
              </a:solidFill>
            </a:endParaRPr>
          </a:p>
          <a:p>
            <a:pPr>
              <a:buFont typeface="Wingdings" panose="05000000000000000000" pitchFamily="2" charset="2"/>
              <a:buChar char="Ø"/>
            </a:pPr>
            <a:endParaRPr lang="sr-Latn-RS" sz="3000" dirty="0">
              <a:solidFill>
                <a:schemeClr val="accent1"/>
              </a:solidFill>
            </a:endParaRPr>
          </a:p>
          <a:p>
            <a:pPr>
              <a:buFont typeface="Wingdings" panose="05000000000000000000" pitchFamily="2" charset="2"/>
              <a:buChar char="Ø"/>
            </a:pPr>
            <a:endParaRPr lang="sr-Latn-RS" sz="3000" dirty="0">
              <a:solidFill>
                <a:schemeClr val="accent1"/>
              </a:solidFill>
            </a:endParaRPr>
          </a:p>
          <a:p>
            <a:pPr>
              <a:buFont typeface="Wingdings" panose="05000000000000000000" pitchFamily="2" charset="2"/>
              <a:buChar char="Ø"/>
            </a:pPr>
            <a:endParaRPr lang="sr-Latn-RS" sz="3000" dirty="0">
              <a:solidFill>
                <a:schemeClr val="bg2"/>
              </a:solidFill>
            </a:endParaRPr>
          </a:p>
          <a:p>
            <a:pPr>
              <a:buFont typeface="Wingdings" panose="05000000000000000000" pitchFamily="2" charset="2"/>
              <a:buChar char="Ø"/>
            </a:pPr>
            <a:endParaRPr lang="sr-Latn-RS" sz="3000" dirty="0">
              <a:solidFill>
                <a:schemeClr val="bg2"/>
              </a:solidFill>
            </a:endParaRPr>
          </a:p>
          <a:p>
            <a:pPr>
              <a:buFont typeface="Wingdings" panose="05000000000000000000" pitchFamily="2" charset="2"/>
              <a:buChar char="Ø"/>
            </a:pPr>
            <a:endParaRPr lang="en-US" sz="3000" dirty="0">
              <a:solidFill>
                <a:schemeClr val="bg2"/>
              </a:solidFill>
            </a:endParaRPr>
          </a:p>
        </p:txBody>
      </p:sp>
    </p:spTree>
    <p:extLst>
      <p:ext uri="{BB962C8B-B14F-4D97-AF65-F5344CB8AC3E}">
        <p14:creationId xmlns:p14="http://schemas.microsoft.com/office/powerpoint/2010/main" val="2950198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omputer&#10;&#10;Description automatically generated">
            <a:extLst>
              <a:ext uri="{FF2B5EF4-FFF2-40B4-BE49-F238E27FC236}">
                <a16:creationId xmlns:a16="http://schemas.microsoft.com/office/drawing/2014/main" id="{88C3FC8D-445A-7B7F-3396-F4FC8D6C9D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5368" y="83415"/>
            <a:ext cx="9361263" cy="5957947"/>
          </a:xfrm>
          <a:prstGeom prst="rect">
            <a:avLst/>
          </a:prstGeom>
        </p:spPr>
      </p:pic>
    </p:spTree>
    <p:extLst>
      <p:ext uri="{BB962C8B-B14F-4D97-AF65-F5344CB8AC3E}">
        <p14:creationId xmlns:p14="http://schemas.microsoft.com/office/powerpoint/2010/main" val="32592907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id="{01BB276A-338A-49E2-BA6E-E3CA5EDA9BDF}"/>
              </a:ext>
            </a:extLst>
          </p:cNvPr>
          <p:cNvSpPr>
            <a:spLocks noGrp="1"/>
          </p:cNvSpPr>
          <p:nvPr>
            <p:ph idx="1"/>
          </p:nvPr>
        </p:nvSpPr>
        <p:spPr>
          <a:xfrm>
            <a:off x="240609" y="201250"/>
            <a:ext cx="11582400" cy="3308367"/>
          </a:xfrm>
        </p:spPr>
        <p:txBody>
          <a:bodyPr>
            <a:noAutofit/>
          </a:bodyPr>
          <a:lstStyle/>
          <a:p>
            <a:pPr>
              <a:buFont typeface="Wingdings" panose="05000000000000000000" pitchFamily="2" charset="2"/>
              <a:buChar char="q"/>
            </a:pPr>
            <a:r>
              <a:rPr lang="sr-Latn-RS" sz="3000" b="1" dirty="0">
                <a:solidFill>
                  <a:schemeClr val="accent1"/>
                </a:solidFill>
              </a:rPr>
              <a:t>The </a:t>
            </a:r>
            <a:r>
              <a:rPr lang="en-US" sz="3000" b="1" dirty="0">
                <a:solidFill>
                  <a:schemeClr val="accent1"/>
                </a:solidFill>
              </a:rPr>
              <a:t>mandatory elements for micro-credentials</a:t>
            </a:r>
            <a:r>
              <a:rPr lang="sr-Latn-RS" sz="3000" b="1" dirty="0">
                <a:solidFill>
                  <a:schemeClr val="accent1"/>
                </a:solidFill>
              </a:rPr>
              <a:t> </a:t>
            </a:r>
            <a:r>
              <a:rPr lang="sr-Latn-RS" sz="3000" b="1" dirty="0" err="1">
                <a:solidFill>
                  <a:schemeClr val="accent1"/>
                </a:solidFill>
              </a:rPr>
              <a:t>certification</a:t>
            </a:r>
            <a:r>
              <a:rPr lang="en-US" sz="3000" b="1" dirty="0">
                <a:solidFill>
                  <a:schemeClr val="accent1"/>
                </a:solidFill>
              </a:rPr>
              <a:t> </a:t>
            </a:r>
            <a:r>
              <a:rPr lang="sr-Latn-RS" sz="3000" b="1" dirty="0">
                <a:solidFill>
                  <a:schemeClr val="accent1"/>
                </a:solidFill>
              </a:rPr>
              <a:t>(</a:t>
            </a:r>
            <a:r>
              <a:rPr lang="sr-Latn-RS" sz="3000" b="1" dirty="0" err="1">
                <a:solidFill>
                  <a:schemeClr val="accent1"/>
                </a:solidFill>
              </a:rPr>
              <a:t>Certificate</a:t>
            </a:r>
            <a:r>
              <a:rPr lang="sr-Latn-RS" sz="3000" b="1" dirty="0">
                <a:solidFill>
                  <a:schemeClr val="accent1"/>
                </a:solidFill>
              </a:rPr>
              <a:t> and </a:t>
            </a:r>
            <a:r>
              <a:rPr lang="sr-Latn-RS" sz="3000" b="1" dirty="0" err="1">
                <a:solidFill>
                  <a:schemeClr val="accent1"/>
                </a:solidFill>
              </a:rPr>
              <a:t>certificate</a:t>
            </a:r>
            <a:r>
              <a:rPr lang="sr-Latn-RS" sz="3000" b="1" dirty="0">
                <a:solidFill>
                  <a:schemeClr val="accent1"/>
                </a:solidFill>
              </a:rPr>
              <a:t> </a:t>
            </a:r>
            <a:r>
              <a:rPr lang="sr-Latn-RS" sz="3000" b="1" dirty="0" err="1">
                <a:solidFill>
                  <a:schemeClr val="accent1"/>
                </a:solidFill>
              </a:rPr>
              <a:t>supplement</a:t>
            </a:r>
            <a:r>
              <a:rPr lang="sr-Latn-RS" sz="3000" b="1" dirty="0">
                <a:solidFill>
                  <a:schemeClr val="accent1"/>
                </a:solidFill>
              </a:rPr>
              <a:t>) </a:t>
            </a:r>
            <a:r>
              <a:rPr lang="en-US" sz="3000" b="1" dirty="0">
                <a:solidFill>
                  <a:schemeClr val="accent1"/>
                </a:solidFill>
              </a:rPr>
              <a:t>are the following</a:t>
            </a:r>
            <a:r>
              <a:rPr lang="sr-Latn-RS" sz="3000" b="1" dirty="0">
                <a:solidFill>
                  <a:schemeClr val="accent1"/>
                </a:solidFill>
              </a:rPr>
              <a:t>:</a:t>
            </a:r>
          </a:p>
          <a:p>
            <a:pPr>
              <a:buFont typeface="Wingdings" panose="05000000000000000000" pitchFamily="2" charset="2"/>
              <a:buChar char="Ø"/>
            </a:pPr>
            <a:r>
              <a:rPr lang="en-US" sz="3000" dirty="0">
                <a:solidFill>
                  <a:schemeClr val="bg2"/>
                </a:solidFill>
              </a:rPr>
              <a:t>Identification of the learner;</a:t>
            </a:r>
          </a:p>
          <a:p>
            <a:pPr>
              <a:buFont typeface="Wingdings" panose="05000000000000000000" pitchFamily="2" charset="2"/>
              <a:buChar char="Ø"/>
            </a:pPr>
            <a:r>
              <a:rPr lang="en-US" sz="3000" dirty="0">
                <a:solidFill>
                  <a:schemeClr val="bg2"/>
                </a:solidFill>
              </a:rPr>
              <a:t>Title of the micro-credential;</a:t>
            </a:r>
          </a:p>
          <a:p>
            <a:pPr>
              <a:buFont typeface="Wingdings" panose="05000000000000000000" pitchFamily="2" charset="2"/>
              <a:buChar char="Ø"/>
            </a:pPr>
            <a:r>
              <a:rPr lang="en-US" sz="3000" dirty="0">
                <a:solidFill>
                  <a:schemeClr val="bg2"/>
                </a:solidFill>
              </a:rPr>
              <a:t>Country(</a:t>
            </a:r>
            <a:r>
              <a:rPr lang="en-US" sz="3000" dirty="0" err="1">
                <a:solidFill>
                  <a:schemeClr val="bg2"/>
                </a:solidFill>
              </a:rPr>
              <a:t>ies</a:t>
            </a:r>
            <a:r>
              <a:rPr lang="en-US" sz="3000" dirty="0">
                <a:solidFill>
                  <a:schemeClr val="bg2"/>
                </a:solidFill>
              </a:rPr>
              <a:t>)/region(s) of the issuer;</a:t>
            </a:r>
            <a:endParaRPr lang="sr-Latn-RS" sz="3000" dirty="0">
              <a:solidFill>
                <a:schemeClr val="bg2"/>
              </a:solidFill>
            </a:endParaRPr>
          </a:p>
          <a:p>
            <a:pPr>
              <a:buFont typeface="Wingdings" panose="05000000000000000000" pitchFamily="2" charset="2"/>
              <a:buChar char="Ø"/>
            </a:pPr>
            <a:r>
              <a:rPr lang="en-US" sz="3000" dirty="0">
                <a:solidFill>
                  <a:schemeClr val="bg2"/>
                </a:solidFill>
              </a:rPr>
              <a:t>Date of issuing;</a:t>
            </a:r>
          </a:p>
          <a:p>
            <a:pPr>
              <a:buFont typeface="Wingdings" panose="05000000000000000000" pitchFamily="2" charset="2"/>
              <a:buChar char="Ø"/>
            </a:pPr>
            <a:r>
              <a:rPr lang="en-US" sz="3000" dirty="0">
                <a:solidFill>
                  <a:schemeClr val="bg2"/>
                </a:solidFill>
              </a:rPr>
              <a:t>Learning outcomes;</a:t>
            </a:r>
          </a:p>
          <a:p>
            <a:pPr>
              <a:buFont typeface="Wingdings" panose="05000000000000000000" pitchFamily="2" charset="2"/>
              <a:buChar char="Ø"/>
            </a:pPr>
            <a:r>
              <a:rPr lang="sr-Latn-RS" sz="3000" dirty="0">
                <a:solidFill>
                  <a:schemeClr val="bg2"/>
                </a:solidFill>
              </a:rPr>
              <a:t>W</a:t>
            </a:r>
            <a:r>
              <a:rPr lang="en-US" sz="3000" dirty="0" err="1">
                <a:solidFill>
                  <a:schemeClr val="bg2"/>
                </a:solidFill>
              </a:rPr>
              <a:t>orkload</a:t>
            </a:r>
            <a:r>
              <a:rPr lang="en-US" sz="3000" dirty="0">
                <a:solidFill>
                  <a:schemeClr val="bg2"/>
                </a:solidFill>
              </a:rPr>
              <a:t> </a:t>
            </a:r>
            <a:r>
              <a:rPr lang="sr-Latn-RS" sz="3000" dirty="0">
                <a:solidFill>
                  <a:schemeClr val="bg2"/>
                </a:solidFill>
              </a:rPr>
              <a:t>in</a:t>
            </a:r>
            <a:r>
              <a:rPr lang="en-US" sz="3000" dirty="0">
                <a:solidFill>
                  <a:schemeClr val="bg2"/>
                </a:solidFill>
              </a:rPr>
              <a:t> ECTS;</a:t>
            </a:r>
          </a:p>
          <a:p>
            <a:pPr>
              <a:buFont typeface="Wingdings" panose="05000000000000000000" pitchFamily="2" charset="2"/>
              <a:buChar char="Ø"/>
            </a:pPr>
            <a:r>
              <a:rPr lang="sr-Latn-RS" sz="3000" dirty="0" err="1">
                <a:solidFill>
                  <a:schemeClr val="bg2"/>
                </a:solidFill>
              </a:rPr>
              <a:t>Type</a:t>
            </a:r>
            <a:r>
              <a:rPr lang="sr-Latn-RS" sz="3000" dirty="0">
                <a:solidFill>
                  <a:schemeClr val="bg2"/>
                </a:solidFill>
              </a:rPr>
              <a:t> of </a:t>
            </a:r>
            <a:r>
              <a:rPr lang="sr-Latn-RS" sz="3000" dirty="0" err="1">
                <a:solidFill>
                  <a:schemeClr val="bg2"/>
                </a:solidFill>
              </a:rPr>
              <a:t>assessment</a:t>
            </a:r>
            <a:r>
              <a:rPr lang="sr-Latn-RS" sz="3000" dirty="0">
                <a:solidFill>
                  <a:schemeClr val="bg2"/>
                </a:solidFill>
              </a:rPr>
              <a:t>;</a:t>
            </a:r>
          </a:p>
          <a:p>
            <a:pPr>
              <a:buFont typeface="Wingdings" panose="05000000000000000000" pitchFamily="2" charset="2"/>
              <a:buChar char="Ø"/>
            </a:pPr>
            <a:r>
              <a:rPr lang="sr-Latn-RS" sz="3000" b="1" dirty="0">
                <a:solidFill>
                  <a:schemeClr val="accent1"/>
                </a:solidFill>
              </a:rPr>
              <a:t>EQF/NQF </a:t>
            </a:r>
            <a:r>
              <a:rPr lang="sr-Latn-RS" sz="3000" b="1" dirty="0" err="1">
                <a:solidFill>
                  <a:schemeClr val="accent1"/>
                </a:solidFill>
              </a:rPr>
              <a:t>level</a:t>
            </a:r>
            <a:endParaRPr lang="sr-Latn-RS" sz="3000" b="1" dirty="0">
              <a:solidFill>
                <a:schemeClr val="accent1"/>
              </a:solidFill>
            </a:endParaRPr>
          </a:p>
          <a:p>
            <a:pPr>
              <a:buFont typeface="Wingdings" panose="05000000000000000000" pitchFamily="2" charset="2"/>
              <a:buChar char="Ø"/>
            </a:pPr>
            <a:endParaRPr lang="en-US" sz="3000" dirty="0">
              <a:solidFill>
                <a:schemeClr val="bg2"/>
              </a:solidFill>
            </a:endParaRPr>
          </a:p>
        </p:txBody>
      </p:sp>
    </p:spTree>
    <p:extLst>
      <p:ext uri="{BB962C8B-B14F-4D97-AF65-F5344CB8AC3E}">
        <p14:creationId xmlns:p14="http://schemas.microsoft.com/office/powerpoint/2010/main" val="2975811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7C88B-548C-F9BC-9175-2D4508A1191F}"/>
            </a:ext>
          </a:extLst>
        </p:cNvPr>
        <p:cNvGrpSpPr/>
        <p:nvPr/>
      </p:nvGrpSpPr>
      <p:grpSpPr>
        <a:xfrm>
          <a:off x="0" y="0"/>
          <a:ext cx="0" cy="0"/>
          <a:chOff x="0" y="0"/>
          <a:chExt cx="0" cy="0"/>
        </a:xfrm>
      </p:grpSpPr>
      <p:sp>
        <p:nvSpPr>
          <p:cNvPr id="7" name="Content Placeholder 3">
            <a:extLst>
              <a:ext uri="{FF2B5EF4-FFF2-40B4-BE49-F238E27FC236}">
                <a16:creationId xmlns:a16="http://schemas.microsoft.com/office/drawing/2014/main" id="{106349B9-B31B-C6AD-83B4-D8DE45CBB7F4}"/>
              </a:ext>
            </a:extLst>
          </p:cNvPr>
          <p:cNvSpPr>
            <a:spLocks noGrp="1"/>
          </p:cNvSpPr>
          <p:nvPr>
            <p:ph idx="1"/>
          </p:nvPr>
        </p:nvSpPr>
        <p:spPr>
          <a:xfrm>
            <a:off x="304800" y="714366"/>
            <a:ext cx="11582400" cy="3308367"/>
          </a:xfrm>
        </p:spPr>
        <p:txBody>
          <a:bodyPr>
            <a:noAutofit/>
          </a:bodyPr>
          <a:lstStyle/>
          <a:p>
            <a:pPr>
              <a:buFont typeface="Wingdings" panose="05000000000000000000" pitchFamily="2" charset="2"/>
              <a:buChar char="q"/>
            </a:pPr>
            <a:r>
              <a:rPr lang="sr-Latn-RS" sz="3000" b="1" dirty="0">
                <a:solidFill>
                  <a:schemeClr val="accent1"/>
                </a:solidFill>
              </a:rPr>
              <a:t>EQF/NQF </a:t>
            </a:r>
            <a:r>
              <a:rPr lang="sr-Latn-RS" sz="3000" b="1" dirty="0" err="1">
                <a:solidFill>
                  <a:schemeClr val="accent1"/>
                </a:solidFill>
              </a:rPr>
              <a:t>level</a:t>
            </a:r>
            <a:endParaRPr lang="sr-Latn-RS" sz="3000" b="1" dirty="0">
              <a:solidFill>
                <a:schemeClr val="accent1"/>
              </a:solidFill>
            </a:endParaRPr>
          </a:p>
          <a:p>
            <a:pPr>
              <a:buFont typeface="Wingdings" panose="05000000000000000000" pitchFamily="2" charset="2"/>
              <a:buChar char="q"/>
            </a:pPr>
            <a:endParaRPr lang="sr-Latn-RS" sz="3000" b="1" dirty="0">
              <a:solidFill>
                <a:schemeClr val="accent1"/>
              </a:solidFill>
            </a:endParaRPr>
          </a:p>
          <a:p>
            <a:pPr marL="514350" indent="-514350">
              <a:buFont typeface="+mj-lt"/>
              <a:buAutoNum type="arabicPeriod"/>
            </a:pPr>
            <a:r>
              <a:rPr lang="sr-Latn-RS" sz="3000" dirty="0">
                <a:solidFill>
                  <a:schemeClr val="bg2"/>
                </a:solidFill>
              </a:rPr>
              <a:t>I</a:t>
            </a:r>
            <a:r>
              <a:rPr lang="en-US" sz="3000" dirty="0">
                <a:solidFill>
                  <a:schemeClr val="bg2"/>
                </a:solidFill>
              </a:rPr>
              <a:t>f majority of </a:t>
            </a:r>
            <a:r>
              <a:rPr lang="sr-Latn-RS" sz="3000" dirty="0">
                <a:solidFill>
                  <a:schemeClr val="bg2"/>
                </a:solidFill>
              </a:rPr>
              <a:t>some </a:t>
            </a:r>
            <a:r>
              <a:rPr lang="sr-Latn-RS" sz="3000" dirty="0" err="1">
                <a:solidFill>
                  <a:schemeClr val="bg2"/>
                </a:solidFill>
              </a:rPr>
              <a:t>micro-credential</a:t>
            </a:r>
            <a:r>
              <a:rPr lang="sr-Latn-RS" sz="3000" dirty="0">
                <a:solidFill>
                  <a:schemeClr val="bg2"/>
                </a:solidFill>
              </a:rPr>
              <a:t> </a:t>
            </a:r>
            <a:r>
              <a:rPr lang="en-US" sz="3000" dirty="0">
                <a:solidFill>
                  <a:schemeClr val="bg2"/>
                </a:solidFill>
              </a:rPr>
              <a:t>content </a:t>
            </a:r>
            <a:r>
              <a:rPr lang="en-US" sz="3000" b="1" dirty="0">
                <a:solidFill>
                  <a:schemeClr val="bg2"/>
                </a:solidFill>
              </a:rPr>
              <a:t>belongs to the material that is normally offered at level 6 studies</a:t>
            </a:r>
            <a:r>
              <a:rPr lang="sr-Latn-RS" sz="3000" b="1" dirty="0">
                <a:solidFill>
                  <a:schemeClr val="bg2"/>
                </a:solidFill>
              </a:rPr>
              <a:t> at </a:t>
            </a:r>
            <a:r>
              <a:rPr lang="sr-Latn-RS" sz="3000" b="1" dirty="0" err="1">
                <a:solidFill>
                  <a:schemeClr val="bg2"/>
                </a:solidFill>
              </a:rPr>
              <a:t>home</a:t>
            </a:r>
            <a:r>
              <a:rPr lang="sr-Latn-RS" sz="3000" b="1" dirty="0">
                <a:solidFill>
                  <a:schemeClr val="bg2"/>
                </a:solidFill>
              </a:rPr>
              <a:t> HEI</a:t>
            </a:r>
            <a:endParaRPr lang="sr-Latn-RS" sz="3000" dirty="0">
              <a:solidFill>
                <a:schemeClr val="bg2"/>
              </a:solidFill>
            </a:endParaRPr>
          </a:p>
          <a:p>
            <a:pPr marL="514350" indent="-514350">
              <a:buFont typeface="+mj-lt"/>
              <a:buAutoNum type="arabicPeriod"/>
            </a:pPr>
            <a:r>
              <a:rPr lang="sr-Latn-RS" sz="3000" dirty="0" err="1">
                <a:solidFill>
                  <a:schemeClr val="bg2"/>
                </a:solidFill>
              </a:rPr>
              <a:t>If</a:t>
            </a:r>
            <a:r>
              <a:rPr lang="sr-Latn-RS" sz="3000" dirty="0">
                <a:solidFill>
                  <a:schemeClr val="bg2"/>
                </a:solidFill>
              </a:rPr>
              <a:t> </a:t>
            </a:r>
            <a:r>
              <a:rPr lang="en-US" sz="3000" dirty="0">
                <a:solidFill>
                  <a:schemeClr val="bg2"/>
                </a:solidFill>
              </a:rPr>
              <a:t>some </a:t>
            </a:r>
            <a:r>
              <a:rPr lang="sr-Latn-RS" sz="3000" dirty="0" err="1">
                <a:solidFill>
                  <a:schemeClr val="bg2"/>
                </a:solidFill>
              </a:rPr>
              <a:t>micro-credential</a:t>
            </a:r>
            <a:r>
              <a:rPr lang="en-US" sz="3000" dirty="0">
                <a:solidFill>
                  <a:schemeClr val="bg2"/>
                </a:solidFill>
              </a:rPr>
              <a:t> </a:t>
            </a:r>
            <a:r>
              <a:rPr lang="sr-Latn-RS" sz="3000" dirty="0">
                <a:solidFill>
                  <a:schemeClr val="bg2"/>
                </a:solidFill>
              </a:rPr>
              <a:t>is </a:t>
            </a:r>
            <a:r>
              <a:rPr lang="sr-Latn-RS" sz="3000" b="1" dirty="0" err="1">
                <a:solidFill>
                  <a:schemeClr val="bg2"/>
                </a:solidFill>
              </a:rPr>
              <a:t>already</a:t>
            </a:r>
            <a:r>
              <a:rPr lang="sr-Latn-RS" sz="3000" b="1" dirty="0">
                <a:solidFill>
                  <a:schemeClr val="bg2"/>
                </a:solidFill>
              </a:rPr>
              <a:t> a </a:t>
            </a:r>
            <a:r>
              <a:rPr lang="sr-Latn-RS" sz="3000" b="1" dirty="0" err="1">
                <a:solidFill>
                  <a:schemeClr val="bg2"/>
                </a:solidFill>
              </a:rPr>
              <a:t>part</a:t>
            </a:r>
            <a:r>
              <a:rPr lang="sr-Latn-RS" sz="3000" b="1" dirty="0">
                <a:solidFill>
                  <a:schemeClr val="bg2"/>
                </a:solidFill>
              </a:rPr>
              <a:t> of </a:t>
            </a:r>
            <a:r>
              <a:rPr lang="sr-Latn-RS" sz="3000" b="1" dirty="0" err="1">
                <a:solidFill>
                  <a:schemeClr val="bg2"/>
                </a:solidFill>
              </a:rPr>
              <a:t>level</a:t>
            </a:r>
            <a:r>
              <a:rPr lang="sr-Latn-RS" sz="3000" b="1" dirty="0">
                <a:solidFill>
                  <a:schemeClr val="bg2"/>
                </a:solidFill>
              </a:rPr>
              <a:t> 6 </a:t>
            </a:r>
            <a:r>
              <a:rPr lang="sr-Latn-RS" sz="3000" b="1" dirty="0" err="1">
                <a:solidFill>
                  <a:schemeClr val="bg2"/>
                </a:solidFill>
              </a:rPr>
              <a:t>study</a:t>
            </a:r>
            <a:r>
              <a:rPr lang="sr-Latn-RS" sz="3000" b="1" dirty="0">
                <a:solidFill>
                  <a:schemeClr val="bg2"/>
                </a:solidFill>
              </a:rPr>
              <a:t> </a:t>
            </a:r>
            <a:r>
              <a:rPr lang="sr-Latn-RS" sz="3000" b="1" dirty="0" err="1">
                <a:solidFill>
                  <a:schemeClr val="bg2"/>
                </a:solidFill>
              </a:rPr>
              <a:t>curricula</a:t>
            </a:r>
            <a:r>
              <a:rPr lang="sr-Latn-RS" sz="3000" b="1" dirty="0">
                <a:solidFill>
                  <a:schemeClr val="bg2"/>
                </a:solidFill>
              </a:rPr>
              <a:t>, </a:t>
            </a:r>
            <a:r>
              <a:rPr lang="en-US" sz="3000" b="1" dirty="0">
                <a:solidFill>
                  <a:schemeClr val="bg2"/>
                </a:solidFill>
              </a:rPr>
              <a:t>either at the home HEI </a:t>
            </a:r>
            <a:r>
              <a:rPr lang="sr-Latn-RS" sz="3000" b="1" dirty="0">
                <a:solidFill>
                  <a:schemeClr val="bg2"/>
                </a:solidFill>
              </a:rPr>
              <a:t>(</a:t>
            </a:r>
            <a:r>
              <a:rPr lang="en-US" sz="3000" b="1" dirty="0">
                <a:solidFill>
                  <a:schemeClr val="bg2"/>
                </a:solidFill>
              </a:rPr>
              <a:t>or the HEI to whose students it is offered</a:t>
            </a:r>
            <a:r>
              <a:rPr lang="sr-Latn-RS" sz="3000" b="1" dirty="0">
                <a:solidFill>
                  <a:schemeClr val="bg2"/>
                </a:solidFill>
              </a:rPr>
              <a:t>)</a:t>
            </a:r>
          </a:p>
          <a:p>
            <a:pPr>
              <a:buFont typeface="Wingdings" panose="05000000000000000000" pitchFamily="2" charset="2"/>
              <a:buChar char="v"/>
            </a:pPr>
            <a:r>
              <a:rPr lang="en-US" sz="3000" dirty="0">
                <a:solidFill>
                  <a:schemeClr val="bg2"/>
                </a:solidFill>
              </a:rPr>
              <a:t>then that </a:t>
            </a:r>
            <a:r>
              <a:rPr lang="sr-Latn-RS" sz="3000" dirty="0" err="1">
                <a:solidFill>
                  <a:schemeClr val="accent1"/>
                </a:solidFill>
              </a:rPr>
              <a:t>micro-credential</a:t>
            </a:r>
            <a:r>
              <a:rPr lang="en-US" sz="3000" dirty="0">
                <a:solidFill>
                  <a:schemeClr val="bg2"/>
                </a:solidFill>
              </a:rPr>
              <a:t> </a:t>
            </a:r>
            <a:r>
              <a:rPr lang="sr-Latn-RS" sz="3000" dirty="0" err="1">
                <a:solidFill>
                  <a:schemeClr val="bg2"/>
                </a:solidFill>
              </a:rPr>
              <a:t>should</a:t>
            </a:r>
            <a:r>
              <a:rPr lang="en-US" sz="3000" dirty="0">
                <a:solidFill>
                  <a:schemeClr val="bg2"/>
                </a:solidFill>
              </a:rPr>
              <a:t> be link</a:t>
            </a:r>
            <a:r>
              <a:rPr lang="sr-Latn-RS" sz="3000" dirty="0" err="1">
                <a:solidFill>
                  <a:schemeClr val="bg2"/>
                </a:solidFill>
              </a:rPr>
              <a:t>ed</a:t>
            </a:r>
            <a:r>
              <a:rPr lang="en-US" sz="3000" dirty="0">
                <a:solidFill>
                  <a:schemeClr val="bg2"/>
                </a:solidFill>
              </a:rPr>
              <a:t> to the level </a:t>
            </a:r>
            <a:r>
              <a:rPr lang="sr-Latn-RS" sz="3000" dirty="0">
                <a:solidFill>
                  <a:schemeClr val="bg2"/>
                </a:solidFill>
              </a:rPr>
              <a:t>6 </a:t>
            </a:r>
            <a:r>
              <a:rPr lang="sr-Latn-RS" sz="3000" b="1" dirty="0" err="1">
                <a:solidFill>
                  <a:schemeClr val="bg2"/>
                </a:solidFill>
              </a:rPr>
              <a:t>by</a:t>
            </a:r>
            <a:r>
              <a:rPr lang="sr-Latn-RS" sz="3000" b="1" dirty="0">
                <a:solidFill>
                  <a:schemeClr val="bg2"/>
                </a:solidFill>
              </a:rPr>
              <a:t> </a:t>
            </a:r>
            <a:r>
              <a:rPr lang="sr-Latn-RS" sz="3000" b="1" dirty="0" err="1">
                <a:solidFill>
                  <a:schemeClr val="bg2"/>
                </a:solidFill>
              </a:rPr>
              <a:t>content</a:t>
            </a:r>
            <a:r>
              <a:rPr lang="sr-Latn-RS" sz="3000" b="1" dirty="0">
                <a:solidFill>
                  <a:schemeClr val="bg2"/>
                </a:solidFill>
              </a:rPr>
              <a:t>, and </a:t>
            </a:r>
            <a:r>
              <a:rPr lang="sr-Latn-RS" sz="3000" b="1" dirty="0" err="1">
                <a:solidFill>
                  <a:schemeClr val="bg2"/>
                </a:solidFill>
              </a:rPr>
              <a:t>not</a:t>
            </a:r>
            <a:r>
              <a:rPr lang="sr-Latn-RS" sz="3000" b="1" dirty="0">
                <a:solidFill>
                  <a:schemeClr val="bg2"/>
                </a:solidFill>
              </a:rPr>
              <a:t> </a:t>
            </a:r>
            <a:r>
              <a:rPr lang="sr-Latn-RS" sz="3000" b="1" dirty="0" err="1">
                <a:solidFill>
                  <a:schemeClr val="bg2"/>
                </a:solidFill>
              </a:rPr>
              <a:t>by</a:t>
            </a:r>
            <a:r>
              <a:rPr lang="sr-Latn-RS" sz="3000" b="1" dirty="0">
                <a:solidFill>
                  <a:schemeClr val="bg2"/>
                </a:solidFill>
              </a:rPr>
              <a:t> </a:t>
            </a:r>
            <a:r>
              <a:rPr lang="sr-Latn-RS" sz="3000" b="1" dirty="0" err="1">
                <a:solidFill>
                  <a:schemeClr val="bg2"/>
                </a:solidFill>
              </a:rPr>
              <a:t>qualification</a:t>
            </a:r>
            <a:endParaRPr lang="sr-Latn-RS" sz="3000" b="1" dirty="0">
              <a:solidFill>
                <a:schemeClr val="bg2"/>
              </a:solidFill>
            </a:endParaRPr>
          </a:p>
          <a:p>
            <a:pPr>
              <a:buFont typeface="Wingdings" panose="05000000000000000000" pitchFamily="2" charset="2"/>
              <a:buChar char="Ø"/>
            </a:pPr>
            <a:endParaRPr lang="sr-Latn-RS" sz="3000" dirty="0">
              <a:solidFill>
                <a:schemeClr val="accent1"/>
              </a:solidFill>
            </a:endParaRPr>
          </a:p>
          <a:p>
            <a:pPr>
              <a:buFont typeface="Wingdings" panose="05000000000000000000" pitchFamily="2" charset="2"/>
              <a:buChar char="Ø"/>
            </a:pPr>
            <a:endParaRPr lang="sr-Latn-RS" sz="3000" dirty="0">
              <a:solidFill>
                <a:schemeClr val="accent1"/>
              </a:solidFill>
            </a:endParaRPr>
          </a:p>
          <a:p>
            <a:pPr>
              <a:buFont typeface="Wingdings" panose="05000000000000000000" pitchFamily="2" charset="2"/>
              <a:buChar char="Ø"/>
            </a:pPr>
            <a:endParaRPr lang="sr-Latn-RS" sz="3000" dirty="0">
              <a:solidFill>
                <a:schemeClr val="accent1"/>
              </a:solidFill>
            </a:endParaRPr>
          </a:p>
          <a:p>
            <a:pPr>
              <a:buFont typeface="Wingdings" panose="05000000000000000000" pitchFamily="2" charset="2"/>
              <a:buChar char="Ø"/>
            </a:pPr>
            <a:endParaRPr lang="sr-Latn-RS" sz="3000" dirty="0">
              <a:solidFill>
                <a:schemeClr val="bg2"/>
              </a:solidFill>
            </a:endParaRPr>
          </a:p>
          <a:p>
            <a:pPr>
              <a:buFont typeface="Wingdings" panose="05000000000000000000" pitchFamily="2" charset="2"/>
              <a:buChar char="Ø"/>
            </a:pPr>
            <a:endParaRPr lang="sr-Latn-RS" sz="3000" dirty="0">
              <a:solidFill>
                <a:schemeClr val="bg2"/>
              </a:solidFill>
            </a:endParaRPr>
          </a:p>
          <a:p>
            <a:pPr>
              <a:buFont typeface="Wingdings" panose="05000000000000000000" pitchFamily="2" charset="2"/>
              <a:buChar char="Ø"/>
            </a:pPr>
            <a:endParaRPr lang="en-US" sz="3000" dirty="0">
              <a:solidFill>
                <a:schemeClr val="bg2"/>
              </a:solidFill>
            </a:endParaRPr>
          </a:p>
        </p:txBody>
      </p:sp>
    </p:spTree>
    <p:extLst>
      <p:ext uri="{BB962C8B-B14F-4D97-AF65-F5344CB8AC3E}">
        <p14:creationId xmlns:p14="http://schemas.microsoft.com/office/powerpoint/2010/main" val="3493380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433C8-4E65-78A5-52EE-FC9BA3AF6540}"/>
            </a:ext>
          </a:extLst>
        </p:cNvPr>
        <p:cNvGrpSpPr/>
        <p:nvPr/>
      </p:nvGrpSpPr>
      <p:grpSpPr>
        <a:xfrm>
          <a:off x="0" y="0"/>
          <a:ext cx="0" cy="0"/>
          <a:chOff x="0" y="0"/>
          <a:chExt cx="0" cy="0"/>
        </a:xfrm>
      </p:grpSpPr>
      <p:sp>
        <p:nvSpPr>
          <p:cNvPr id="7" name="Content Placeholder 3">
            <a:extLst>
              <a:ext uri="{FF2B5EF4-FFF2-40B4-BE49-F238E27FC236}">
                <a16:creationId xmlns:a16="http://schemas.microsoft.com/office/drawing/2014/main" id="{A29CA0C8-4B30-67E6-52AE-2631255C35FA}"/>
              </a:ext>
            </a:extLst>
          </p:cNvPr>
          <p:cNvSpPr>
            <a:spLocks noGrp="1"/>
          </p:cNvSpPr>
          <p:nvPr>
            <p:ph idx="1"/>
          </p:nvPr>
        </p:nvSpPr>
        <p:spPr>
          <a:xfrm>
            <a:off x="403476" y="1225061"/>
            <a:ext cx="11582400" cy="3308367"/>
          </a:xfrm>
        </p:spPr>
        <p:txBody>
          <a:bodyPr>
            <a:noAutofit/>
          </a:bodyPr>
          <a:lstStyle/>
          <a:p>
            <a:pPr>
              <a:buFont typeface="Wingdings" panose="05000000000000000000" pitchFamily="2" charset="2"/>
              <a:buChar char="q"/>
            </a:pPr>
            <a:r>
              <a:rPr lang="sr-Latn-RS" sz="3000" b="1" dirty="0">
                <a:solidFill>
                  <a:schemeClr val="accent1"/>
                </a:solidFill>
              </a:rPr>
              <a:t>Postojeći pravni okvir (član 111 Zakona o visokom obrazovanju):</a:t>
            </a:r>
          </a:p>
          <a:p>
            <a:pPr>
              <a:buFont typeface="Wingdings" panose="05000000000000000000" pitchFamily="2" charset="2"/>
              <a:buChar char="Ø"/>
            </a:pPr>
            <a:r>
              <a:rPr lang="sr-Latn-RS" sz="3000" dirty="0">
                <a:solidFill>
                  <a:schemeClr val="bg1"/>
                </a:solidFill>
              </a:rPr>
              <a:t>VŠU, u okviru svoje delatnosti, može da sprovodi programe celoživotnog učenja van studijskih programa za koje je dobila dozvolu za rad;</a:t>
            </a:r>
          </a:p>
          <a:p>
            <a:pPr>
              <a:buFont typeface="Wingdings" panose="05000000000000000000" pitchFamily="2" charset="2"/>
              <a:buChar char="Ø"/>
            </a:pPr>
            <a:r>
              <a:rPr lang="sr-Latn-RS" sz="3000" dirty="0">
                <a:solidFill>
                  <a:schemeClr val="bg1"/>
                </a:solidFill>
              </a:rPr>
              <a:t>uslovi, metode i procedure za sprovođenje programa celoživotnog učenja su regulisani opštim aktom VŠU;</a:t>
            </a:r>
          </a:p>
          <a:p>
            <a:pPr>
              <a:buFont typeface="Wingdings" panose="05000000000000000000" pitchFamily="2" charset="2"/>
              <a:buChar char="Ø"/>
            </a:pPr>
            <a:r>
              <a:rPr lang="sr-Latn-RS" sz="3000" dirty="0">
                <a:solidFill>
                  <a:schemeClr val="bg1"/>
                </a:solidFill>
              </a:rPr>
              <a:t>VŠU izdaje sertifikat osobi koja je završila program celoživotnog učenja;</a:t>
            </a:r>
          </a:p>
          <a:p>
            <a:pPr>
              <a:buFont typeface="Wingdings" panose="05000000000000000000" pitchFamily="2" charset="2"/>
              <a:buChar char="Ø"/>
            </a:pPr>
            <a:r>
              <a:rPr lang="sr-Latn-RS" sz="3000" dirty="0">
                <a:solidFill>
                  <a:schemeClr val="bg1"/>
                </a:solidFill>
              </a:rPr>
              <a:t>osoba upisana na program celoživotnog učenja nema status studenta prema ovom Zakonu.</a:t>
            </a:r>
          </a:p>
          <a:p>
            <a:pPr>
              <a:buFont typeface="Wingdings" panose="05000000000000000000" pitchFamily="2" charset="2"/>
              <a:buChar char="Ø"/>
            </a:pPr>
            <a:endParaRPr lang="sr-Latn-RS" sz="3000" dirty="0">
              <a:solidFill>
                <a:schemeClr val="accent1"/>
              </a:solidFill>
            </a:endParaRPr>
          </a:p>
          <a:p>
            <a:pPr>
              <a:buFont typeface="Wingdings" panose="05000000000000000000" pitchFamily="2" charset="2"/>
              <a:buChar char="Ø"/>
            </a:pPr>
            <a:endParaRPr lang="sr-Latn-RS" sz="3000" dirty="0">
              <a:solidFill>
                <a:schemeClr val="accent1"/>
              </a:solidFill>
            </a:endParaRPr>
          </a:p>
          <a:p>
            <a:pPr>
              <a:buFont typeface="Wingdings" panose="05000000000000000000" pitchFamily="2" charset="2"/>
              <a:buChar char="Ø"/>
            </a:pPr>
            <a:endParaRPr lang="sr-Latn-RS" sz="3000" dirty="0">
              <a:solidFill>
                <a:schemeClr val="bg2"/>
              </a:solidFill>
            </a:endParaRPr>
          </a:p>
          <a:p>
            <a:pPr>
              <a:buFont typeface="Wingdings" panose="05000000000000000000" pitchFamily="2" charset="2"/>
              <a:buChar char="Ø"/>
            </a:pPr>
            <a:endParaRPr lang="sr-Latn-RS" sz="3000" dirty="0">
              <a:solidFill>
                <a:schemeClr val="bg2"/>
              </a:solidFill>
            </a:endParaRPr>
          </a:p>
          <a:p>
            <a:pPr>
              <a:buFont typeface="Wingdings" panose="05000000000000000000" pitchFamily="2" charset="2"/>
              <a:buChar char="Ø"/>
            </a:pPr>
            <a:endParaRPr lang="en-US" sz="3000" dirty="0">
              <a:solidFill>
                <a:schemeClr val="bg2"/>
              </a:solidFill>
            </a:endParaRPr>
          </a:p>
        </p:txBody>
      </p:sp>
      <p:sp>
        <p:nvSpPr>
          <p:cNvPr id="4" name="Title 1">
            <a:extLst>
              <a:ext uri="{FF2B5EF4-FFF2-40B4-BE49-F238E27FC236}">
                <a16:creationId xmlns:a16="http://schemas.microsoft.com/office/drawing/2014/main" id="{471599DF-5A0F-DED4-5786-11B50DAC3785}"/>
              </a:ext>
            </a:extLst>
          </p:cNvPr>
          <p:cNvSpPr>
            <a:spLocks noGrp="1"/>
          </p:cNvSpPr>
          <p:nvPr>
            <p:ph type="title"/>
          </p:nvPr>
        </p:nvSpPr>
        <p:spPr>
          <a:xfrm>
            <a:off x="274400" y="427598"/>
            <a:ext cx="11643200" cy="744836"/>
          </a:xfrm>
        </p:spPr>
        <p:txBody>
          <a:bodyPr vert="horz" lIns="91440" tIns="45720" rIns="91440" bIns="45720" rtlCol="0" anchor="ctr">
            <a:noAutofit/>
          </a:bodyPr>
          <a:lstStyle/>
          <a:p>
            <a:pPr algn="ctr"/>
            <a:r>
              <a:rPr lang="sr-Latn-RS" sz="4000" b="1" dirty="0"/>
              <a:t>Preporuke za Srbiju</a:t>
            </a:r>
            <a:br>
              <a:rPr lang="en-US" sz="4000" b="1" dirty="0"/>
            </a:br>
            <a:endParaRPr lang="en-GB" sz="4000" b="1" kern="1200" noProof="0" dirty="0">
              <a:latin typeface="+mj-lt"/>
              <a:ea typeface="+mj-ea"/>
              <a:cs typeface="+mj-cs"/>
            </a:endParaRPr>
          </a:p>
        </p:txBody>
      </p:sp>
    </p:spTree>
    <p:extLst>
      <p:ext uri="{BB962C8B-B14F-4D97-AF65-F5344CB8AC3E}">
        <p14:creationId xmlns:p14="http://schemas.microsoft.com/office/powerpoint/2010/main" val="12091814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53827-BD4E-6EC8-D386-C02E5BE2AB1C}"/>
            </a:ext>
          </a:extLst>
        </p:cNvPr>
        <p:cNvGrpSpPr/>
        <p:nvPr/>
      </p:nvGrpSpPr>
      <p:grpSpPr>
        <a:xfrm>
          <a:off x="0" y="0"/>
          <a:ext cx="0" cy="0"/>
          <a:chOff x="0" y="0"/>
          <a:chExt cx="0" cy="0"/>
        </a:xfrm>
      </p:grpSpPr>
      <p:sp>
        <p:nvSpPr>
          <p:cNvPr id="7" name="Content Placeholder 3">
            <a:extLst>
              <a:ext uri="{FF2B5EF4-FFF2-40B4-BE49-F238E27FC236}">
                <a16:creationId xmlns:a16="http://schemas.microsoft.com/office/drawing/2014/main" id="{9746024B-37FB-9460-2A69-EC22C09F8F94}"/>
              </a:ext>
            </a:extLst>
          </p:cNvPr>
          <p:cNvSpPr>
            <a:spLocks noGrp="1"/>
          </p:cNvSpPr>
          <p:nvPr>
            <p:ph idx="1"/>
          </p:nvPr>
        </p:nvSpPr>
        <p:spPr>
          <a:xfrm>
            <a:off x="357427" y="304083"/>
            <a:ext cx="11582400" cy="3308367"/>
          </a:xfrm>
        </p:spPr>
        <p:txBody>
          <a:bodyPr>
            <a:noAutofit/>
          </a:bodyPr>
          <a:lstStyle/>
          <a:p>
            <a:pPr>
              <a:buFont typeface="Wingdings" panose="05000000000000000000" pitchFamily="2" charset="2"/>
              <a:buChar char="q"/>
            </a:pPr>
            <a:r>
              <a:rPr lang="sr-Latn-RS" sz="3000" b="1" dirty="0">
                <a:solidFill>
                  <a:schemeClr val="accent1"/>
                </a:solidFill>
              </a:rPr>
              <a:t>Novi pravni okvir (član 111A Zakona o visokom obrazovanju):</a:t>
            </a:r>
          </a:p>
          <a:p>
            <a:pPr>
              <a:buFont typeface="Wingdings" panose="05000000000000000000" pitchFamily="2" charset="2"/>
              <a:buChar char="Ø"/>
            </a:pPr>
            <a:endParaRPr lang="sr-Latn-RS" sz="3000" dirty="0">
              <a:solidFill>
                <a:schemeClr val="bg1"/>
              </a:solidFill>
            </a:endParaRPr>
          </a:p>
          <a:p>
            <a:pPr>
              <a:buFont typeface="Courier New" panose="02070309020205020404" pitchFamily="49" charset="0"/>
              <a:buChar char="o"/>
            </a:pPr>
            <a:r>
              <a:rPr lang="sr-Latn-RS" sz="3000" dirty="0">
                <a:solidFill>
                  <a:schemeClr val="bg1"/>
                </a:solidFill>
              </a:rPr>
              <a:t>Visokoškolska ustanova može da realizuje programe iz člana 111. ovog zakona u formi </a:t>
            </a:r>
            <a:r>
              <a:rPr lang="sr-Latn-RS" sz="3000" dirty="0" err="1">
                <a:solidFill>
                  <a:schemeClr val="bg1"/>
                </a:solidFill>
              </a:rPr>
              <a:t>mikrokredencijala</a:t>
            </a:r>
            <a:r>
              <a:rPr lang="sr-Latn-RS" sz="3000" dirty="0">
                <a:solidFill>
                  <a:schemeClr val="bg1"/>
                </a:solidFill>
              </a:rPr>
              <a:t> – malih obrazovnih programa namenjenih osobama sa bilo kojim prethodnim nivoom obrazovanja, a čiji je cilj prvenstveno zadovoljavanje potreba tržišta rada.</a:t>
            </a:r>
          </a:p>
          <a:p>
            <a:pPr>
              <a:buFont typeface="Courier New" panose="02070309020205020404" pitchFamily="49" charset="0"/>
              <a:buChar char="o"/>
            </a:pPr>
            <a:endParaRPr lang="sr-Latn-RS" sz="3000" dirty="0">
              <a:solidFill>
                <a:schemeClr val="bg1"/>
              </a:solidFill>
            </a:endParaRPr>
          </a:p>
          <a:p>
            <a:pPr>
              <a:buFont typeface="Courier New" panose="02070309020205020404" pitchFamily="49" charset="0"/>
              <a:buChar char="o"/>
            </a:pPr>
            <a:r>
              <a:rPr lang="sr-Latn-RS" sz="3000" dirty="0">
                <a:solidFill>
                  <a:schemeClr val="bg1"/>
                </a:solidFill>
              </a:rPr>
              <a:t>S tim u vezi, preporučuje se visokoškolskim ustanovama da prilikom razvoja </a:t>
            </a:r>
            <a:r>
              <a:rPr lang="sr-Latn-RS" sz="3000" dirty="0" err="1">
                <a:solidFill>
                  <a:schemeClr val="bg1"/>
                </a:solidFill>
              </a:rPr>
              <a:t>mikrokredencijala</a:t>
            </a:r>
            <a:r>
              <a:rPr lang="sr-Latn-RS" sz="3000" dirty="0">
                <a:solidFill>
                  <a:schemeClr val="bg1"/>
                </a:solidFill>
              </a:rPr>
              <a:t> konsultuju tržište rada i, ukoliko je to adekvatno, uključe njegove predstavnike u realizaciju tih programa.</a:t>
            </a:r>
          </a:p>
          <a:p>
            <a:pPr>
              <a:buFont typeface="Wingdings" panose="05000000000000000000" pitchFamily="2" charset="2"/>
              <a:buChar char="Ø"/>
            </a:pPr>
            <a:endParaRPr lang="sr-Latn-RS" sz="3000" dirty="0">
              <a:solidFill>
                <a:schemeClr val="bg1"/>
              </a:solidFill>
            </a:endParaRPr>
          </a:p>
          <a:p>
            <a:pPr>
              <a:buFont typeface="Wingdings" panose="05000000000000000000" pitchFamily="2" charset="2"/>
              <a:buChar char="Ø"/>
            </a:pPr>
            <a:endParaRPr lang="sr-Latn-RS" sz="3000" dirty="0">
              <a:solidFill>
                <a:schemeClr val="accent1"/>
              </a:solidFill>
            </a:endParaRPr>
          </a:p>
          <a:p>
            <a:pPr>
              <a:buFont typeface="Wingdings" panose="05000000000000000000" pitchFamily="2" charset="2"/>
              <a:buChar char="Ø"/>
            </a:pPr>
            <a:endParaRPr lang="sr-Latn-RS" sz="3000" dirty="0">
              <a:solidFill>
                <a:schemeClr val="accent1"/>
              </a:solidFill>
            </a:endParaRPr>
          </a:p>
          <a:p>
            <a:pPr>
              <a:buFont typeface="Wingdings" panose="05000000000000000000" pitchFamily="2" charset="2"/>
              <a:buChar char="Ø"/>
            </a:pPr>
            <a:endParaRPr lang="sr-Latn-RS" sz="3000" dirty="0">
              <a:solidFill>
                <a:schemeClr val="bg2"/>
              </a:solidFill>
            </a:endParaRPr>
          </a:p>
          <a:p>
            <a:pPr>
              <a:buFont typeface="Wingdings" panose="05000000000000000000" pitchFamily="2" charset="2"/>
              <a:buChar char="Ø"/>
            </a:pPr>
            <a:endParaRPr lang="sr-Latn-RS" sz="3000" dirty="0">
              <a:solidFill>
                <a:schemeClr val="bg2"/>
              </a:solidFill>
            </a:endParaRPr>
          </a:p>
          <a:p>
            <a:pPr>
              <a:buFont typeface="Wingdings" panose="05000000000000000000" pitchFamily="2" charset="2"/>
              <a:buChar char="Ø"/>
            </a:pPr>
            <a:endParaRPr lang="en-US" sz="3000" dirty="0">
              <a:solidFill>
                <a:schemeClr val="bg2"/>
              </a:solidFill>
            </a:endParaRPr>
          </a:p>
        </p:txBody>
      </p:sp>
    </p:spTree>
    <p:extLst>
      <p:ext uri="{BB962C8B-B14F-4D97-AF65-F5344CB8AC3E}">
        <p14:creationId xmlns:p14="http://schemas.microsoft.com/office/powerpoint/2010/main" val="7166457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6C48F0-FB74-F4E6-20EC-5A9DF2386BE1}"/>
            </a:ext>
          </a:extLst>
        </p:cNvPr>
        <p:cNvGrpSpPr/>
        <p:nvPr/>
      </p:nvGrpSpPr>
      <p:grpSpPr>
        <a:xfrm>
          <a:off x="0" y="0"/>
          <a:ext cx="0" cy="0"/>
          <a:chOff x="0" y="0"/>
          <a:chExt cx="0" cy="0"/>
        </a:xfrm>
      </p:grpSpPr>
      <p:sp>
        <p:nvSpPr>
          <p:cNvPr id="7" name="Content Placeholder 3">
            <a:extLst>
              <a:ext uri="{FF2B5EF4-FFF2-40B4-BE49-F238E27FC236}">
                <a16:creationId xmlns:a16="http://schemas.microsoft.com/office/drawing/2014/main" id="{A199654A-1048-C5BD-A9AC-55D8CE30C912}"/>
              </a:ext>
            </a:extLst>
          </p:cNvPr>
          <p:cNvSpPr>
            <a:spLocks noGrp="1"/>
          </p:cNvSpPr>
          <p:nvPr>
            <p:ph idx="1"/>
          </p:nvPr>
        </p:nvSpPr>
        <p:spPr>
          <a:xfrm>
            <a:off x="390320" y="633004"/>
            <a:ext cx="11582400" cy="3308367"/>
          </a:xfrm>
        </p:spPr>
        <p:txBody>
          <a:bodyPr>
            <a:noAutofit/>
          </a:bodyPr>
          <a:lstStyle/>
          <a:p>
            <a:pPr>
              <a:buFont typeface="Courier New" panose="02070309020205020404" pitchFamily="49" charset="0"/>
              <a:buChar char="o"/>
            </a:pPr>
            <a:r>
              <a:rPr lang="sr-Latn-RS" sz="3000" b="1" dirty="0" err="1">
                <a:solidFill>
                  <a:schemeClr val="accent1"/>
                </a:solidFill>
              </a:rPr>
              <a:t>Mikrokredencijali</a:t>
            </a:r>
            <a:r>
              <a:rPr lang="sr-Latn-RS" sz="3000" b="1" dirty="0">
                <a:solidFill>
                  <a:schemeClr val="accent1"/>
                </a:solidFill>
              </a:rPr>
              <a:t> treba da sadrže:</a:t>
            </a:r>
          </a:p>
          <a:p>
            <a:pPr>
              <a:buFont typeface="Wingdings" panose="05000000000000000000" pitchFamily="2" charset="2"/>
              <a:buChar char="Ø"/>
            </a:pPr>
            <a:r>
              <a:rPr lang="sr-Latn-RS" sz="3000" dirty="0">
                <a:solidFill>
                  <a:schemeClr val="bg1"/>
                </a:solidFill>
              </a:rPr>
              <a:t>Vrednost u ESPB bodovima definisanu u rasponu od 1 do 15 ESPB;</a:t>
            </a:r>
          </a:p>
          <a:p>
            <a:pPr>
              <a:buFont typeface="Wingdings" panose="05000000000000000000" pitchFamily="2" charset="2"/>
              <a:buChar char="Ø"/>
            </a:pPr>
            <a:r>
              <a:rPr lang="sr-Latn-RS" sz="3000" dirty="0">
                <a:solidFill>
                  <a:schemeClr val="bg1"/>
                </a:solidFill>
              </a:rPr>
              <a:t>Akreditaciju od strane odgovarajućeg tela visokoškolske ustanove;</a:t>
            </a:r>
          </a:p>
          <a:p>
            <a:pPr>
              <a:buFont typeface="Wingdings" panose="05000000000000000000" pitchFamily="2" charset="2"/>
              <a:buChar char="Ø"/>
            </a:pPr>
            <a:r>
              <a:rPr lang="sr-Latn-RS" sz="3000" dirty="0">
                <a:solidFill>
                  <a:schemeClr val="bg1"/>
                </a:solidFill>
              </a:rPr>
              <a:t>Jasan i transparentan proces ocenjivanja;</a:t>
            </a:r>
          </a:p>
          <a:p>
            <a:pPr>
              <a:buFont typeface="Wingdings" panose="05000000000000000000" pitchFamily="2" charset="2"/>
              <a:buChar char="Ø"/>
            </a:pPr>
            <a:r>
              <a:rPr lang="sr-Latn-RS" sz="3000" dirty="0">
                <a:solidFill>
                  <a:schemeClr val="bg1"/>
                </a:solidFill>
              </a:rPr>
              <a:t>Sertifikat i dodatak sertifikatu koji sadrže najmanje sledeće elemente:</a:t>
            </a:r>
          </a:p>
          <a:p>
            <a:pPr lvl="1">
              <a:buFont typeface="Wingdings" panose="05000000000000000000" pitchFamily="2" charset="2"/>
              <a:buChar char="v"/>
            </a:pPr>
            <a:r>
              <a:rPr lang="sr-Latn-RS" sz="2800" dirty="0">
                <a:solidFill>
                  <a:schemeClr val="bg1"/>
                </a:solidFill>
              </a:rPr>
              <a:t>Identifikacija korisnika;</a:t>
            </a:r>
          </a:p>
          <a:p>
            <a:pPr lvl="1">
              <a:buFont typeface="Wingdings" panose="05000000000000000000" pitchFamily="2" charset="2"/>
              <a:buChar char="v"/>
            </a:pPr>
            <a:r>
              <a:rPr lang="sr-Latn-RS" sz="2800" dirty="0">
                <a:solidFill>
                  <a:schemeClr val="bg1"/>
                </a:solidFill>
              </a:rPr>
              <a:t>Naziv </a:t>
            </a:r>
            <a:r>
              <a:rPr lang="sr-Latn-RS" sz="2800" dirty="0" err="1">
                <a:solidFill>
                  <a:schemeClr val="bg1"/>
                </a:solidFill>
              </a:rPr>
              <a:t>mikrokredencijala</a:t>
            </a:r>
            <a:r>
              <a:rPr lang="sr-Latn-RS" sz="2800" dirty="0">
                <a:solidFill>
                  <a:schemeClr val="bg1"/>
                </a:solidFill>
              </a:rPr>
              <a:t>;</a:t>
            </a:r>
          </a:p>
          <a:p>
            <a:pPr lvl="1">
              <a:buFont typeface="Wingdings" panose="05000000000000000000" pitchFamily="2" charset="2"/>
              <a:buChar char="v"/>
            </a:pPr>
            <a:r>
              <a:rPr lang="sr-Latn-RS" sz="2800" dirty="0">
                <a:solidFill>
                  <a:schemeClr val="bg1"/>
                </a:solidFill>
              </a:rPr>
              <a:t>Vrsta </a:t>
            </a:r>
            <a:r>
              <a:rPr lang="sr-Latn-RS" sz="2800" dirty="0" err="1">
                <a:solidFill>
                  <a:schemeClr val="bg1"/>
                </a:solidFill>
              </a:rPr>
              <a:t>mikrokredencijala</a:t>
            </a:r>
            <a:r>
              <a:rPr lang="sr-Latn-RS" sz="2800" dirty="0">
                <a:solidFill>
                  <a:schemeClr val="bg1"/>
                </a:solidFill>
              </a:rPr>
              <a:t> (deo akreditovanog kurikuluma, dalje obrazovanje...);</a:t>
            </a:r>
          </a:p>
          <a:p>
            <a:pPr>
              <a:buFont typeface="Wingdings" panose="05000000000000000000" pitchFamily="2" charset="2"/>
              <a:buChar char="Ø"/>
            </a:pPr>
            <a:endParaRPr lang="sr-Latn-RS" sz="3000" dirty="0">
              <a:solidFill>
                <a:schemeClr val="bg1"/>
              </a:solidFill>
            </a:endParaRPr>
          </a:p>
          <a:p>
            <a:pPr>
              <a:buFont typeface="Wingdings" panose="05000000000000000000" pitchFamily="2" charset="2"/>
              <a:buChar char="Ø"/>
            </a:pPr>
            <a:endParaRPr lang="sr-Latn-RS" sz="3000" dirty="0">
              <a:solidFill>
                <a:schemeClr val="bg1"/>
              </a:solidFill>
            </a:endParaRPr>
          </a:p>
          <a:p>
            <a:pPr>
              <a:buFont typeface="Wingdings" panose="05000000000000000000" pitchFamily="2" charset="2"/>
              <a:buChar char="Ø"/>
            </a:pPr>
            <a:endParaRPr lang="sr-Latn-RS" sz="3000" dirty="0">
              <a:solidFill>
                <a:schemeClr val="accent1"/>
              </a:solidFill>
            </a:endParaRPr>
          </a:p>
          <a:p>
            <a:pPr>
              <a:buFont typeface="Wingdings" panose="05000000000000000000" pitchFamily="2" charset="2"/>
              <a:buChar char="Ø"/>
            </a:pPr>
            <a:endParaRPr lang="sr-Latn-RS" sz="3000" dirty="0">
              <a:solidFill>
                <a:schemeClr val="accent1"/>
              </a:solidFill>
            </a:endParaRPr>
          </a:p>
          <a:p>
            <a:pPr>
              <a:buFont typeface="Wingdings" panose="05000000000000000000" pitchFamily="2" charset="2"/>
              <a:buChar char="Ø"/>
            </a:pPr>
            <a:endParaRPr lang="sr-Latn-RS" sz="3000" dirty="0">
              <a:solidFill>
                <a:schemeClr val="bg2"/>
              </a:solidFill>
            </a:endParaRPr>
          </a:p>
          <a:p>
            <a:pPr>
              <a:buFont typeface="Wingdings" panose="05000000000000000000" pitchFamily="2" charset="2"/>
              <a:buChar char="Ø"/>
            </a:pPr>
            <a:endParaRPr lang="sr-Latn-RS" sz="3000" dirty="0">
              <a:solidFill>
                <a:schemeClr val="bg2"/>
              </a:solidFill>
            </a:endParaRPr>
          </a:p>
          <a:p>
            <a:pPr>
              <a:buFont typeface="Wingdings" panose="05000000000000000000" pitchFamily="2" charset="2"/>
              <a:buChar char="Ø"/>
            </a:pPr>
            <a:endParaRPr lang="en-US" sz="3000" dirty="0">
              <a:solidFill>
                <a:schemeClr val="bg2"/>
              </a:solidFill>
            </a:endParaRPr>
          </a:p>
        </p:txBody>
      </p:sp>
    </p:spTree>
    <p:extLst>
      <p:ext uri="{BB962C8B-B14F-4D97-AF65-F5344CB8AC3E}">
        <p14:creationId xmlns:p14="http://schemas.microsoft.com/office/powerpoint/2010/main" val="9739042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072E5-A9BA-1D3A-E87C-71BBF23127F0}"/>
            </a:ext>
          </a:extLst>
        </p:cNvPr>
        <p:cNvGrpSpPr/>
        <p:nvPr/>
      </p:nvGrpSpPr>
      <p:grpSpPr>
        <a:xfrm>
          <a:off x="0" y="0"/>
          <a:ext cx="0" cy="0"/>
          <a:chOff x="0" y="0"/>
          <a:chExt cx="0" cy="0"/>
        </a:xfrm>
      </p:grpSpPr>
      <p:sp>
        <p:nvSpPr>
          <p:cNvPr id="7" name="Content Placeholder 3">
            <a:extLst>
              <a:ext uri="{FF2B5EF4-FFF2-40B4-BE49-F238E27FC236}">
                <a16:creationId xmlns:a16="http://schemas.microsoft.com/office/drawing/2014/main" id="{2A25A632-6166-F97E-968A-E3F0A2034CB4}"/>
              </a:ext>
            </a:extLst>
          </p:cNvPr>
          <p:cNvSpPr>
            <a:spLocks noGrp="1"/>
          </p:cNvSpPr>
          <p:nvPr>
            <p:ph idx="1"/>
          </p:nvPr>
        </p:nvSpPr>
        <p:spPr>
          <a:xfrm>
            <a:off x="357427" y="304083"/>
            <a:ext cx="11582400" cy="3308367"/>
          </a:xfrm>
        </p:spPr>
        <p:txBody>
          <a:bodyPr>
            <a:noAutofit/>
          </a:bodyPr>
          <a:lstStyle/>
          <a:p>
            <a:pPr lvl="1">
              <a:buFont typeface="Wingdings" panose="05000000000000000000" pitchFamily="2" charset="2"/>
              <a:buChar char="v"/>
            </a:pPr>
            <a:r>
              <a:rPr lang="sr-Latn-RS" sz="2800" dirty="0">
                <a:solidFill>
                  <a:schemeClr val="bg1"/>
                </a:solidFill>
              </a:rPr>
              <a:t>Identifikacija izdavaoca (naziv VŠU, adresa itd., uključujući status pružaoca usluge, npr. javna ustanova, privatna...);</a:t>
            </a:r>
          </a:p>
          <a:p>
            <a:pPr lvl="1">
              <a:buFont typeface="Wingdings" panose="05000000000000000000" pitchFamily="2" charset="2"/>
              <a:buChar char="v"/>
            </a:pPr>
            <a:r>
              <a:rPr lang="sr-Latn-RS" sz="2800" dirty="0">
                <a:solidFill>
                  <a:schemeClr val="bg1"/>
                </a:solidFill>
              </a:rPr>
              <a:t>Status akreditacije pružaoca (institucionalna akreditacija, akreditacija od strane drugog tela, naziv </a:t>
            </a:r>
            <a:r>
              <a:rPr lang="sr-Latn-RS" sz="2800" dirty="0" err="1">
                <a:solidFill>
                  <a:schemeClr val="bg1"/>
                </a:solidFill>
              </a:rPr>
              <a:t>akreditacionog</a:t>
            </a:r>
            <a:r>
              <a:rPr lang="sr-Latn-RS" sz="2800" dirty="0">
                <a:solidFill>
                  <a:schemeClr val="bg1"/>
                </a:solidFill>
              </a:rPr>
              <a:t> tela, datum i broj akreditacije….);</a:t>
            </a:r>
          </a:p>
          <a:p>
            <a:pPr lvl="1">
              <a:buFont typeface="Wingdings" panose="05000000000000000000" pitchFamily="2" charset="2"/>
              <a:buChar char="v"/>
            </a:pPr>
            <a:r>
              <a:rPr lang="sr-Latn-RS" sz="2800" dirty="0">
                <a:solidFill>
                  <a:schemeClr val="bg1"/>
                </a:solidFill>
              </a:rPr>
              <a:t>Datum izdavanja sertifikata i njegovog dodatka;</a:t>
            </a:r>
          </a:p>
          <a:p>
            <a:pPr lvl="1">
              <a:buFont typeface="Wingdings" panose="05000000000000000000" pitchFamily="2" charset="2"/>
              <a:buChar char="v"/>
            </a:pPr>
            <a:r>
              <a:rPr lang="sr-Latn-RS" sz="2800" dirty="0">
                <a:solidFill>
                  <a:schemeClr val="bg1"/>
                </a:solidFill>
              </a:rPr>
              <a:t>Obim rada izražen u ESPB bodovima;</a:t>
            </a:r>
          </a:p>
          <a:p>
            <a:pPr lvl="1">
              <a:buFont typeface="Wingdings" panose="05000000000000000000" pitchFamily="2" charset="2"/>
              <a:buChar char="v"/>
            </a:pPr>
            <a:r>
              <a:rPr lang="sr-Latn-RS" sz="2800" dirty="0">
                <a:solidFill>
                  <a:schemeClr val="bg1"/>
                </a:solidFill>
              </a:rPr>
              <a:t>Nivo EOK-a i NOKS-a. Povezivanje </a:t>
            </a:r>
            <a:r>
              <a:rPr lang="sr-Latn-RS" sz="2800" dirty="0" err="1">
                <a:solidFill>
                  <a:schemeClr val="bg1"/>
                </a:solidFill>
              </a:rPr>
              <a:t>mikrokredencijala</a:t>
            </a:r>
            <a:r>
              <a:rPr lang="sr-Latn-RS" sz="2800" dirty="0">
                <a:solidFill>
                  <a:schemeClr val="bg1"/>
                </a:solidFill>
              </a:rPr>
              <a:t> sa nivoima EOK-a i NOKS-a se vrši prema principu sadržaja – ako većina sadržaja određenog </a:t>
            </a:r>
            <a:r>
              <a:rPr lang="sr-Latn-RS" sz="2800" dirty="0" err="1">
                <a:solidFill>
                  <a:schemeClr val="bg1"/>
                </a:solidFill>
              </a:rPr>
              <a:t>mikrokredencijala</a:t>
            </a:r>
            <a:r>
              <a:rPr lang="sr-Latn-RS" sz="2800" dirty="0">
                <a:solidFill>
                  <a:schemeClr val="bg1"/>
                </a:solidFill>
              </a:rPr>
              <a:t> pripada sadržaju koji se predaje na osnovnim ili master studijama na visokoškolskoj ustanovi, tada se taj </a:t>
            </a:r>
            <a:r>
              <a:rPr lang="sr-Latn-RS" sz="2800" dirty="0" err="1">
                <a:solidFill>
                  <a:schemeClr val="bg1"/>
                </a:solidFill>
              </a:rPr>
              <a:t>mikrokredencijal</a:t>
            </a:r>
            <a:r>
              <a:rPr lang="sr-Latn-RS" sz="2800" dirty="0">
                <a:solidFill>
                  <a:schemeClr val="bg1"/>
                </a:solidFill>
              </a:rPr>
              <a:t> može povezati prema sadržaju, a ne kao puna kvalifikacija, sa odgovarajućim nivoom EOK-a i NOKS-a;</a:t>
            </a:r>
          </a:p>
          <a:p>
            <a:pPr lvl="1">
              <a:buFont typeface="Wingdings" panose="05000000000000000000" pitchFamily="2" charset="2"/>
              <a:buChar char="v"/>
            </a:pPr>
            <a:endParaRPr lang="sr-Latn-RS" sz="2800" dirty="0">
              <a:solidFill>
                <a:schemeClr val="bg1"/>
              </a:solidFill>
            </a:endParaRPr>
          </a:p>
          <a:p>
            <a:pPr>
              <a:buFont typeface="Wingdings" panose="05000000000000000000" pitchFamily="2" charset="2"/>
              <a:buChar char="Ø"/>
            </a:pPr>
            <a:endParaRPr lang="sr-Latn-RS" sz="3000" dirty="0">
              <a:solidFill>
                <a:schemeClr val="bg1"/>
              </a:solidFill>
            </a:endParaRPr>
          </a:p>
          <a:p>
            <a:pPr>
              <a:buFont typeface="Wingdings" panose="05000000000000000000" pitchFamily="2" charset="2"/>
              <a:buChar char="Ø"/>
            </a:pPr>
            <a:endParaRPr lang="sr-Latn-RS" sz="3000" dirty="0">
              <a:solidFill>
                <a:schemeClr val="bg1"/>
              </a:solidFill>
            </a:endParaRPr>
          </a:p>
          <a:p>
            <a:pPr>
              <a:buFont typeface="Wingdings" panose="05000000000000000000" pitchFamily="2" charset="2"/>
              <a:buChar char="Ø"/>
            </a:pPr>
            <a:endParaRPr lang="sr-Latn-RS" sz="3000" dirty="0">
              <a:solidFill>
                <a:schemeClr val="accent1"/>
              </a:solidFill>
            </a:endParaRPr>
          </a:p>
          <a:p>
            <a:pPr>
              <a:buFont typeface="Wingdings" panose="05000000000000000000" pitchFamily="2" charset="2"/>
              <a:buChar char="Ø"/>
            </a:pPr>
            <a:endParaRPr lang="sr-Latn-RS" sz="3000" dirty="0">
              <a:solidFill>
                <a:schemeClr val="accent1"/>
              </a:solidFill>
            </a:endParaRPr>
          </a:p>
          <a:p>
            <a:pPr>
              <a:buFont typeface="Wingdings" panose="05000000000000000000" pitchFamily="2" charset="2"/>
              <a:buChar char="Ø"/>
            </a:pPr>
            <a:endParaRPr lang="sr-Latn-RS" sz="3000" dirty="0">
              <a:solidFill>
                <a:schemeClr val="bg2"/>
              </a:solidFill>
            </a:endParaRPr>
          </a:p>
          <a:p>
            <a:pPr>
              <a:buFont typeface="Wingdings" panose="05000000000000000000" pitchFamily="2" charset="2"/>
              <a:buChar char="Ø"/>
            </a:pPr>
            <a:endParaRPr lang="sr-Latn-RS" sz="3000" dirty="0">
              <a:solidFill>
                <a:schemeClr val="bg2"/>
              </a:solidFill>
            </a:endParaRPr>
          </a:p>
          <a:p>
            <a:pPr>
              <a:buFont typeface="Wingdings" panose="05000000000000000000" pitchFamily="2" charset="2"/>
              <a:buChar char="Ø"/>
            </a:pPr>
            <a:endParaRPr lang="en-US" sz="3000" dirty="0">
              <a:solidFill>
                <a:schemeClr val="bg2"/>
              </a:solidFill>
            </a:endParaRPr>
          </a:p>
        </p:txBody>
      </p:sp>
    </p:spTree>
    <p:extLst>
      <p:ext uri="{BB962C8B-B14F-4D97-AF65-F5344CB8AC3E}">
        <p14:creationId xmlns:p14="http://schemas.microsoft.com/office/powerpoint/2010/main" val="357002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1F309-D88B-7F6D-997D-AB3EFACF9C56}"/>
            </a:ext>
          </a:extLst>
        </p:cNvPr>
        <p:cNvGrpSpPr/>
        <p:nvPr/>
      </p:nvGrpSpPr>
      <p:grpSpPr>
        <a:xfrm>
          <a:off x="0" y="0"/>
          <a:ext cx="0" cy="0"/>
          <a:chOff x="0" y="0"/>
          <a:chExt cx="0" cy="0"/>
        </a:xfrm>
      </p:grpSpPr>
      <p:pic>
        <p:nvPicPr>
          <p:cNvPr id="5" name="Picture 4" descr="A close-up of a computer screen&#10;&#10;Description automatically generated">
            <a:extLst>
              <a:ext uri="{FF2B5EF4-FFF2-40B4-BE49-F238E27FC236}">
                <a16:creationId xmlns:a16="http://schemas.microsoft.com/office/drawing/2014/main" id="{6D9A9711-5099-3618-4AD7-DDC52B3E89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816" y="355376"/>
            <a:ext cx="10871804" cy="5624405"/>
          </a:xfrm>
          <a:prstGeom prst="rect">
            <a:avLst/>
          </a:prstGeom>
        </p:spPr>
      </p:pic>
    </p:spTree>
    <p:extLst>
      <p:ext uri="{BB962C8B-B14F-4D97-AF65-F5344CB8AC3E}">
        <p14:creationId xmlns:p14="http://schemas.microsoft.com/office/powerpoint/2010/main" val="41893780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FB0C4-1345-4720-58C0-6387E67FC8CF}"/>
            </a:ext>
          </a:extLst>
        </p:cNvPr>
        <p:cNvGrpSpPr/>
        <p:nvPr/>
      </p:nvGrpSpPr>
      <p:grpSpPr>
        <a:xfrm>
          <a:off x="0" y="0"/>
          <a:ext cx="0" cy="0"/>
          <a:chOff x="0" y="0"/>
          <a:chExt cx="0" cy="0"/>
        </a:xfrm>
      </p:grpSpPr>
      <p:sp>
        <p:nvSpPr>
          <p:cNvPr id="7" name="Content Placeholder 3">
            <a:extLst>
              <a:ext uri="{FF2B5EF4-FFF2-40B4-BE49-F238E27FC236}">
                <a16:creationId xmlns:a16="http://schemas.microsoft.com/office/drawing/2014/main" id="{110916CE-60C1-AF1D-DDB5-C4D61E695305}"/>
              </a:ext>
            </a:extLst>
          </p:cNvPr>
          <p:cNvSpPr>
            <a:spLocks noGrp="1"/>
          </p:cNvSpPr>
          <p:nvPr>
            <p:ph idx="1"/>
          </p:nvPr>
        </p:nvSpPr>
        <p:spPr>
          <a:xfrm>
            <a:off x="304800" y="304084"/>
            <a:ext cx="11582400" cy="3308367"/>
          </a:xfrm>
        </p:spPr>
        <p:txBody>
          <a:bodyPr>
            <a:noAutofit/>
          </a:bodyPr>
          <a:lstStyle/>
          <a:p>
            <a:pPr lvl="1">
              <a:buFont typeface="Wingdings" panose="05000000000000000000" pitchFamily="2" charset="2"/>
              <a:buChar char="v"/>
            </a:pPr>
            <a:r>
              <a:rPr lang="sr-Latn-RS" sz="2800" dirty="0">
                <a:solidFill>
                  <a:schemeClr val="bg1"/>
                </a:solidFill>
              </a:rPr>
              <a:t>Naučna, umetnička ili stručna oblast kojoj </a:t>
            </a:r>
            <a:r>
              <a:rPr lang="sr-Latn-RS" sz="2800" dirty="0" err="1">
                <a:solidFill>
                  <a:schemeClr val="bg1"/>
                </a:solidFill>
              </a:rPr>
              <a:t>mikrokredencijal</a:t>
            </a:r>
            <a:r>
              <a:rPr lang="sr-Latn-RS" sz="2800" dirty="0">
                <a:solidFill>
                  <a:schemeClr val="bg1"/>
                </a:solidFill>
              </a:rPr>
              <a:t> pripada;</a:t>
            </a:r>
          </a:p>
          <a:p>
            <a:pPr lvl="1">
              <a:buFont typeface="Wingdings" panose="05000000000000000000" pitchFamily="2" charset="2"/>
              <a:buChar char="v"/>
            </a:pPr>
            <a:r>
              <a:rPr lang="sr-Latn-RS" sz="2800" dirty="0">
                <a:solidFill>
                  <a:schemeClr val="bg1"/>
                </a:solidFill>
              </a:rPr>
              <a:t>Opis ishoda učenja;</a:t>
            </a:r>
          </a:p>
          <a:p>
            <a:pPr lvl="1">
              <a:buFont typeface="Wingdings" panose="05000000000000000000" pitchFamily="2" charset="2"/>
              <a:buChar char="v"/>
            </a:pPr>
            <a:r>
              <a:rPr lang="sr-Latn-RS" sz="2800" dirty="0">
                <a:solidFill>
                  <a:schemeClr val="bg1"/>
                </a:solidFill>
              </a:rPr>
              <a:t>Preduslovi za upis;</a:t>
            </a:r>
          </a:p>
          <a:p>
            <a:pPr lvl="1">
              <a:buFont typeface="Wingdings" panose="05000000000000000000" pitchFamily="2" charset="2"/>
              <a:buChar char="v"/>
            </a:pPr>
            <a:r>
              <a:rPr lang="sr-Latn-RS" sz="2800" dirty="0">
                <a:solidFill>
                  <a:schemeClr val="bg1"/>
                </a:solidFill>
              </a:rPr>
              <a:t>Oblik nastave (na daljinu, uživo, kombinovano, volontiranje, radno iskustvo…);</a:t>
            </a:r>
          </a:p>
          <a:p>
            <a:pPr lvl="1">
              <a:buFont typeface="Wingdings" panose="05000000000000000000" pitchFamily="2" charset="2"/>
              <a:buChar char="v"/>
            </a:pPr>
            <a:r>
              <a:rPr lang="sr-Latn-RS" sz="2800" dirty="0">
                <a:solidFill>
                  <a:schemeClr val="bg1"/>
                </a:solidFill>
              </a:rPr>
              <a:t>Tip ocenjivanja i sistem dodeljivanja ocene (testiranje, primena veštine, portfolio…)</a:t>
            </a:r>
          </a:p>
          <a:p>
            <a:pPr lvl="1">
              <a:buFont typeface="Wingdings" panose="05000000000000000000" pitchFamily="2" charset="2"/>
              <a:buChar char="v"/>
            </a:pPr>
            <a:r>
              <a:rPr lang="sr-Latn-RS" sz="2800" dirty="0">
                <a:solidFill>
                  <a:schemeClr val="bg1"/>
                </a:solidFill>
              </a:rPr>
              <a:t>Opcije integracije/kombinovanja </a:t>
            </a:r>
            <a:r>
              <a:rPr lang="sr-Latn-RS" sz="2800" dirty="0" err="1">
                <a:solidFill>
                  <a:schemeClr val="bg1"/>
                </a:solidFill>
              </a:rPr>
              <a:t>mikrokredencijala</a:t>
            </a:r>
            <a:r>
              <a:rPr lang="sr-Latn-RS" sz="2800" dirty="0">
                <a:solidFill>
                  <a:schemeClr val="bg1"/>
                </a:solidFill>
              </a:rPr>
              <a:t> (</a:t>
            </a:r>
            <a:r>
              <a:rPr lang="sr-Latn-RS" sz="2800" dirty="0" err="1">
                <a:solidFill>
                  <a:schemeClr val="bg1"/>
                </a:solidFill>
              </a:rPr>
              <a:t>samostalniili</a:t>
            </a:r>
            <a:r>
              <a:rPr lang="sr-Latn-RS" sz="2800" dirty="0">
                <a:solidFill>
                  <a:schemeClr val="bg1"/>
                </a:solidFill>
              </a:rPr>
              <a:t> kombinovani). U slučaju kombinovanih </a:t>
            </a:r>
            <a:r>
              <a:rPr lang="sr-Latn-RS" sz="2800" dirty="0" err="1">
                <a:solidFill>
                  <a:schemeClr val="bg1"/>
                </a:solidFill>
              </a:rPr>
              <a:t>mikrokredencijala</a:t>
            </a:r>
            <a:r>
              <a:rPr lang="sr-Latn-RS" sz="2800" dirty="0">
                <a:solidFill>
                  <a:schemeClr val="bg1"/>
                </a:solidFill>
              </a:rPr>
              <a:t> može se izdati zajednički Sertifikat i Dodatak sertifikata;</a:t>
            </a:r>
          </a:p>
          <a:p>
            <a:pPr lvl="1">
              <a:buFont typeface="Wingdings" panose="05000000000000000000" pitchFamily="2" charset="2"/>
              <a:buChar char="v"/>
            </a:pPr>
            <a:r>
              <a:rPr lang="sr-Latn-RS" sz="2800" dirty="0">
                <a:solidFill>
                  <a:schemeClr val="bg1"/>
                </a:solidFill>
              </a:rPr>
              <a:t>Sve druge dodatne informacije (ukoliko je potrebno).</a:t>
            </a:r>
          </a:p>
          <a:p>
            <a:pPr lvl="1">
              <a:buFont typeface="Wingdings" panose="05000000000000000000" pitchFamily="2" charset="2"/>
              <a:buChar char="v"/>
            </a:pPr>
            <a:endParaRPr lang="sr-Latn-RS" sz="2800" dirty="0">
              <a:solidFill>
                <a:schemeClr val="bg1"/>
              </a:solidFill>
            </a:endParaRPr>
          </a:p>
          <a:p>
            <a:pPr lvl="1">
              <a:buFont typeface="Wingdings" panose="05000000000000000000" pitchFamily="2" charset="2"/>
              <a:buChar char="v"/>
            </a:pPr>
            <a:endParaRPr lang="sr-Latn-RS" sz="2800" dirty="0">
              <a:solidFill>
                <a:schemeClr val="bg1"/>
              </a:solidFill>
            </a:endParaRPr>
          </a:p>
          <a:p>
            <a:pPr>
              <a:buFont typeface="Wingdings" panose="05000000000000000000" pitchFamily="2" charset="2"/>
              <a:buChar char="Ø"/>
            </a:pPr>
            <a:endParaRPr lang="sr-Latn-RS" sz="3000" dirty="0">
              <a:solidFill>
                <a:schemeClr val="bg1"/>
              </a:solidFill>
            </a:endParaRPr>
          </a:p>
          <a:p>
            <a:pPr>
              <a:buFont typeface="Wingdings" panose="05000000000000000000" pitchFamily="2" charset="2"/>
              <a:buChar char="Ø"/>
            </a:pPr>
            <a:endParaRPr lang="sr-Latn-RS" sz="3000" dirty="0">
              <a:solidFill>
                <a:schemeClr val="bg1"/>
              </a:solidFill>
            </a:endParaRPr>
          </a:p>
          <a:p>
            <a:pPr>
              <a:buFont typeface="Wingdings" panose="05000000000000000000" pitchFamily="2" charset="2"/>
              <a:buChar char="Ø"/>
            </a:pPr>
            <a:endParaRPr lang="sr-Latn-RS" sz="3000" dirty="0">
              <a:solidFill>
                <a:schemeClr val="accent1"/>
              </a:solidFill>
            </a:endParaRPr>
          </a:p>
          <a:p>
            <a:pPr>
              <a:buFont typeface="Wingdings" panose="05000000000000000000" pitchFamily="2" charset="2"/>
              <a:buChar char="Ø"/>
            </a:pPr>
            <a:endParaRPr lang="sr-Latn-RS" sz="3000" dirty="0">
              <a:solidFill>
                <a:schemeClr val="accent1"/>
              </a:solidFill>
            </a:endParaRPr>
          </a:p>
          <a:p>
            <a:pPr>
              <a:buFont typeface="Wingdings" panose="05000000000000000000" pitchFamily="2" charset="2"/>
              <a:buChar char="Ø"/>
            </a:pPr>
            <a:endParaRPr lang="sr-Latn-RS" sz="3000" dirty="0">
              <a:solidFill>
                <a:schemeClr val="bg2"/>
              </a:solidFill>
            </a:endParaRPr>
          </a:p>
          <a:p>
            <a:pPr>
              <a:buFont typeface="Wingdings" panose="05000000000000000000" pitchFamily="2" charset="2"/>
              <a:buChar char="Ø"/>
            </a:pPr>
            <a:endParaRPr lang="sr-Latn-RS" sz="3000" dirty="0">
              <a:solidFill>
                <a:schemeClr val="bg2"/>
              </a:solidFill>
            </a:endParaRPr>
          </a:p>
          <a:p>
            <a:pPr>
              <a:buFont typeface="Wingdings" panose="05000000000000000000" pitchFamily="2" charset="2"/>
              <a:buChar char="Ø"/>
            </a:pPr>
            <a:endParaRPr lang="en-US" sz="3000" dirty="0">
              <a:solidFill>
                <a:schemeClr val="bg2"/>
              </a:solidFill>
            </a:endParaRPr>
          </a:p>
        </p:txBody>
      </p:sp>
    </p:spTree>
    <p:extLst>
      <p:ext uri="{BB962C8B-B14F-4D97-AF65-F5344CB8AC3E}">
        <p14:creationId xmlns:p14="http://schemas.microsoft.com/office/powerpoint/2010/main" val="32043961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F42A6-2482-0B16-9E7A-CF321368533D}"/>
            </a:ext>
          </a:extLst>
        </p:cNvPr>
        <p:cNvGrpSpPr/>
        <p:nvPr/>
      </p:nvGrpSpPr>
      <p:grpSpPr>
        <a:xfrm>
          <a:off x="0" y="0"/>
          <a:ext cx="0" cy="0"/>
          <a:chOff x="0" y="0"/>
          <a:chExt cx="0" cy="0"/>
        </a:xfrm>
      </p:grpSpPr>
      <p:sp>
        <p:nvSpPr>
          <p:cNvPr id="7" name="Content Placeholder 3">
            <a:extLst>
              <a:ext uri="{FF2B5EF4-FFF2-40B4-BE49-F238E27FC236}">
                <a16:creationId xmlns:a16="http://schemas.microsoft.com/office/drawing/2014/main" id="{EE416A19-5C44-2A4A-625A-61777F5B8890}"/>
              </a:ext>
            </a:extLst>
          </p:cNvPr>
          <p:cNvSpPr>
            <a:spLocks noGrp="1"/>
          </p:cNvSpPr>
          <p:nvPr>
            <p:ph idx="1"/>
          </p:nvPr>
        </p:nvSpPr>
        <p:spPr>
          <a:xfrm>
            <a:off x="428135" y="445746"/>
            <a:ext cx="11582400" cy="3308367"/>
          </a:xfrm>
        </p:spPr>
        <p:txBody>
          <a:bodyPr>
            <a:noAutofit/>
          </a:bodyPr>
          <a:lstStyle/>
          <a:p>
            <a:pPr>
              <a:buFont typeface="Courier New" panose="02070309020205020404" pitchFamily="49" charset="0"/>
              <a:buChar char="o"/>
            </a:pPr>
            <a:r>
              <a:rPr lang="sr-Latn-RS" sz="3000" dirty="0">
                <a:solidFill>
                  <a:schemeClr val="bg1"/>
                </a:solidFill>
              </a:rPr>
              <a:t>Uslovi, način i postupak realizacije programa </a:t>
            </a:r>
            <a:r>
              <a:rPr lang="sr-Latn-RS" sz="3000" dirty="0" err="1">
                <a:solidFill>
                  <a:schemeClr val="bg1"/>
                </a:solidFill>
              </a:rPr>
              <a:t>mikrokredencijala</a:t>
            </a:r>
            <a:r>
              <a:rPr lang="sr-Latn-RS" sz="3000" dirty="0">
                <a:solidFill>
                  <a:schemeClr val="bg1"/>
                </a:solidFill>
              </a:rPr>
              <a:t> uređuju se opštim aktom visokoškolske ustanove.</a:t>
            </a:r>
          </a:p>
          <a:p>
            <a:pPr>
              <a:buFont typeface="Courier New" panose="02070309020205020404" pitchFamily="49" charset="0"/>
              <a:buChar char="o"/>
            </a:pPr>
            <a:r>
              <a:rPr lang="sr-Latn-RS" sz="3000" dirty="0">
                <a:solidFill>
                  <a:schemeClr val="bg1"/>
                </a:solidFill>
              </a:rPr>
              <a:t>Osoba upisana na program </a:t>
            </a:r>
            <a:r>
              <a:rPr lang="sr-Latn-RS" sz="3000" dirty="0" err="1">
                <a:solidFill>
                  <a:schemeClr val="bg1"/>
                </a:solidFill>
              </a:rPr>
              <a:t>mikrokredencijala</a:t>
            </a:r>
            <a:r>
              <a:rPr lang="sr-Latn-RS" sz="3000" dirty="0">
                <a:solidFill>
                  <a:schemeClr val="bg1"/>
                </a:solidFill>
              </a:rPr>
              <a:t> nema status studenta prema ovom Zakonu.</a:t>
            </a:r>
          </a:p>
          <a:p>
            <a:pPr>
              <a:buFont typeface="Courier New" panose="02070309020205020404" pitchFamily="49" charset="0"/>
              <a:buChar char="o"/>
            </a:pPr>
            <a:endParaRPr lang="sr-Latn-RS" sz="3000" dirty="0">
              <a:solidFill>
                <a:schemeClr val="bg1"/>
              </a:solidFill>
            </a:endParaRPr>
          </a:p>
          <a:p>
            <a:pPr>
              <a:buFont typeface="Wingdings" panose="05000000000000000000" pitchFamily="2" charset="2"/>
              <a:buChar char="q"/>
            </a:pPr>
            <a:r>
              <a:rPr lang="sr-Latn-RS" sz="3000" b="1" dirty="0">
                <a:solidFill>
                  <a:schemeClr val="accent1"/>
                </a:solidFill>
              </a:rPr>
              <a:t>Prednost ovog predloga je:</a:t>
            </a:r>
          </a:p>
          <a:p>
            <a:pPr>
              <a:buFont typeface="Wingdings" panose="05000000000000000000" pitchFamily="2" charset="2"/>
              <a:buChar char="Ø"/>
            </a:pPr>
            <a:r>
              <a:rPr lang="sr-Latn-RS" sz="3000" dirty="0">
                <a:solidFill>
                  <a:schemeClr val="bg1"/>
                </a:solidFill>
              </a:rPr>
              <a:t>regulacija na nivou Zakona – prema pravnoj praksi u Srbiji, članovi Zakona se prepisuju u Statute VŠU, čime se obezbeđuje harmonizacija na nivou celog visokog obrazovanja</a:t>
            </a:r>
          </a:p>
          <a:p>
            <a:pPr>
              <a:buFont typeface="Wingdings" panose="05000000000000000000" pitchFamily="2" charset="2"/>
              <a:buChar char="Ø"/>
            </a:pPr>
            <a:r>
              <a:rPr lang="sr-Latn-RS" sz="3000" dirty="0">
                <a:solidFill>
                  <a:schemeClr val="bg1"/>
                </a:solidFill>
              </a:rPr>
              <a:t>Priznavanje stranih </a:t>
            </a:r>
            <a:r>
              <a:rPr lang="sr-Latn-RS" sz="3000" dirty="0" err="1">
                <a:solidFill>
                  <a:schemeClr val="bg1"/>
                </a:solidFill>
              </a:rPr>
              <a:t>mikrokredencijala</a:t>
            </a:r>
            <a:r>
              <a:rPr lang="sr-Latn-RS" sz="3000" dirty="0">
                <a:solidFill>
                  <a:schemeClr val="bg1"/>
                </a:solidFill>
              </a:rPr>
              <a:t> (ENIC/NARIC)</a:t>
            </a:r>
          </a:p>
          <a:p>
            <a:pPr>
              <a:buFont typeface="Wingdings" panose="05000000000000000000" pitchFamily="2" charset="2"/>
              <a:buChar char="Ø"/>
            </a:pPr>
            <a:endParaRPr lang="sr-Latn-RS" sz="3000" dirty="0">
              <a:solidFill>
                <a:schemeClr val="bg1"/>
              </a:solidFill>
            </a:endParaRPr>
          </a:p>
          <a:p>
            <a:pPr>
              <a:buFont typeface="Wingdings" panose="05000000000000000000" pitchFamily="2" charset="2"/>
              <a:buChar char="Ø"/>
            </a:pPr>
            <a:endParaRPr lang="sr-Latn-RS" sz="3000" dirty="0">
              <a:solidFill>
                <a:schemeClr val="accent1"/>
              </a:solidFill>
            </a:endParaRPr>
          </a:p>
          <a:p>
            <a:pPr>
              <a:buFont typeface="Wingdings" panose="05000000000000000000" pitchFamily="2" charset="2"/>
              <a:buChar char="Ø"/>
            </a:pPr>
            <a:endParaRPr lang="sr-Latn-RS" sz="3000" dirty="0">
              <a:solidFill>
                <a:schemeClr val="accent1"/>
              </a:solidFill>
            </a:endParaRPr>
          </a:p>
          <a:p>
            <a:pPr>
              <a:buFont typeface="Wingdings" panose="05000000000000000000" pitchFamily="2" charset="2"/>
              <a:buChar char="Ø"/>
            </a:pPr>
            <a:endParaRPr lang="sr-Latn-RS" sz="3000" dirty="0">
              <a:solidFill>
                <a:schemeClr val="bg2"/>
              </a:solidFill>
            </a:endParaRPr>
          </a:p>
          <a:p>
            <a:pPr>
              <a:buFont typeface="Wingdings" panose="05000000000000000000" pitchFamily="2" charset="2"/>
              <a:buChar char="Ø"/>
            </a:pPr>
            <a:endParaRPr lang="sr-Latn-RS" sz="3000" dirty="0">
              <a:solidFill>
                <a:schemeClr val="bg2"/>
              </a:solidFill>
            </a:endParaRPr>
          </a:p>
          <a:p>
            <a:pPr>
              <a:buFont typeface="Wingdings" panose="05000000000000000000" pitchFamily="2" charset="2"/>
              <a:buChar char="Ø"/>
            </a:pPr>
            <a:endParaRPr lang="en-US" sz="3000" dirty="0">
              <a:solidFill>
                <a:schemeClr val="bg2"/>
              </a:solidFill>
            </a:endParaRPr>
          </a:p>
        </p:txBody>
      </p:sp>
    </p:spTree>
    <p:extLst>
      <p:ext uri="{BB962C8B-B14F-4D97-AF65-F5344CB8AC3E}">
        <p14:creationId xmlns:p14="http://schemas.microsoft.com/office/powerpoint/2010/main" val="16845920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D3DFE-1603-FFA3-8FBA-4101EB778BCA}"/>
            </a:ext>
          </a:extLst>
        </p:cNvPr>
        <p:cNvGrpSpPr/>
        <p:nvPr/>
      </p:nvGrpSpPr>
      <p:grpSpPr>
        <a:xfrm>
          <a:off x="0" y="0"/>
          <a:ext cx="0" cy="0"/>
          <a:chOff x="0" y="0"/>
          <a:chExt cx="0" cy="0"/>
        </a:xfrm>
      </p:grpSpPr>
      <p:sp>
        <p:nvSpPr>
          <p:cNvPr id="7" name="Content Placeholder 3">
            <a:extLst>
              <a:ext uri="{FF2B5EF4-FFF2-40B4-BE49-F238E27FC236}">
                <a16:creationId xmlns:a16="http://schemas.microsoft.com/office/drawing/2014/main" id="{30E5EF0C-16B4-554B-F9A5-F15734BBEF17}"/>
              </a:ext>
            </a:extLst>
          </p:cNvPr>
          <p:cNvSpPr>
            <a:spLocks noGrp="1"/>
          </p:cNvSpPr>
          <p:nvPr>
            <p:ph idx="1"/>
          </p:nvPr>
        </p:nvSpPr>
        <p:spPr>
          <a:xfrm>
            <a:off x="357427" y="304083"/>
            <a:ext cx="11582400" cy="3308367"/>
          </a:xfrm>
        </p:spPr>
        <p:txBody>
          <a:bodyPr>
            <a:noAutofit/>
          </a:bodyPr>
          <a:lstStyle/>
          <a:p>
            <a:pPr marL="0" indent="0">
              <a:buNone/>
            </a:pPr>
            <a:r>
              <a:rPr lang="sr-Latn-RS" sz="3000" b="1" dirty="0">
                <a:solidFill>
                  <a:schemeClr val="accent1"/>
                </a:solidFill>
              </a:rPr>
              <a:t>Alternativni pristupi:</a:t>
            </a:r>
          </a:p>
          <a:p>
            <a:pPr>
              <a:buFont typeface="Wingdings" panose="05000000000000000000" pitchFamily="2" charset="2"/>
              <a:buChar char="Ø"/>
            </a:pPr>
            <a:endParaRPr lang="sr-Latn-RS" sz="3000" dirty="0">
              <a:solidFill>
                <a:schemeClr val="bg1"/>
              </a:solidFill>
            </a:endParaRPr>
          </a:p>
          <a:p>
            <a:pPr>
              <a:buFont typeface="Wingdings" panose="05000000000000000000" pitchFamily="2" charset="2"/>
              <a:buChar char="q"/>
            </a:pPr>
            <a:r>
              <a:rPr lang="sr-Latn-RS" sz="3000" dirty="0">
                <a:solidFill>
                  <a:schemeClr val="bg1"/>
                </a:solidFill>
              </a:rPr>
              <a:t>U slučaju da izmena Zakona nije moguća, postoje dva alternativna pristupa:</a:t>
            </a:r>
          </a:p>
          <a:p>
            <a:pPr>
              <a:buFont typeface="Wingdings" panose="05000000000000000000" pitchFamily="2" charset="2"/>
              <a:buChar char="q"/>
            </a:pPr>
            <a:endParaRPr lang="sr-Latn-RS" sz="3000" dirty="0">
              <a:solidFill>
                <a:schemeClr val="bg1"/>
              </a:solidFill>
            </a:endParaRPr>
          </a:p>
          <a:p>
            <a:pPr>
              <a:buFont typeface="Wingdings" panose="05000000000000000000" pitchFamily="2" charset="2"/>
              <a:buChar char="Ø"/>
            </a:pPr>
            <a:r>
              <a:rPr lang="sr-Latn-RS" sz="3000" dirty="0">
                <a:solidFill>
                  <a:schemeClr val="bg1"/>
                </a:solidFill>
              </a:rPr>
              <a:t>Jedan je uvođenje gore predloženog člana u Statut samostalnih visokoškolskih ustanova.</a:t>
            </a:r>
          </a:p>
          <a:p>
            <a:pPr>
              <a:buFont typeface="Wingdings" panose="05000000000000000000" pitchFamily="2" charset="2"/>
              <a:buChar char="Ø"/>
            </a:pPr>
            <a:r>
              <a:rPr lang="sr-Latn-RS" sz="3000" dirty="0">
                <a:solidFill>
                  <a:schemeClr val="bg1"/>
                </a:solidFill>
              </a:rPr>
              <a:t>Drugi pristup je uvođenje gore predloženog člana samo u Statut visokoškolskih ustanova koje nisu samostalne.</a:t>
            </a:r>
          </a:p>
          <a:p>
            <a:pPr>
              <a:buFont typeface="Courier New" panose="02070309020205020404" pitchFamily="49" charset="0"/>
              <a:buChar char="o"/>
            </a:pPr>
            <a:endParaRPr lang="sr-Latn-RS" sz="3000" dirty="0">
              <a:solidFill>
                <a:schemeClr val="bg1"/>
              </a:solidFill>
            </a:endParaRPr>
          </a:p>
          <a:p>
            <a:pPr>
              <a:buFont typeface="Wingdings" panose="05000000000000000000" pitchFamily="2" charset="2"/>
              <a:buChar char="Ø"/>
            </a:pPr>
            <a:endParaRPr lang="sr-Latn-RS" sz="3000" dirty="0">
              <a:solidFill>
                <a:schemeClr val="bg1"/>
              </a:solidFill>
            </a:endParaRPr>
          </a:p>
          <a:p>
            <a:pPr>
              <a:buFont typeface="Wingdings" panose="05000000000000000000" pitchFamily="2" charset="2"/>
              <a:buChar char="Ø"/>
            </a:pPr>
            <a:endParaRPr lang="sr-Latn-RS" sz="3000" dirty="0">
              <a:solidFill>
                <a:schemeClr val="accent1"/>
              </a:solidFill>
            </a:endParaRPr>
          </a:p>
          <a:p>
            <a:pPr>
              <a:buFont typeface="Wingdings" panose="05000000000000000000" pitchFamily="2" charset="2"/>
              <a:buChar char="Ø"/>
            </a:pPr>
            <a:endParaRPr lang="sr-Latn-RS" sz="3000" dirty="0">
              <a:solidFill>
                <a:schemeClr val="accent1"/>
              </a:solidFill>
            </a:endParaRPr>
          </a:p>
          <a:p>
            <a:pPr>
              <a:buFont typeface="Wingdings" panose="05000000000000000000" pitchFamily="2" charset="2"/>
              <a:buChar char="Ø"/>
            </a:pPr>
            <a:endParaRPr lang="sr-Latn-RS" sz="3000" dirty="0">
              <a:solidFill>
                <a:schemeClr val="bg2"/>
              </a:solidFill>
            </a:endParaRPr>
          </a:p>
          <a:p>
            <a:pPr>
              <a:buFont typeface="Wingdings" panose="05000000000000000000" pitchFamily="2" charset="2"/>
              <a:buChar char="Ø"/>
            </a:pPr>
            <a:endParaRPr lang="sr-Latn-RS" sz="3000" dirty="0">
              <a:solidFill>
                <a:schemeClr val="bg2"/>
              </a:solidFill>
            </a:endParaRPr>
          </a:p>
          <a:p>
            <a:pPr>
              <a:buFont typeface="Wingdings" panose="05000000000000000000" pitchFamily="2" charset="2"/>
              <a:buChar char="Ø"/>
            </a:pPr>
            <a:endParaRPr lang="en-US" sz="3000" dirty="0">
              <a:solidFill>
                <a:schemeClr val="bg2"/>
              </a:solidFill>
            </a:endParaRPr>
          </a:p>
        </p:txBody>
      </p:sp>
    </p:spTree>
    <p:extLst>
      <p:ext uri="{BB962C8B-B14F-4D97-AF65-F5344CB8AC3E}">
        <p14:creationId xmlns:p14="http://schemas.microsoft.com/office/powerpoint/2010/main" val="39814514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373EBC-D192-15B4-A24F-372E7620AA35}"/>
            </a:ext>
          </a:extLst>
        </p:cNvPr>
        <p:cNvGrpSpPr/>
        <p:nvPr/>
      </p:nvGrpSpPr>
      <p:grpSpPr>
        <a:xfrm>
          <a:off x="0" y="0"/>
          <a:ext cx="0" cy="0"/>
          <a:chOff x="0" y="0"/>
          <a:chExt cx="0" cy="0"/>
        </a:xfrm>
      </p:grpSpPr>
      <p:sp>
        <p:nvSpPr>
          <p:cNvPr id="7" name="Content Placeholder 3">
            <a:extLst>
              <a:ext uri="{FF2B5EF4-FFF2-40B4-BE49-F238E27FC236}">
                <a16:creationId xmlns:a16="http://schemas.microsoft.com/office/drawing/2014/main" id="{B38F905D-73DD-10FB-875F-0EA2F2541BDA}"/>
              </a:ext>
            </a:extLst>
          </p:cNvPr>
          <p:cNvSpPr>
            <a:spLocks noGrp="1"/>
          </p:cNvSpPr>
          <p:nvPr>
            <p:ph idx="1"/>
          </p:nvPr>
        </p:nvSpPr>
        <p:spPr>
          <a:xfrm>
            <a:off x="357427" y="304083"/>
            <a:ext cx="11582400" cy="3308367"/>
          </a:xfrm>
        </p:spPr>
        <p:txBody>
          <a:bodyPr>
            <a:noAutofit/>
          </a:bodyPr>
          <a:lstStyle/>
          <a:p>
            <a:pPr marL="0" indent="0">
              <a:buNone/>
            </a:pPr>
            <a:r>
              <a:rPr lang="sr-Latn-RS" sz="3000" b="1" dirty="0">
                <a:solidFill>
                  <a:schemeClr val="accent1"/>
                </a:solidFill>
              </a:rPr>
              <a:t>Neki konkretan primer?</a:t>
            </a:r>
          </a:p>
          <a:p>
            <a:pPr>
              <a:buFont typeface="Wingdings" panose="05000000000000000000" pitchFamily="2" charset="2"/>
              <a:buChar char="Ø"/>
            </a:pPr>
            <a:endParaRPr lang="sr-Latn-RS" sz="3000" dirty="0">
              <a:solidFill>
                <a:schemeClr val="bg1"/>
              </a:solidFill>
            </a:endParaRPr>
          </a:p>
          <a:p>
            <a:pPr>
              <a:buFont typeface="Wingdings" panose="05000000000000000000" pitchFamily="2" charset="2"/>
              <a:buChar char="q"/>
            </a:pPr>
            <a:r>
              <a:rPr lang="sr-Latn-RS" sz="3000" dirty="0">
                <a:solidFill>
                  <a:schemeClr val="bg1"/>
                </a:solidFill>
              </a:rPr>
              <a:t>3 Pilot </a:t>
            </a:r>
            <a:r>
              <a:rPr lang="sr-Latn-RS" sz="3000" dirty="0" err="1">
                <a:solidFill>
                  <a:schemeClr val="bg1"/>
                </a:solidFill>
              </a:rPr>
              <a:t>mikrokredencijala</a:t>
            </a:r>
            <a:r>
              <a:rPr lang="sr-Latn-RS" sz="3000" dirty="0">
                <a:solidFill>
                  <a:schemeClr val="bg1"/>
                </a:solidFill>
              </a:rPr>
              <a:t> namenjena stručnjacima sa nivoom obrazovanja 6-7 NOKS-a</a:t>
            </a:r>
          </a:p>
          <a:p>
            <a:pPr>
              <a:buFont typeface="Wingdings" panose="05000000000000000000" pitchFamily="2" charset="2"/>
              <a:buChar char="q"/>
            </a:pPr>
            <a:r>
              <a:rPr lang="sr-Latn-RS" sz="3000" dirty="0">
                <a:solidFill>
                  <a:schemeClr val="bg1"/>
                </a:solidFill>
              </a:rPr>
              <a:t>Tehničar za mikrobiologiju/genetiku/</a:t>
            </a:r>
            <a:r>
              <a:rPr lang="sr-Latn-RS" sz="3000" dirty="0" err="1">
                <a:solidFill>
                  <a:schemeClr val="bg1"/>
                </a:solidFill>
              </a:rPr>
              <a:t>imunobiologiju</a:t>
            </a:r>
            <a:r>
              <a:rPr lang="sr-Latn-RS" sz="3000" dirty="0">
                <a:solidFill>
                  <a:schemeClr val="bg1"/>
                </a:solidFill>
              </a:rPr>
              <a:t> namenjen osobama sa nivoom obrazovanja 4 (ili i niže) NOKS-a</a:t>
            </a:r>
          </a:p>
          <a:p>
            <a:pPr>
              <a:buFont typeface="Wingdings" panose="05000000000000000000" pitchFamily="2" charset="2"/>
              <a:buChar char="q"/>
            </a:pPr>
            <a:r>
              <a:rPr lang="sr-Latn-RS" sz="3000" dirty="0">
                <a:solidFill>
                  <a:schemeClr val="bg1"/>
                </a:solidFill>
              </a:rPr>
              <a:t>Statistički paket R namenjen prvenstveno stručnjacima sa nivoom obrazovanja 8 NOKS-a</a:t>
            </a:r>
          </a:p>
          <a:p>
            <a:pPr>
              <a:buFont typeface="Wingdings" panose="05000000000000000000" pitchFamily="2" charset="2"/>
              <a:buChar char="Ø"/>
            </a:pPr>
            <a:endParaRPr lang="sr-Latn-RS" sz="3000" dirty="0">
              <a:solidFill>
                <a:schemeClr val="bg1"/>
              </a:solidFill>
            </a:endParaRPr>
          </a:p>
          <a:p>
            <a:pPr>
              <a:buFont typeface="Wingdings" panose="05000000000000000000" pitchFamily="2" charset="2"/>
              <a:buChar char="Ø"/>
            </a:pPr>
            <a:endParaRPr lang="sr-Latn-RS" sz="3000" dirty="0">
              <a:solidFill>
                <a:schemeClr val="accent1"/>
              </a:solidFill>
            </a:endParaRPr>
          </a:p>
          <a:p>
            <a:pPr>
              <a:buFont typeface="Wingdings" panose="05000000000000000000" pitchFamily="2" charset="2"/>
              <a:buChar char="Ø"/>
            </a:pPr>
            <a:endParaRPr lang="sr-Latn-RS" sz="3000" dirty="0">
              <a:solidFill>
                <a:schemeClr val="accent1"/>
              </a:solidFill>
            </a:endParaRPr>
          </a:p>
          <a:p>
            <a:pPr>
              <a:buFont typeface="Wingdings" panose="05000000000000000000" pitchFamily="2" charset="2"/>
              <a:buChar char="Ø"/>
            </a:pPr>
            <a:endParaRPr lang="sr-Latn-RS" sz="3000" dirty="0">
              <a:solidFill>
                <a:schemeClr val="bg2"/>
              </a:solidFill>
            </a:endParaRPr>
          </a:p>
          <a:p>
            <a:pPr>
              <a:buFont typeface="Wingdings" panose="05000000000000000000" pitchFamily="2" charset="2"/>
              <a:buChar char="Ø"/>
            </a:pPr>
            <a:endParaRPr lang="sr-Latn-RS" sz="3000" dirty="0">
              <a:solidFill>
                <a:schemeClr val="bg2"/>
              </a:solidFill>
            </a:endParaRPr>
          </a:p>
          <a:p>
            <a:pPr>
              <a:buFont typeface="Wingdings" panose="05000000000000000000" pitchFamily="2" charset="2"/>
              <a:buChar char="Ø"/>
            </a:pPr>
            <a:endParaRPr lang="en-US" sz="3000" dirty="0">
              <a:solidFill>
                <a:schemeClr val="bg2"/>
              </a:solidFill>
            </a:endParaRPr>
          </a:p>
        </p:txBody>
      </p:sp>
    </p:spTree>
    <p:extLst>
      <p:ext uri="{BB962C8B-B14F-4D97-AF65-F5344CB8AC3E}">
        <p14:creationId xmlns:p14="http://schemas.microsoft.com/office/powerpoint/2010/main" val="18506981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46ACB-BF94-3B79-6CCD-DA75D0F311DE}"/>
            </a:ext>
          </a:extLst>
        </p:cNvPr>
        <p:cNvGrpSpPr/>
        <p:nvPr/>
      </p:nvGrpSpPr>
      <p:grpSpPr>
        <a:xfrm>
          <a:off x="0" y="0"/>
          <a:ext cx="0" cy="0"/>
          <a:chOff x="0" y="0"/>
          <a:chExt cx="0" cy="0"/>
        </a:xfrm>
      </p:grpSpPr>
      <p:pic>
        <p:nvPicPr>
          <p:cNvPr id="3" name="Picture 2" descr="A diagram of a medical procedure&#10;&#10;Description automatically generated">
            <a:extLst>
              <a:ext uri="{FF2B5EF4-FFF2-40B4-BE49-F238E27FC236}">
                <a16:creationId xmlns:a16="http://schemas.microsoft.com/office/drawing/2014/main" id="{83EE8AEB-BE29-301B-8734-60DA4520E6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6641" y="276294"/>
            <a:ext cx="9278717" cy="5590427"/>
          </a:xfrm>
          <a:prstGeom prst="rect">
            <a:avLst/>
          </a:prstGeom>
        </p:spPr>
      </p:pic>
    </p:spTree>
    <p:extLst>
      <p:ext uri="{BB962C8B-B14F-4D97-AF65-F5344CB8AC3E}">
        <p14:creationId xmlns:p14="http://schemas.microsoft.com/office/powerpoint/2010/main" val="32800507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omputer&#10;&#10;Description automatically generated">
            <a:extLst>
              <a:ext uri="{FF2B5EF4-FFF2-40B4-BE49-F238E27FC236}">
                <a16:creationId xmlns:a16="http://schemas.microsoft.com/office/drawing/2014/main" id="{D0942C21-3480-E8AB-A44C-154CFB296F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4968" y="114771"/>
            <a:ext cx="6156791" cy="5926591"/>
          </a:xfrm>
          <a:prstGeom prst="rect">
            <a:avLst/>
          </a:prstGeom>
        </p:spPr>
      </p:pic>
    </p:spTree>
    <p:extLst>
      <p:ext uri="{BB962C8B-B14F-4D97-AF65-F5344CB8AC3E}">
        <p14:creationId xmlns:p14="http://schemas.microsoft.com/office/powerpoint/2010/main" val="15530368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60BFC-7664-B9B0-6449-A53ED5239031}"/>
            </a:ext>
          </a:extLst>
        </p:cNvPr>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7597DDA1-5A2C-BB35-70B9-34B7BEEDCA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8600" y="147333"/>
            <a:ext cx="6083732" cy="5894029"/>
          </a:xfrm>
          <a:prstGeom prst="rect">
            <a:avLst/>
          </a:prstGeom>
        </p:spPr>
      </p:pic>
    </p:spTree>
    <p:extLst>
      <p:ext uri="{BB962C8B-B14F-4D97-AF65-F5344CB8AC3E}">
        <p14:creationId xmlns:p14="http://schemas.microsoft.com/office/powerpoint/2010/main" val="11091601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diagram of a bioinformatic analysis&#10;&#10;Description automatically generated">
            <a:extLst>
              <a:ext uri="{FF2B5EF4-FFF2-40B4-BE49-F238E27FC236}">
                <a16:creationId xmlns:a16="http://schemas.microsoft.com/office/drawing/2014/main" id="{65E24E87-5929-23F8-0723-67FED6C403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370" y="908612"/>
            <a:ext cx="10657118" cy="4196240"/>
          </a:xfrm>
          <a:prstGeom prst="rect">
            <a:avLst/>
          </a:prstGeom>
        </p:spPr>
      </p:pic>
    </p:spTree>
    <p:extLst>
      <p:ext uri="{BB962C8B-B14F-4D97-AF65-F5344CB8AC3E}">
        <p14:creationId xmlns:p14="http://schemas.microsoft.com/office/powerpoint/2010/main" val="11674013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graph&#10;&#10;Description automatically generated">
            <a:extLst>
              <a:ext uri="{FF2B5EF4-FFF2-40B4-BE49-F238E27FC236}">
                <a16:creationId xmlns:a16="http://schemas.microsoft.com/office/drawing/2014/main" id="{3BC8446A-00FB-5F7D-D343-872BA96B1E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344" y="302473"/>
            <a:ext cx="4559448" cy="4672094"/>
          </a:xfrm>
          <a:prstGeom prst="rect">
            <a:avLst/>
          </a:prstGeom>
        </p:spPr>
      </p:pic>
      <p:pic>
        <p:nvPicPr>
          <p:cNvPr id="8" name="Picture 7" descr="A group of graphs with different colored dots&#10;&#10;Description automatically generated">
            <a:extLst>
              <a:ext uri="{FF2B5EF4-FFF2-40B4-BE49-F238E27FC236}">
                <a16:creationId xmlns:a16="http://schemas.microsoft.com/office/drawing/2014/main" id="{31B08AFA-BD03-AC64-E7CD-D3D628B9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8277" y="327804"/>
            <a:ext cx="6970145" cy="4646763"/>
          </a:xfrm>
          <a:prstGeom prst="rect">
            <a:avLst/>
          </a:prstGeom>
        </p:spPr>
      </p:pic>
    </p:spTree>
    <p:extLst>
      <p:ext uri="{BB962C8B-B14F-4D97-AF65-F5344CB8AC3E}">
        <p14:creationId xmlns:p14="http://schemas.microsoft.com/office/powerpoint/2010/main" val="26232320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609DF-D113-8D1D-9EAB-A530CD084DE4}"/>
            </a:ext>
          </a:extLst>
        </p:cNvPr>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616A3A51-C260-3473-DB63-504B03F1B59C}"/>
              </a:ext>
            </a:extLst>
          </p:cNvPr>
          <p:cNvPicPr>
            <a:picLocks noChangeAspect="1"/>
          </p:cNvPicPr>
          <p:nvPr/>
        </p:nvPicPr>
        <p:blipFill>
          <a:blip r:embed="rId2">
            <a:extLst>
              <a:ext uri="{28A0092B-C50C-407E-A947-70E740481C1C}">
                <a14:useLocalDpi xmlns:a14="http://schemas.microsoft.com/office/drawing/2010/main" val="0"/>
              </a:ext>
            </a:extLst>
          </a:blip>
          <a:srcRect b="50197"/>
          <a:stretch/>
        </p:blipFill>
        <p:spPr>
          <a:xfrm>
            <a:off x="335940" y="376418"/>
            <a:ext cx="11407374" cy="5452060"/>
          </a:xfrm>
          <a:prstGeom prst="rect">
            <a:avLst/>
          </a:prstGeom>
        </p:spPr>
      </p:pic>
    </p:spTree>
    <p:extLst>
      <p:ext uri="{BB962C8B-B14F-4D97-AF65-F5344CB8AC3E}">
        <p14:creationId xmlns:p14="http://schemas.microsoft.com/office/powerpoint/2010/main" val="674233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id="{01BB276A-338A-49E2-BA6E-E3CA5EDA9BDF}"/>
              </a:ext>
            </a:extLst>
          </p:cNvPr>
          <p:cNvSpPr>
            <a:spLocks noGrp="1"/>
          </p:cNvSpPr>
          <p:nvPr>
            <p:ph idx="1"/>
          </p:nvPr>
        </p:nvSpPr>
        <p:spPr>
          <a:xfrm>
            <a:off x="385335" y="1866305"/>
            <a:ext cx="11582400" cy="3308367"/>
          </a:xfrm>
        </p:spPr>
        <p:txBody>
          <a:bodyPr>
            <a:noAutofit/>
          </a:bodyPr>
          <a:lstStyle/>
          <a:p>
            <a:pPr>
              <a:buFont typeface="Wingdings" panose="05000000000000000000" pitchFamily="2" charset="2"/>
              <a:buChar char="q"/>
            </a:pPr>
            <a:r>
              <a:rPr lang="en-US" sz="3000" b="1" dirty="0">
                <a:solidFill>
                  <a:srgbClr val="FFC000"/>
                </a:solidFill>
              </a:rPr>
              <a:t>Micro-credentials come in various forms:</a:t>
            </a:r>
            <a:endParaRPr lang="sr-Latn-RS" sz="3000" b="1" dirty="0">
              <a:solidFill>
                <a:srgbClr val="FFC000"/>
              </a:solidFill>
            </a:endParaRPr>
          </a:p>
          <a:p>
            <a:pPr>
              <a:buFont typeface="Wingdings" panose="05000000000000000000" pitchFamily="2" charset="2"/>
              <a:buChar char="Ø"/>
            </a:pPr>
            <a:r>
              <a:rPr lang="en-US" sz="3000" noProof="0" dirty="0">
                <a:solidFill>
                  <a:srgbClr val="FFC000"/>
                </a:solidFill>
              </a:rPr>
              <a:t>Badges</a:t>
            </a:r>
            <a:r>
              <a:rPr lang="en-US" sz="3000" noProof="0" dirty="0">
                <a:solidFill>
                  <a:schemeClr val="bg2"/>
                </a:solidFill>
              </a:rPr>
              <a:t>: Digital badges earned for completing a course or project</a:t>
            </a:r>
          </a:p>
          <a:p>
            <a:pPr>
              <a:buFont typeface="Wingdings" panose="05000000000000000000" pitchFamily="2" charset="2"/>
              <a:buChar char="Ø"/>
            </a:pPr>
            <a:r>
              <a:rPr lang="en-US" sz="3000" noProof="0" dirty="0">
                <a:solidFill>
                  <a:srgbClr val="FFC000"/>
                </a:solidFill>
              </a:rPr>
              <a:t>Certificates</a:t>
            </a:r>
            <a:r>
              <a:rPr lang="en-US" sz="3000" noProof="0" dirty="0">
                <a:solidFill>
                  <a:schemeClr val="bg2"/>
                </a:solidFill>
              </a:rPr>
              <a:t>: Short courses that lead to a certificate of completion</a:t>
            </a:r>
          </a:p>
          <a:p>
            <a:pPr>
              <a:buFont typeface="Wingdings" panose="05000000000000000000" pitchFamily="2" charset="2"/>
              <a:buChar char="Ø"/>
            </a:pPr>
            <a:r>
              <a:rPr lang="en-US" sz="3000" noProof="0" dirty="0">
                <a:solidFill>
                  <a:srgbClr val="FFC000"/>
                </a:solidFill>
              </a:rPr>
              <a:t>Nano-degrees</a:t>
            </a:r>
            <a:r>
              <a:rPr lang="en-US" sz="3000" noProof="0" dirty="0">
                <a:solidFill>
                  <a:schemeClr val="bg2"/>
                </a:solidFill>
              </a:rPr>
              <a:t>: More extensive programs offered by organizations like Udacity or Coursera </a:t>
            </a:r>
          </a:p>
        </p:txBody>
      </p:sp>
      <p:sp>
        <p:nvSpPr>
          <p:cNvPr id="6" name="Title 1">
            <a:extLst>
              <a:ext uri="{FF2B5EF4-FFF2-40B4-BE49-F238E27FC236}">
                <a16:creationId xmlns:a16="http://schemas.microsoft.com/office/drawing/2014/main" id="{6F8A41A8-F4B2-AF71-571A-822931437D87}"/>
              </a:ext>
            </a:extLst>
          </p:cNvPr>
          <p:cNvSpPr>
            <a:spLocks noGrp="1"/>
          </p:cNvSpPr>
          <p:nvPr>
            <p:ph type="title"/>
          </p:nvPr>
        </p:nvSpPr>
        <p:spPr>
          <a:xfrm>
            <a:off x="224265" y="258250"/>
            <a:ext cx="11582400" cy="744836"/>
          </a:xfrm>
        </p:spPr>
        <p:txBody>
          <a:bodyPr vert="horz" lIns="91440" tIns="45720" rIns="91440" bIns="45720" rtlCol="0" anchor="ctr">
            <a:noAutofit/>
          </a:bodyPr>
          <a:lstStyle/>
          <a:p>
            <a:pPr algn="ctr"/>
            <a:r>
              <a:rPr lang="sr-Latn-RS" sz="4000" b="1" dirty="0">
                <a:solidFill>
                  <a:srgbClr val="FFC000"/>
                </a:solidFill>
              </a:rPr>
              <a:t>M</a:t>
            </a:r>
            <a:r>
              <a:rPr lang="en-US" sz="4000" b="1" dirty="0" err="1">
                <a:solidFill>
                  <a:srgbClr val="FFC000"/>
                </a:solidFill>
              </a:rPr>
              <a:t>icro</a:t>
            </a:r>
            <a:r>
              <a:rPr lang="sr-Latn-RS" sz="4000" b="1" dirty="0">
                <a:solidFill>
                  <a:srgbClr val="FFC000"/>
                </a:solidFill>
              </a:rPr>
              <a:t>-</a:t>
            </a:r>
            <a:r>
              <a:rPr lang="en-US" sz="4000" b="1" dirty="0">
                <a:solidFill>
                  <a:srgbClr val="FFC000"/>
                </a:solidFill>
              </a:rPr>
              <a:t>credential</a:t>
            </a:r>
            <a:r>
              <a:rPr lang="sr-Latn-RS" sz="4000" b="1" dirty="0">
                <a:solidFill>
                  <a:srgbClr val="FFC000"/>
                </a:solidFill>
              </a:rPr>
              <a:t> </a:t>
            </a:r>
            <a:r>
              <a:rPr lang="en-US" sz="4000" b="1" dirty="0">
                <a:solidFill>
                  <a:srgbClr val="FFC000"/>
                </a:solidFill>
              </a:rPr>
              <a:t>properties</a:t>
            </a:r>
            <a:endParaRPr lang="en-GB" sz="4000" b="1" kern="1200" noProof="0" dirty="0">
              <a:solidFill>
                <a:srgbClr val="FFC000"/>
              </a:solidFill>
              <a:latin typeface="+mj-lt"/>
              <a:ea typeface="+mj-ea"/>
              <a:cs typeface="+mj-cs"/>
            </a:endParaRPr>
          </a:p>
        </p:txBody>
      </p:sp>
    </p:spTree>
    <p:extLst>
      <p:ext uri="{BB962C8B-B14F-4D97-AF65-F5344CB8AC3E}">
        <p14:creationId xmlns:p14="http://schemas.microsoft.com/office/powerpoint/2010/main" val="9493020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B8BD7-15F1-2AAE-021A-425EB3B1C8DF}"/>
            </a:ext>
          </a:extLst>
        </p:cNvPr>
        <p:cNvGrpSpPr/>
        <p:nvPr/>
      </p:nvGrpSpPr>
      <p:grpSpPr>
        <a:xfrm>
          <a:off x="0" y="0"/>
          <a:ext cx="0" cy="0"/>
          <a:chOff x="0" y="0"/>
          <a:chExt cx="0" cy="0"/>
        </a:xfrm>
      </p:grpSpPr>
      <p:sp>
        <p:nvSpPr>
          <p:cNvPr id="7" name="Content Placeholder 3">
            <a:extLst>
              <a:ext uri="{FF2B5EF4-FFF2-40B4-BE49-F238E27FC236}">
                <a16:creationId xmlns:a16="http://schemas.microsoft.com/office/drawing/2014/main" id="{58C73A54-12DC-F067-4489-C01924432115}"/>
              </a:ext>
            </a:extLst>
          </p:cNvPr>
          <p:cNvSpPr>
            <a:spLocks noGrp="1"/>
          </p:cNvSpPr>
          <p:nvPr>
            <p:ph idx="1"/>
          </p:nvPr>
        </p:nvSpPr>
        <p:spPr>
          <a:xfrm>
            <a:off x="304800" y="223569"/>
            <a:ext cx="11582400" cy="3308367"/>
          </a:xfrm>
        </p:spPr>
        <p:txBody>
          <a:bodyPr>
            <a:noAutofit/>
          </a:bodyPr>
          <a:lstStyle/>
          <a:p>
            <a:pPr marL="0" indent="0">
              <a:buNone/>
            </a:pPr>
            <a:r>
              <a:rPr lang="sr-Latn-RS" sz="3000" b="1" dirty="0">
                <a:solidFill>
                  <a:schemeClr val="accent1"/>
                </a:solidFill>
              </a:rPr>
              <a:t>PREDLOG MICROGUIDE ZAVRŠNE KONFERENCIJE</a:t>
            </a:r>
          </a:p>
          <a:p>
            <a:pPr>
              <a:buFont typeface="Wingdings" panose="05000000000000000000" pitchFamily="2" charset="2"/>
              <a:buChar char="q"/>
            </a:pPr>
            <a:r>
              <a:rPr lang="sr-Latn-RS" sz="3000" dirty="0">
                <a:solidFill>
                  <a:schemeClr val="bg1"/>
                </a:solidFill>
              </a:rPr>
              <a:t>Formiranje Radne grupe na nivou Ministarstva prosvete ili Univerziteta oko dogovora za finalnu verziju izmene odgovarajućeg zakonskog ili podzakonskog akta</a:t>
            </a:r>
          </a:p>
          <a:p>
            <a:pPr lvl="1">
              <a:buFont typeface="Wingdings" panose="05000000000000000000" pitchFamily="2" charset="2"/>
              <a:buChar char="Ø"/>
            </a:pPr>
            <a:r>
              <a:rPr lang="sr-Latn-RS" sz="2800" dirty="0">
                <a:solidFill>
                  <a:schemeClr val="bg1"/>
                </a:solidFill>
              </a:rPr>
              <a:t>Način akreditacije </a:t>
            </a:r>
            <a:r>
              <a:rPr lang="sr-Latn-RS" sz="2800">
                <a:solidFill>
                  <a:schemeClr val="bg1"/>
                </a:solidFill>
              </a:rPr>
              <a:t>(VŠU/SAMOSTALNA VŠU/NAT</a:t>
            </a:r>
            <a:r>
              <a:rPr lang="sr-Latn-RS" sz="2800" dirty="0">
                <a:solidFill>
                  <a:schemeClr val="bg1"/>
                </a:solidFill>
              </a:rPr>
              <a:t>)</a:t>
            </a:r>
          </a:p>
          <a:p>
            <a:pPr lvl="1">
              <a:buFont typeface="Wingdings" panose="05000000000000000000" pitchFamily="2" charset="2"/>
              <a:buChar char="Ø"/>
            </a:pPr>
            <a:r>
              <a:rPr lang="sr-Latn-RS" sz="2800" dirty="0">
                <a:solidFill>
                  <a:schemeClr val="bg1"/>
                </a:solidFill>
              </a:rPr>
              <a:t>Potreba za dodavanjem u Sertifikat i Dodatak sertifikatu elemenata ISCO 08 (kod nas </a:t>
            </a:r>
            <a:r>
              <a:rPr lang="sr-Latn-RS" sz="2800" dirty="0" err="1">
                <a:solidFill>
                  <a:schemeClr val="bg1"/>
                </a:solidFill>
              </a:rPr>
              <a:t>Šifarnik</a:t>
            </a:r>
            <a:r>
              <a:rPr lang="sr-Latn-RS" sz="2800" dirty="0">
                <a:solidFill>
                  <a:schemeClr val="bg1"/>
                </a:solidFill>
              </a:rPr>
              <a:t> zanimanja) i ISCED 2013f (kod nas sistem prema kome se kvalifikacije razvrstavaju i šifriraju u Nacionalnom okviru kvalifikacija Republike Srbije)</a:t>
            </a:r>
          </a:p>
          <a:p>
            <a:pPr lvl="1">
              <a:buFont typeface="Wingdings" panose="05000000000000000000" pitchFamily="2" charset="2"/>
              <a:buChar char="Ø"/>
            </a:pPr>
            <a:r>
              <a:rPr lang="sr-Latn-RS" sz="2800" dirty="0">
                <a:solidFill>
                  <a:schemeClr val="bg1"/>
                </a:solidFill>
              </a:rPr>
              <a:t>I sva ostala pitanja (</a:t>
            </a:r>
            <a:r>
              <a:rPr lang="sr-Latn-RS" sz="2800" dirty="0" err="1">
                <a:solidFill>
                  <a:schemeClr val="bg1"/>
                </a:solidFill>
              </a:rPr>
              <a:t>mikrokredencijal</a:t>
            </a:r>
            <a:r>
              <a:rPr lang="sr-Latn-RS" sz="2800" dirty="0">
                <a:solidFill>
                  <a:schemeClr val="bg1"/>
                </a:solidFill>
              </a:rPr>
              <a:t> ili </a:t>
            </a:r>
            <a:r>
              <a:rPr lang="sr-Latn-RS" sz="2800" dirty="0" err="1">
                <a:solidFill>
                  <a:schemeClr val="bg1"/>
                </a:solidFill>
              </a:rPr>
              <a:t>mikrokvalifikacija</a:t>
            </a:r>
            <a:r>
              <a:rPr lang="sr-Latn-RS" sz="2800" dirty="0">
                <a:solidFill>
                  <a:schemeClr val="bg1"/>
                </a:solidFill>
              </a:rPr>
              <a:t>, sertifikat ili uverenje, </a:t>
            </a:r>
            <a:r>
              <a:rPr lang="sr-Latn-RS" sz="2800" dirty="0" err="1">
                <a:solidFill>
                  <a:schemeClr val="bg1"/>
                </a:solidFill>
              </a:rPr>
              <a:t>mikrokredencijali</a:t>
            </a:r>
            <a:r>
              <a:rPr lang="sr-Latn-RS" sz="2800" dirty="0">
                <a:solidFill>
                  <a:schemeClr val="bg1"/>
                </a:solidFill>
              </a:rPr>
              <a:t> kao izborni predmeti, ko potpisuje sertifikat, akademski/strukovni?)</a:t>
            </a:r>
          </a:p>
          <a:p>
            <a:pPr>
              <a:buFont typeface="Wingdings" panose="05000000000000000000" pitchFamily="2" charset="2"/>
              <a:buChar char="Ø"/>
            </a:pPr>
            <a:endParaRPr lang="sr-Latn-RS" sz="3000" dirty="0">
              <a:solidFill>
                <a:schemeClr val="bg1"/>
              </a:solidFill>
            </a:endParaRPr>
          </a:p>
          <a:p>
            <a:pPr>
              <a:buFont typeface="Wingdings" panose="05000000000000000000" pitchFamily="2" charset="2"/>
              <a:buChar char="Ø"/>
            </a:pPr>
            <a:endParaRPr lang="sr-Latn-RS" sz="3000" dirty="0">
              <a:solidFill>
                <a:schemeClr val="accent1"/>
              </a:solidFill>
            </a:endParaRPr>
          </a:p>
          <a:p>
            <a:pPr>
              <a:buFont typeface="Wingdings" panose="05000000000000000000" pitchFamily="2" charset="2"/>
              <a:buChar char="Ø"/>
            </a:pPr>
            <a:endParaRPr lang="sr-Latn-RS" sz="3000" dirty="0">
              <a:solidFill>
                <a:schemeClr val="accent1"/>
              </a:solidFill>
            </a:endParaRPr>
          </a:p>
          <a:p>
            <a:pPr>
              <a:buFont typeface="Wingdings" panose="05000000000000000000" pitchFamily="2" charset="2"/>
              <a:buChar char="Ø"/>
            </a:pPr>
            <a:endParaRPr lang="sr-Latn-RS" sz="3000" dirty="0">
              <a:solidFill>
                <a:schemeClr val="bg2"/>
              </a:solidFill>
            </a:endParaRPr>
          </a:p>
          <a:p>
            <a:pPr>
              <a:buFont typeface="Wingdings" panose="05000000000000000000" pitchFamily="2" charset="2"/>
              <a:buChar char="Ø"/>
            </a:pPr>
            <a:endParaRPr lang="sr-Latn-RS" sz="3000" dirty="0">
              <a:solidFill>
                <a:schemeClr val="bg2"/>
              </a:solidFill>
            </a:endParaRPr>
          </a:p>
          <a:p>
            <a:pPr>
              <a:buFont typeface="Wingdings" panose="05000000000000000000" pitchFamily="2" charset="2"/>
              <a:buChar char="Ø"/>
            </a:pPr>
            <a:endParaRPr lang="en-US" sz="3000" dirty="0">
              <a:solidFill>
                <a:schemeClr val="bg2"/>
              </a:solidFill>
            </a:endParaRPr>
          </a:p>
        </p:txBody>
      </p:sp>
    </p:spTree>
    <p:extLst>
      <p:ext uri="{BB962C8B-B14F-4D97-AF65-F5344CB8AC3E}">
        <p14:creationId xmlns:p14="http://schemas.microsoft.com/office/powerpoint/2010/main" val="13895638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B4717DF-F6C6-C3D2-DE5B-45EFEE1231E0}"/>
              </a:ext>
            </a:extLst>
          </p:cNvPr>
          <p:cNvSpPr txBox="1"/>
          <p:nvPr/>
        </p:nvSpPr>
        <p:spPr>
          <a:xfrm>
            <a:off x="1292075" y="1876615"/>
            <a:ext cx="9233647" cy="2554545"/>
          </a:xfrm>
          <a:prstGeom prst="rect">
            <a:avLst/>
          </a:prstGeom>
          <a:noFill/>
        </p:spPr>
        <p:txBody>
          <a:bodyPr wrap="square">
            <a:spAutoFit/>
          </a:bodyPr>
          <a:lstStyle/>
          <a:p>
            <a:pPr algn="ctr"/>
            <a:r>
              <a:rPr lang="en-US" sz="4000" b="1" dirty="0">
                <a:solidFill>
                  <a:srgbClr val="C198E0"/>
                </a:solidFill>
              </a:rPr>
              <a:t>Thank you for your attention</a:t>
            </a:r>
            <a:endParaRPr lang="sr-Latn-RS" sz="4000" b="1" dirty="0">
              <a:solidFill>
                <a:srgbClr val="C198E0"/>
              </a:solidFill>
            </a:endParaRPr>
          </a:p>
          <a:p>
            <a:pPr algn="ctr"/>
            <a:r>
              <a:rPr lang="de-DE" sz="4000" b="1" dirty="0">
                <a:solidFill>
                  <a:schemeClr val="accent3"/>
                </a:solidFill>
              </a:rPr>
              <a:t>Vielen Dank für Ihre Aufmerksamkeit</a:t>
            </a:r>
            <a:endParaRPr lang="sr-Latn-RS" sz="4000" b="1" dirty="0">
              <a:solidFill>
                <a:schemeClr val="accent3"/>
              </a:solidFill>
            </a:endParaRPr>
          </a:p>
          <a:p>
            <a:pPr algn="ctr"/>
            <a:r>
              <a:rPr lang="sr-Latn-RS" sz="4000" b="1" dirty="0" err="1">
                <a:solidFill>
                  <a:schemeClr val="accent1">
                    <a:lumMod val="40000"/>
                    <a:lumOff val="60000"/>
                  </a:schemeClr>
                </a:solidFill>
              </a:rPr>
              <a:t>Gracias</a:t>
            </a:r>
            <a:r>
              <a:rPr lang="sr-Latn-RS" sz="4000" b="1" dirty="0">
                <a:solidFill>
                  <a:schemeClr val="accent1">
                    <a:lumMod val="40000"/>
                    <a:lumOff val="60000"/>
                  </a:schemeClr>
                </a:solidFill>
              </a:rPr>
              <a:t> </a:t>
            </a:r>
            <a:r>
              <a:rPr lang="sr-Latn-RS" sz="4000" b="1" dirty="0" err="1">
                <a:solidFill>
                  <a:schemeClr val="accent1">
                    <a:lumMod val="40000"/>
                    <a:lumOff val="60000"/>
                  </a:schemeClr>
                </a:solidFill>
              </a:rPr>
              <a:t>por</a:t>
            </a:r>
            <a:r>
              <a:rPr lang="sr-Latn-RS" sz="4000" b="1" dirty="0">
                <a:solidFill>
                  <a:schemeClr val="accent1">
                    <a:lumMod val="40000"/>
                    <a:lumOff val="60000"/>
                  </a:schemeClr>
                </a:solidFill>
              </a:rPr>
              <a:t> su </a:t>
            </a:r>
            <a:r>
              <a:rPr lang="sr-Latn-RS" sz="4000" b="1" dirty="0" err="1">
                <a:solidFill>
                  <a:schemeClr val="accent1">
                    <a:lumMod val="40000"/>
                    <a:lumOff val="60000"/>
                  </a:schemeClr>
                </a:solidFill>
              </a:rPr>
              <a:t>atención</a:t>
            </a:r>
            <a:endParaRPr lang="sr-Latn-RS" sz="4000" b="1" dirty="0">
              <a:solidFill>
                <a:schemeClr val="accent1">
                  <a:lumMod val="40000"/>
                  <a:lumOff val="60000"/>
                </a:schemeClr>
              </a:solidFill>
            </a:endParaRPr>
          </a:p>
          <a:p>
            <a:pPr algn="ctr"/>
            <a:r>
              <a:rPr lang="sr-Latn-RS" sz="4000" b="1" dirty="0">
                <a:solidFill>
                  <a:srgbClr val="FFC000"/>
                </a:solidFill>
              </a:rPr>
              <a:t>Hvala na pažnji</a:t>
            </a:r>
          </a:p>
        </p:txBody>
      </p:sp>
      <p:pic>
        <p:nvPicPr>
          <p:cNvPr id="3" name="Picture 2">
            <a:extLst>
              <a:ext uri="{FF2B5EF4-FFF2-40B4-BE49-F238E27FC236}">
                <a16:creationId xmlns:a16="http://schemas.microsoft.com/office/drawing/2014/main" id="{48588A9F-D158-45D6-BE52-5C6224752D66}"/>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8872614" y="258250"/>
            <a:ext cx="3095121" cy="819028"/>
          </a:xfrm>
          <a:prstGeom prst="rect">
            <a:avLst/>
          </a:prstGeom>
        </p:spPr>
      </p:pic>
    </p:spTree>
    <p:extLst>
      <p:ext uri="{BB962C8B-B14F-4D97-AF65-F5344CB8AC3E}">
        <p14:creationId xmlns:p14="http://schemas.microsoft.com/office/powerpoint/2010/main" val="1587464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id="{01BB276A-338A-49E2-BA6E-E3CA5EDA9BDF}"/>
              </a:ext>
            </a:extLst>
          </p:cNvPr>
          <p:cNvSpPr>
            <a:spLocks noGrp="1"/>
          </p:cNvSpPr>
          <p:nvPr>
            <p:ph idx="1"/>
          </p:nvPr>
        </p:nvSpPr>
        <p:spPr>
          <a:xfrm>
            <a:off x="362330" y="526335"/>
            <a:ext cx="11582400" cy="3308367"/>
          </a:xfrm>
        </p:spPr>
        <p:txBody>
          <a:bodyPr>
            <a:noAutofit/>
          </a:bodyPr>
          <a:lstStyle/>
          <a:p>
            <a:pPr>
              <a:buFont typeface="Wingdings" panose="05000000000000000000" pitchFamily="2" charset="2"/>
              <a:buChar char="q"/>
            </a:pPr>
            <a:r>
              <a:rPr lang="en-US" sz="3000" b="1" dirty="0">
                <a:solidFill>
                  <a:srgbClr val="FFC000"/>
                </a:solidFill>
              </a:rPr>
              <a:t>They are offered by many reputable institutions or organizations:</a:t>
            </a:r>
            <a:endParaRPr lang="sr-Latn-RS" sz="3000" b="1" dirty="0">
              <a:solidFill>
                <a:srgbClr val="FFC000"/>
              </a:solidFill>
            </a:endParaRPr>
          </a:p>
          <a:p>
            <a:pPr>
              <a:buFont typeface="Wingdings" panose="05000000000000000000" pitchFamily="2" charset="2"/>
              <a:buChar char="q"/>
            </a:pPr>
            <a:endParaRPr lang="en-US" sz="3000" b="1" dirty="0">
              <a:solidFill>
                <a:srgbClr val="FFC000"/>
              </a:solidFill>
            </a:endParaRPr>
          </a:p>
          <a:p>
            <a:pPr>
              <a:buFont typeface="Wingdings" panose="05000000000000000000" pitchFamily="2" charset="2"/>
              <a:buChar char="Ø"/>
            </a:pPr>
            <a:r>
              <a:rPr lang="en-US" sz="3000" dirty="0">
                <a:solidFill>
                  <a:srgbClr val="FFC000"/>
                </a:solidFill>
              </a:rPr>
              <a:t>Harvard University </a:t>
            </a:r>
            <a:r>
              <a:rPr lang="en-US" sz="3000" dirty="0" err="1">
                <a:solidFill>
                  <a:schemeClr val="bg2"/>
                </a:solidFill>
              </a:rPr>
              <a:t>HarvardX</a:t>
            </a:r>
            <a:r>
              <a:rPr lang="en-US" sz="3000" dirty="0">
                <a:solidFill>
                  <a:schemeClr val="bg2"/>
                </a:solidFill>
              </a:rPr>
              <a:t> Verified Certificate</a:t>
            </a:r>
            <a:endParaRPr lang="sr-Latn-RS" sz="3000" dirty="0">
              <a:solidFill>
                <a:schemeClr val="bg2"/>
              </a:solidFill>
            </a:endParaRPr>
          </a:p>
          <a:p>
            <a:pPr>
              <a:buFont typeface="Wingdings" panose="05000000000000000000" pitchFamily="2" charset="2"/>
              <a:buChar char="Ø"/>
            </a:pPr>
            <a:r>
              <a:rPr lang="en-US" sz="3000" noProof="0" dirty="0">
                <a:solidFill>
                  <a:srgbClr val="FFC000"/>
                </a:solidFill>
              </a:rPr>
              <a:t>Google</a:t>
            </a:r>
            <a:r>
              <a:rPr lang="en-US" sz="3000" noProof="0" dirty="0">
                <a:solidFill>
                  <a:schemeClr val="bg2"/>
                </a:solidFill>
              </a:rPr>
              <a:t> Ads Certification, Analytics Certification and Cloud Certification</a:t>
            </a:r>
            <a:r>
              <a:rPr lang="sr-Latn-RS" sz="3000" dirty="0">
                <a:solidFill>
                  <a:schemeClr val="bg2"/>
                </a:solidFill>
              </a:rPr>
              <a:t>, </a:t>
            </a:r>
            <a:r>
              <a:rPr lang="en-US" sz="3000" noProof="0" dirty="0">
                <a:solidFill>
                  <a:srgbClr val="FFC000"/>
                </a:solidFill>
              </a:rPr>
              <a:t>Microsoft</a:t>
            </a:r>
            <a:r>
              <a:rPr lang="en-US" sz="3000" noProof="0" dirty="0">
                <a:solidFill>
                  <a:schemeClr val="bg2"/>
                </a:solidFill>
              </a:rPr>
              <a:t> Certified Azure Fundamentals, Azure Developer Associate and Azure Solutions Architect Expert</a:t>
            </a:r>
            <a:r>
              <a:rPr lang="sr-Latn-RS" sz="3000" dirty="0">
                <a:solidFill>
                  <a:schemeClr val="bg2"/>
                </a:solidFill>
              </a:rPr>
              <a:t>, </a:t>
            </a:r>
            <a:r>
              <a:rPr lang="en-US" sz="3000" noProof="0" dirty="0">
                <a:solidFill>
                  <a:srgbClr val="FFC000"/>
                </a:solidFill>
              </a:rPr>
              <a:t>IBM</a:t>
            </a:r>
            <a:r>
              <a:rPr lang="en-US" sz="3000" noProof="0" dirty="0">
                <a:solidFill>
                  <a:schemeClr val="bg2"/>
                </a:solidFill>
              </a:rPr>
              <a:t> Digital Badge program</a:t>
            </a:r>
            <a:r>
              <a:rPr lang="sr-Latn-RS" sz="3000" noProof="0" dirty="0">
                <a:solidFill>
                  <a:schemeClr val="bg2"/>
                </a:solidFill>
              </a:rPr>
              <a:t>, </a:t>
            </a:r>
            <a:r>
              <a:rPr lang="en-US" sz="3000" noProof="0" dirty="0">
                <a:solidFill>
                  <a:srgbClr val="FFC000"/>
                </a:solidFill>
              </a:rPr>
              <a:t>Adobe</a:t>
            </a:r>
            <a:r>
              <a:rPr lang="en-US" sz="3000" noProof="0" dirty="0">
                <a:solidFill>
                  <a:schemeClr val="bg2"/>
                </a:solidFill>
              </a:rPr>
              <a:t> Certified Badges</a:t>
            </a:r>
            <a:endParaRPr lang="sr-Latn-RS" sz="3000" noProof="0" dirty="0">
              <a:solidFill>
                <a:schemeClr val="bg2"/>
              </a:solidFill>
            </a:endParaRPr>
          </a:p>
          <a:p>
            <a:pPr>
              <a:buFont typeface="Wingdings" panose="05000000000000000000" pitchFamily="2" charset="2"/>
              <a:buChar char="Ø"/>
            </a:pPr>
            <a:r>
              <a:rPr lang="en-US" sz="3000" noProof="0" dirty="0">
                <a:solidFill>
                  <a:srgbClr val="FFC000"/>
                </a:solidFill>
              </a:rPr>
              <a:t>Coursera</a:t>
            </a:r>
            <a:r>
              <a:rPr lang="en-US" sz="3000" noProof="0" dirty="0">
                <a:solidFill>
                  <a:schemeClr val="bg2"/>
                </a:solidFill>
              </a:rPr>
              <a:t> Specializations</a:t>
            </a:r>
            <a:r>
              <a:rPr lang="sr-Latn-RS" sz="3000" dirty="0">
                <a:solidFill>
                  <a:schemeClr val="bg2"/>
                </a:solidFill>
              </a:rPr>
              <a:t>, </a:t>
            </a:r>
            <a:r>
              <a:rPr lang="en-US" sz="3000" noProof="0" dirty="0">
                <a:solidFill>
                  <a:srgbClr val="FFC000"/>
                </a:solidFill>
              </a:rPr>
              <a:t>edX</a:t>
            </a:r>
            <a:r>
              <a:rPr lang="en-US" sz="3000" noProof="0" dirty="0">
                <a:solidFill>
                  <a:schemeClr val="bg2"/>
                </a:solidFill>
              </a:rPr>
              <a:t> Professional Certificate programs</a:t>
            </a:r>
            <a:r>
              <a:rPr lang="sr-Latn-RS" sz="3000" dirty="0">
                <a:solidFill>
                  <a:schemeClr val="bg2"/>
                </a:solidFill>
              </a:rPr>
              <a:t>, </a:t>
            </a:r>
            <a:r>
              <a:rPr lang="en-US" sz="3000" noProof="0" dirty="0">
                <a:solidFill>
                  <a:schemeClr val="accent1"/>
                </a:solidFill>
              </a:rPr>
              <a:t>Udacity</a:t>
            </a:r>
            <a:r>
              <a:rPr lang="en-US" sz="3000" noProof="0" dirty="0">
                <a:solidFill>
                  <a:schemeClr val="bg2"/>
                </a:solidFill>
              </a:rPr>
              <a:t> nano-degrees</a:t>
            </a:r>
            <a:r>
              <a:rPr lang="sr-Latn-RS" sz="3000" dirty="0">
                <a:solidFill>
                  <a:schemeClr val="bg2"/>
                </a:solidFill>
              </a:rPr>
              <a:t>, </a:t>
            </a:r>
            <a:r>
              <a:rPr lang="en-US" sz="3000" noProof="0" dirty="0">
                <a:solidFill>
                  <a:srgbClr val="FFC000"/>
                </a:solidFill>
              </a:rPr>
              <a:t>LinkedIn</a:t>
            </a:r>
            <a:r>
              <a:rPr lang="en-US" sz="3000" noProof="0" dirty="0">
                <a:solidFill>
                  <a:schemeClr val="bg2"/>
                </a:solidFill>
              </a:rPr>
              <a:t> Learning Skills Assessments and Learning Certificates</a:t>
            </a:r>
            <a:r>
              <a:rPr lang="sr-Latn-RS" sz="3000" noProof="0" dirty="0">
                <a:solidFill>
                  <a:schemeClr val="bg2"/>
                </a:solidFill>
              </a:rPr>
              <a:t>, </a:t>
            </a:r>
            <a:r>
              <a:rPr lang="en-US" sz="3000" noProof="0" dirty="0">
                <a:solidFill>
                  <a:srgbClr val="FFC000"/>
                </a:solidFill>
              </a:rPr>
              <a:t>Trailhead</a:t>
            </a:r>
            <a:r>
              <a:rPr lang="en-US" sz="3000" noProof="0" dirty="0">
                <a:solidFill>
                  <a:schemeClr val="bg2"/>
                </a:solidFill>
              </a:rPr>
              <a:t> Badges and </a:t>
            </a:r>
            <a:r>
              <a:rPr lang="en-US" sz="3000" noProof="0" dirty="0" err="1">
                <a:solidFill>
                  <a:schemeClr val="bg2"/>
                </a:solidFill>
              </a:rPr>
              <a:t>Superbadges</a:t>
            </a:r>
            <a:r>
              <a:rPr lang="en-US" sz="3000" noProof="0" dirty="0">
                <a:solidFill>
                  <a:schemeClr val="bg2"/>
                </a:solidFill>
              </a:rPr>
              <a:t> </a:t>
            </a:r>
            <a:endParaRPr lang="sr-Latn-RS" sz="3000" noProof="0" dirty="0">
              <a:solidFill>
                <a:schemeClr val="bg2"/>
              </a:solidFill>
            </a:endParaRPr>
          </a:p>
        </p:txBody>
      </p:sp>
    </p:spTree>
    <p:extLst>
      <p:ext uri="{BB962C8B-B14F-4D97-AF65-F5344CB8AC3E}">
        <p14:creationId xmlns:p14="http://schemas.microsoft.com/office/powerpoint/2010/main" val="684942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3A3BDF-3AFD-F724-65B5-71F7361B5AC8}"/>
            </a:ext>
          </a:extLst>
        </p:cNvPr>
        <p:cNvGrpSpPr/>
        <p:nvPr/>
      </p:nvGrpSpPr>
      <p:grpSpPr>
        <a:xfrm>
          <a:off x="0" y="0"/>
          <a:ext cx="0" cy="0"/>
          <a:chOff x="0" y="0"/>
          <a:chExt cx="0" cy="0"/>
        </a:xfrm>
      </p:grpSpPr>
      <p:sp>
        <p:nvSpPr>
          <p:cNvPr id="7" name="Content Placeholder 3">
            <a:extLst>
              <a:ext uri="{FF2B5EF4-FFF2-40B4-BE49-F238E27FC236}">
                <a16:creationId xmlns:a16="http://schemas.microsoft.com/office/drawing/2014/main" id="{30DFC1A5-7420-7EA2-E4CE-48F3F4D762B8}"/>
              </a:ext>
            </a:extLst>
          </p:cNvPr>
          <p:cNvSpPr>
            <a:spLocks noGrp="1"/>
          </p:cNvSpPr>
          <p:nvPr>
            <p:ph idx="1"/>
          </p:nvPr>
        </p:nvSpPr>
        <p:spPr>
          <a:xfrm>
            <a:off x="362330" y="526335"/>
            <a:ext cx="11582400" cy="3308367"/>
          </a:xfrm>
        </p:spPr>
        <p:txBody>
          <a:bodyPr>
            <a:noAutofit/>
          </a:bodyPr>
          <a:lstStyle/>
          <a:p>
            <a:pPr>
              <a:buFont typeface="Wingdings" panose="05000000000000000000" pitchFamily="2" charset="2"/>
              <a:buChar char="q"/>
            </a:pPr>
            <a:r>
              <a:rPr lang="en-US" sz="3000" b="1" dirty="0">
                <a:solidFill>
                  <a:srgbClr val="FFC000"/>
                </a:solidFill>
              </a:rPr>
              <a:t>Definition(s)</a:t>
            </a:r>
            <a:r>
              <a:rPr lang="sr-Latn-RS" sz="3000" b="1" dirty="0">
                <a:solidFill>
                  <a:srgbClr val="FFC000"/>
                </a:solidFill>
              </a:rPr>
              <a:t> </a:t>
            </a:r>
            <a:r>
              <a:rPr lang="sr-Latn-RS" sz="3000" b="1" dirty="0" err="1">
                <a:solidFill>
                  <a:srgbClr val="FFC000"/>
                </a:solidFill>
              </a:rPr>
              <a:t>may</a:t>
            </a:r>
            <a:r>
              <a:rPr lang="sr-Latn-RS" sz="3000" b="1" dirty="0">
                <a:solidFill>
                  <a:srgbClr val="FFC000"/>
                </a:solidFill>
              </a:rPr>
              <a:t> </a:t>
            </a:r>
            <a:r>
              <a:rPr lang="sr-Latn-RS" sz="3000" b="1" dirty="0" err="1">
                <a:solidFill>
                  <a:srgbClr val="FFC000"/>
                </a:solidFill>
              </a:rPr>
              <a:t>vary</a:t>
            </a:r>
            <a:r>
              <a:rPr lang="en-US" sz="3000" b="1" dirty="0">
                <a:solidFill>
                  <a:srgbClr val="FFC000"/>
                </a:solidFill>
              </a:rPr>
              <a:t>:</a:t>
            </a:r>
            <a:endParaRPr lang="sr-Latn-RS" sz="3000" b="1" dirty="0">
              <a:solidFill>
                <a:srgbClr val="FFC000"/>
              </a:solidFill>
            </a:endParaRPr>
          </a:p>
          <a:p>
            <a:pPr>
              <a:buFont typeface="Wingdings" panose="05000000000000000000" pitchFamily="2" charset="2"/>
              <a:buChar char="Ø"/>
            </a:pPr>
            <a:r>
              <a:rPr lang="en-US" sz="3000" dirty="0">
                <a:solidFill>
                  <a:schemeClr val="bg1"/>
                </a:solidFill>
              </a:rPr>
              <a:t>Short courses that certify your knowledge in a particular area (</a:t>
            </a:r>
            <a:r>
              <a:rPr lang="en-US" sz="3000" dirty="0">
                <a:solidFill>
                  <a:schemeClr val="accent1"/>
                </a:solidFill>
              </a:rPr>
              <a:t>Forbes Advisor</a:t>
            </a:r>
            <a:r>
              <a:rPr lang="en-US" sz="3000" dirty="0">
                <a:solidFill>
                  <a:schemeClr val="bg1"/>
                </a:solidFill>
              </a:rPr>
              <a:t>)</a:t>
            </a:r>
          </a:p>
          <a:p>
            <a:pPr>
              <a:buFont typeface="Wingdings" panose="05000000000000000000" pitchFamily="2" charset="2"/>
              <a:buChar char="Ø"/>
            </a:pPr>
            <a:r>
              <a:rPr lang="en-US" sz="3000" dirty="0">
                <a:solidFill>
                  <a:schemeClr val="bg1"/>
                </a:solidFill>
              </a:rPr>
              <a:t>Short, competency-based recognition (</a:t>
            </a:r>
            <a:r>
              <a:rPr lang="en-US" sz="3000" dirty="0">
                <a:solidFill>
                  <a:schemeClr val="accent1"/>
                </a:solidFill>
              </a:rPr>
              <a:t>National Education Association</a:t>
            </a:r>
            <a:r>
              <a:rPr lang="en-US" sz="3000" dirty="0">
                <a:solidFill>
                  <a:schemeClr val="bg1"/>
                </a:solidFill>
              </a:rPr>
              <a:t>)</a:t>
            </a:r>
          </a:p>
          <a:p>
            <a:pPr>
              <a:buFont typeface="Wingdings" panose="05000000000000000000" pitchFamily="2" charset="2"/>
              <a:buChar char="Ø"/>
            </a:pPr>
            <a:r>
              <a:rPr lang="en-US" sz="3000" dirty="0">
                <a:solidFill>
                  <a:schemeClr val="bg1"/>
                </a:solidFill>
              </a:rPr>
              <a:t>Short certification courses that allow you to learn new professional skills very quickly (</a:t>
            </a:r>
            <a:r>
              <a:rPr lang="en-US" sz="3000" dirty="0">
                <a:solidFill>
                  <a:schemeClr val="accent1"/>
                </a:solidFill>
              </a:rPr>
              <a:t>Assessment Systems</a:t>
            </a:r>
            <a:r>
              <a:rPr lang="en-US" sz="3000" dirty="0">
                <a:solidFill>
                  <a:schemeClr val="bg1"/>
                </a:solidFill>
              </a:rPr>
              <a:t>)</a:t>
            </a:r>
          </a:p>
          <a:p>
            <a:pPr>
              <a:buFont typeface="Wingdings" panose="05000000000000000000" pitchFamily="2" charset="2"/>
              <a:buChar char="Ø"/>
            </a:pPr>
            <a:r>
              <a:rPr lang="en-US" sz="3000" dirty="0">
                <a:solidFill>
                  <a:schemeClr val="bg1"/>
                </a:solidFill>
              </a:rPr>
              <a:t>Mini qualifications that can help individuals learn new skills, progress in their careers, or change careers entirely (</a:t>
            </a:r>
            <a:r>
              <a:rPr lang="en-US" sz="3000" dirty="0">
                <a:solidFill>
                  <a:schemeClr val="accent1"/>
                </a:solidFill>
              </a:rPr>
              <a:t>Times Higher Education</a:t>
            </a:r>
            <a:r>
              <a:rPr lang="en-US" sz="3000" dirty="0">
                <a:solidFill>
                  <a:schemeClr val="bg1"/>
                </a:solidFill>
              </a:rPr>
              <a:t>)</a:t>
            </a:r>
            <a:endParaRPr lang="sr-Latn-RS" sz="3000" dirty="0">
              <a:solidFill>
                <a:schemeClr val="bg1"/>
              </a:solidFill>
            </a:endParaRPr>
          </a:p>
          <a:p>
            <a:pPr>
              <a:buFont typeface="Wingdings" panose="05000000000000000000" pitchFamily="2" charset="2"/>
              <a:buChar char="Ø"/>
            </a:pPr>
            <a:r>
              <a:rPr lang="en-US" sz="3000" dirty="0">
                <a:solidFill>
                  <a:schemeClr val="bg1"/>
                </a:solidFill>
              </a:rPr>
              <a:t>Short certification courses that allow you to learn new professional skills very quickly (</a:t>
            </a:r>
            <a:r>
              <a:rPr lang="en-US" sz="3000" dirty="0">
                <a:solidFill>
                  <a:schemeClr val="accent1"/>
                </a:solidFill>
              </a:rPr>
              <a:t>Open Universities Australia</a:t>
            </a:r>
            <a:r>
              <a:rPr lang="en-US" sz="3000" dirty="0">
                <a:solidFill>
                  <a:schemeClr val="bg1"/>
                </a:solidFill>
              </a:rPr>
              <a:t>)</a:t>
            </a:r>
            <a:r>
              <a:rPr lang="en-US" sz="3000" noProof="0" dirty="0">
                <a:solidFill>
                  <a:schemeClr val="bg1"/>
                </a:solidFill>
              </a:rPr>
              <a:t> </a:t>
            </a:r>
            <a:endParaRPr lang="sr-Latn-RS" sz="3000" noProof="0" dirty="0">
              <a:solidFill>
                <a:schemeClr val="bg1"/>
              </a:solidFill>
            </a:endParaRPr>
          </a:p>
        </p:txBody>
      </p:sp>
    </p:spTree>
    <p:extLst>
      <p:ext uri="{BB962C8B-B14F-4D97-AF65-F5344CB8AC3E}">
        <p14:creationId xmlns:p14="http://schemas.microsoft.com/office/powerpoint/2010/main" val="380753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id="{01BB276A-338A-49E2-BA6E-E3CA5EDA9BDF}"/>
              </a:ext>
            </a:extLst>
          </p:cNvPr>
          <p:cNvSpPr>
            <a:spLocks noGrp="1"/>
          </p:cNvSpPr>
          <p:nvPr>
            <p:ph idx="1"/>
          </p:nvPr>
        </p:nvSpPr>
        <p:spPr>
          <a:xfrm>
            <a:off x="352504" y="648667"/>
            <a:ext cx="11582400" cy="3308367"/>
          </a:xfrm>
        </p:spPr>
        <p:txBody>
          <a:bodyPr>
            <a:noAutofit/>
          </a:bodyPr>
          <a:lstStyle/>
          <a:p>
            <a:pPr>
              <a:buFont typeface="Wingdings" panose="05000000000000000000" pitchFamily="2" charset="2"/>
              <a:buChar char="q"/>
            </a:pPr>
            <a:r>
              <a:rPr lang="en-US" sz="3000" b="1" dirty="0">
                <a:solidFill>
                  <a:srgbClr val="FFC000"/>
                </a:solidFill>
              </a:rPr>
              <a:t>Targeted Skill Acquisition:</a:t>
            </a:r>
            <a:endParaRPr lang="sr-Latn-RS" sz="3000" b="1" dirty="0">
              <a:solidFill>
                <a:srgbClr val="FFC000"/>
              </a:solidFill>
            </a:endParaRPr>
          </a:p>
          <a:p>
            <a:pPr>
              <a:buFont typeface="Wingdings" panose="05000000000000000000" pitchFamily="2" charset="2"/>
              <a:buChar char="Ø"/>
            </a:pPr>
            <a:r>
              <a:rPr lang="en-US" sz="3000" noProof="0" dirty="0">
                <a:solidFill>
                  <a:schemeClr val="bg2"/>
                </a:solidFill>
              </a:rPr>
              <a:t>to enable individuals to acquire specific, in-demand skills </a:t>
            </a:r>
            <a:r>
              <a:rPr lang="sr-Latn-RS" sz="3000" noProof="0" dirty="0">
                <a:solidFill>
                  <a:schemeClr val="bg2"/>
                </a:solidFill>
              </a:rPr>
              <a:t>in a </a:t>
            </a:r>
            <a:r>
              <a:rPr lang="sr-Latn-RS" sz="3000" noProof="0" dirty="0" err="1">
                <a:solidFill>
                  <a:schemeClr val="bg2"/>
                </a:solidFill>
              </a:rPr>
              <a:t>life-long</a:t>
            </a:r>
            <a:r>
              <a:rPr lang="sr-Latn-RS" sz="3000" noProof="0" dirty="0">
                <a:solidFill>
                  <a:schemeClr val="bg2"/>
                </a:solidFill>
              </a:rPr>
              <a:t> </a:t>
            </a:r>
            <a:r>
              <a:rPr lang="sr-Latn-RS" sz="3000" noProof="0" dirty="0" err="1">
                <a:solidFill>
                  <a:schemeClr val="bg2"/>
                </a:solidFill>
              </a:rPr>
              <a:t>learning</a:t>
            </a:r>
            <a:r>
              <a:rPr lang="sr-Latn-RS" sz="3000" noProof="0" dirty="0">
                <a:solidFill>
                  <a:schemeClr val="bg2"/>
                </a:solidFill>
              </a:rPr>
              <a:t> </a:t>
            </a:r>
            <a:r>
              <a:rPr lang="sr-Latn-RS" sz="3000" noProof="0" dirty="0" err="1">
                <a:solidFill>
                  <a:schemeClr val="bg2"/>
                </a:solidFill>
              </a:rPr>
              <a:t>manner</a:t>
            </a:r>
            <a:r>
              <a:rPr lang="sr-Latn-RS" sz="3000" noProof="0" dirty="0">
                <a:solidFill>
                  <a:schemeClr val="bg2"/>
                </a:solidFill>
              </a:rPr>
              <a:t> </a:t>
            </a:r>
            <a:r>
              <a:rPr lang="en-US" sz="3000" noProof="0" dirty="0">
                <a:solidFill>
                  <a:schemeClr val="bg2"/>
                </a:solidFill>
              </a:rPr>
              <a:t>that can boost employability</a:t>
            </a:r>
            <a:endParaRPr lang="sr-Latn-RS" sz="3000" noProof="0" dirty="0">
              <a:solidFill>
                <a:schemeClr val="bg2"/>
              </a:solidFill>
            </a:endParaRPr>
          </a:p>
          <a:p>
            <a:pPr>
              <a:buFont typeface="Wingdings" panose="05000000000000000000" pitchFamily="2" charset="2"/>
              <a:buChar char="Ø"/>
            </a:pPr>
            <a:r>
              <a:rPr lang="sr-Latn-RS" sz="3000" b="1" noProof="0" dirty="0">
                <a:solidFill>
                  <a:schemeClr val="bg2"/>
                </a:solidFill>
              </a:rPr>
              <a:t>L</a:t>
            </a:r>
            <a:r>
              <a:rPr lang="en-US" sz="3000" b="1" noProof="0" dirty="0">
                <a:solidFill>
                  <a:schemeClr val="bg2"/>
                </a:solidFill>
              </a:rPr>
              <a:t>ink to </a:t>
            </a:r>
            <a:r>
              <a:rPr lang="sr-Latn-RS" sz="3000" b="1" noProof="0" dirty="0">
                <a:solidFill>
                  <a:schemeClr val="bg2"/>
                </a:solidFill>
              </a:rPr>
              <a:t>the </a:t>
            </a:r>
            <a:r>
              <a:rPr lang="en-US" sz="3000" b="1" noProof="0" dirty="0">
                <a:solidFill>
                  <a:schemeClr val="bg2"/>
                </a:solidFill>
              </a:rPr>
              <a:t>labour market</a:t>
            </a:r>
            <a:r>
              <a:rPr lang="sr-Latn-RS" sz="3000" b="1" noProof="0" dirty="0">
                <a:solidFill>
                  <a:schemeClr val="bg2"/>
                </a:solidFill>
              </a:rPr>
              <a:t> </a:t>
            </a:r>
            <a:r>
              <a:rPr lang="sr-Latn-RS" sz="3000" b="1" noProof="0" dirty="0" err="1">
                <a:solidFill>
                  <a:schemeClr val="bg2"/>
                </a:solidFill>
              </a:rPr>
              <a:t>needs</a:t>
            </a:r>
            <a:endParaRPr lang="sr-Latn-RS" sz="3000" b="1" noProof="0" dirty="0">
              <a:solidFill>
                <a:schemeClr val="bg2"/>
              </a:solidFill>
            </a:endParaRPr>
          </a:p>
          <a:p>
            <a:pPr>
              <a:buFont typeface="Wingdings" panose="05000000000000000000" pitchFamily="2" charset="2"/>
              <a:buChar char="Ø"/>
            </a:pPr>
            <a:endParaRPr lang="sr-Latn-RS" sz="3000" b="1" noProof="0" dirty="0">
              <a:solidFill>
                <a:schemeClr val="bg2"/>
              </a:solidFill>
            </a:endParaRPr>
          </a:p>
          <a:p>
            <a:pPr>
              <a:buFont typeface="Wingdings" panose="05000000000000000000" pitchFamily="2" charset="2"/>
              <a:buChar char="q"/>
            </a:pPr>
            <a:r>
              <a:rPr lang="en-US" sz="3000" b="1" dirty="0">
                <a:solidFill>
                  <a:srgbClr val="FFC000"/>
                </a:solidFill>
              </a:rPr>
              <a:t>Stackability:</a:t>
            </a:r>
            <a:endParaRPr lang="sr-Latn-RS" sz="3000" b="1" dirty="0">
              <a:solidFill>
                <a:srgbClr val="FFC000"/>
              </a:solidFill>
            </a:endParaRPr>
          </a:p>
          <a:p>
            <a:pPr>
              <a:buFont typeface="Wingdings" panose="05000000000000000000" pitchFamily="2" charset="2"/>
              <a:buChar char="Ø"/>
            </a:pPr>
            <a:r>
              <a:rPr lang="sr-Latn-RS" sz="3000" noProof="0" dirty="0">
                <a:solidFill>
                  <a:schemeClr val="bg2"/>
                </a:solidFill>
              </a:rPr>
              <a:t>W</a:t>
            </a:r>
            <a:r>
              <a:rPr lang="en-US" sz="3000" noProof="0" dirty="0">
                <a:solidFill>
                  <a:schemeClr val="bg2"/>
                </a:solidFill>
              </a:rPr>
              <a:t>here multiple micro-credentials can be combined to form a comprehensive skillset</a:t>
            </a:r>
            <a:endParaRPr lang="sr-Latn-RS" sz="3000" noProof="0" dirty="0">
              <a:solidFill>
                <a:schemeClr val="bg2"/>
              </a:solidFill>
            </a:endParaRPr>
          </a:p>
        </p:txBody>
      </p:sp>
    </p:spTree>
    <p:extLst>
      <p:ext uri="{BB962C8B-B14F-4D97-AF65-F5344CB8AC3E}">
        <p14:creationId xmlns:p14="http://schemas.microsoft.com/office/powerpoint/2010/main" val="1493322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id="{01BB276A-338A-49E2-BA6E-E3CA5EDA9BDF}"/>
              </a:ext>
            </a:extLst>
          </p:cNvPr>
          <p:cNvSpPr>
            <a:spLocks noGrp="1"/>
          </p:cNvSpPr>
          <p:nvPr>
            <p:ph idx="1"/>
          </p:nvPr>
        </p:nvSpPr>
        <p:spPr>
          <a:xfrm>
            <a:off x="304800" y="1142212"/>
            <a:ext cx="11582400" cy="3308367"/>
          </a:xfrm>
        </p:spPr>
        <p:txBody>
          <a:bodyPr>
            <a:noAutofit/>
          </a:bodyPr>
          <a:lstStyle/>
          <a:p>
            <a:pPr>
              <a:buFont typeface="Wingdings" panose="05000000000000000000" pitchFamily="2" charset="2"/>
              <a:buChar char="q"/>
            </a:pPr>
            <a:r>
              <a:rPr lang="en-US" sz="3000" b="1" dirty="0">
                <a:solidFill>
                  <a:srgbClr val="FFC000"/>
                </a:solidFill>
              </a:rPr>
              <a:t>Flexibility, </a:t>
            </a:r>
            <a:r>
              <a:rPr lang="en-US" sz="3000" dirty="0">
                <a:solidFill>
                  <a:schemeClr val="bg1"/>
                </a:solidFill>
              </a:rPr>
              <a:t>both on the </a:t>
            </a:r>
            <a:r>
              <a:rPr lang="sr-Latn-RS" sz="3000" u="sng" dirty="0">
                <a:solidFill>
                  <a:schemeClr val="bg1"/>
                </a:solidFill>
              </a:rPr>
              <a:t>pace of </a:t>
            </a:r>
            <a:r>
              <a:rPr lang="en-US" sz="3000" u="sng" dirty="0">
                <a:solidFill>
                  <a:schemeClr val="bg1"/>
                </a:solidFill>
              </a:rPr>
              <a:t>development</a:t>
            </a:r>
            <a:r>
              <a:rPr lang="en-US" sz="3000" dirty="0">
                <a:solidFill>
                  <a:schemeClr val="bg1"/>
                </a:solidFill>
              </a:rPr>
              <a:t> and the way of delivery (blended learning, online</a:t>
            </a:r>
            <a:r>
              <a:rPr lang="sr-Latn-RS" sz="3000" dirty="0">
                <a:solidFill>
                  <a:schemeClr val="bg1"/>
                </a:solidFill>
              </a:rPr>
              <a:t> </a:t>
            </a:r>
            <a:r>
              <a:rPr lang="sr-Latn-RS" sz="3000" dirty="0" err="1">
                <a:solidFill>
                  <a:schemeClr val="bg1"/>
                </a:solidFill>
              </a:rPr>
              <a:t>learning</a:t>
            </a:r>
            <a:r>
              <a:rPr lang="sr-Latn-RS" sz="3000" dirty="0">
                <a:solidFill>
                  <a:schemeClr val="bg1"/>
                </a:solidFill>
              </a:rPr>
              <a:t>…</a:t>
            </a:r>
            <a:r>
              <a:rPr lang="en-US" sz="3000" dirty="0">
                <a:solidFill>
                  <a:schemeClr val="bg1"/>
                </a:solidFill>
              </a:rPr>
              <a:t>):</a:t>
            </a:r>
            <a:endParaRPr lang="sr-Latn-RS" sz="3000" dirty="0">
              <a:solidFill>
                <a:schemeClr val="bg1"/>
              </a:solidFill>
            </a:endParaRPr>
          </a:p>
          <a:p>
            <a:pPr>
              <a:buFont typeface="Wingdings" panose="05000000000000000000" pitchFamily="2" charset="2"/>
              <a:buChar char="q"/>
            </a:pPr>
            <a:endParaRPr lang="en-US" sz="3000" b="1" dirty="0">
              <a:solidFill>
                <a:schemeClr val="bg2"/>
              </a:solidFill>
            </a:endParaRPr>
          </a:p>
          <a:p>
            <a:pPr>
              <a:buFont typeface="Wingdings" panose="05000000000000000000" pitchFamily="2" charset="2"/>
              <a:buChar char="Ø"/>
            </a:pPr>
            <a:r>
              <a:rPr lang="sr-Latn-RS" sz="3000" dirty="0">
                <a:solidFill>
                  <a:schemeClr val="bg2"/>
                </a:solidFill>
              </a:rPr>
              <a:t>I</a:t>
            </a:r>
            <a:r>
              <a:rPr lang="en-US" sz="3000" noProof="0" dirty="0">
                <a:solidFill>
                  <a:schemeClr val="bg2"/>
                </a:solidFill>
              </a:rPr>
              <a:t>t allows learners to study at their own pace and can be completed in less time than traditional degrees, </a:t>
            </a:r>
            <a:r>
              <a:rPr lang="en-US" sz="3000" noProof="0" dirty="0">
                <a:solidFill>
                  <a:srgbClr val="FFC000"/>
                </a:solidFill>
              </a:rPr>
              <a:t>which makes them an attractive option for working professionals (</a:t>
            </a:r>
            <a:r>
              <a:rPr lang="en-US" sz="3000" b="1" noProof="0" dirty="0">
                <a:solidFill>
                  <a:srgbClr val="FFC000"/>
                </a:solidFill>
              </a:rPr>
              <a:t>no matter on previous education</a:t>
            </a:r>
            <a:r>
              <a:rPr lang="en-US" sz="3000" noProof="0" dirty="0">
                <a:solidFill>
                  <a:srgbClr val="FFC000"/>
                </a:solidFill>
              </a:rPr>
              <a:t>) looking to upskill or change careers</a:t>
            </a:r>
          </a:p>
        </p:txBody>
      </p:sp>
    </p:spTree>
    <p:extLst>
      <p:ext uri="{BB962C8B-B14F-4D97-AF65-F5344CB8AC3E}">
        <p14:creationId xmlns:p14="http://schemas.microsoft.com/office/powerpoint/2010/main" val="3432989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id="{01BB276A-338A-49E2-BA6E-E3CA5EDA9BDF}"/>
              </a:ext>
            </a:extLst>
          </p:cNvPr>
          <p:cNvSpPr>
            <a:spLocks noGrp="1"/>
          </p:cNvSpPr>
          <p:nvPr>
            <p:ph idx="1"/>
          </p:nvPr>
        </p:nvSpPr>
        <p:spPr>
          <a:xfrm>
            <a:off x="356580" y="1147963"/>
            <a:ext cx="11582400" cy="3308367"/>
          </a:xfrm>
        </p:spPr>
        <p:txBody>
          <a:bodyPr>
            <a:noAutofit/>
          </a:bodyPr>
          <a:lstStyle/>
          <a:p>
            <a:pPr>
              <a:buFont typeface="Wingdings" panose="05000000000000000000" pitchFamily="2" charset="2"/>
              <a:buChar char="q"/>
            </a:pPr>
            <a:r>
              <a:rPr lang="en-US" sz="3000" b="1" dirty="0">
                <a:solidFill>
                  <a:srgbClr val="FFC000"/>
                </a:solidFill>
              </a:rPr>
              <a:t>Assessments:</a:t>
            </a:r>
            <a:endParaRPr lang="sr-Latn-RS" sz="3000" b="1" dirty="0">
              <a:solidFill>
                <a:srgbClr val="FFC000"/>
              </a:solidFill>
            </a:endParaRPr>
          </a:p>
          <a:p>
            <a:pPr>
              <a:buFont typeface="Wingdings" panose="05000000000000000000" pitchFamily="2" charset="2"/>
              <a:buChar char="Ø"/>
            </a:pPr>
            <a:r>
              <a:rPr lang="sr-Latn-RS" sz="3000" dirty="0">
                <a:solidFill>
                  <a:schemeClr val="bg2"/>
                </a:solidFill>
              </a:rPr>
              <a:t>T</a:t>
            </a:r>
            <a:r>
              <a:rPr lang="en-US" sz="3000" dirty="0">
                <a:solidFill>
                  <a:schemeClr val="bg2"/>
                </a:solidFill>
              </a:rPr>
              <a:t>o earn a micro-credential, learners typically need to complete the required coursework or projects specified by the issuing institution or organization.</a:t>
            </a:r>
            <a:endParaRPr lang="sr-Latn-RS" sz="3000" dirty="0">
              <a:solidFill>
                <a:schemeClr val="bg2"/>
              </a:solidFill>
            </a:endParaRPr>
          </a:p>
          <a:p>
            <a:pPr>
              <a:buFont typeface="Wingdings" panose="05000000000000000000" pitchFamily="2" charset="2"/>
              <a:buChar char="Ø"/>
            </a:pPr>
            <a:r>
              <a:rPr lang="en-US" sz="3000" dirty="0">
                <a:solidFill>
                  <a:schemeClr val="bg2"/>
                </a:solidFill>
              </a:rPr>
              <a:t>The specific requirements may vary depending on the micro-credential. </a:t>
            </a:r>
            <a:endParaRPr lang="sr-Latn-RS" sz="3000" dirty="0">
              <a:solidFill>
                <a:schemeClr val="bg2"/>
              </a:solidFill>
            </a:endParaRPr>
          </a:p>
          <a:p>
            <a:pPr>
              <a:buFont typeface="Wingdings" panose="05000000000000000000" pitchFamily="2" charset="2"/>
              <a:buChar char="Ø"/>
            </a:pPr>
            <a:r>
              <a:rPr lang="en-US" sz="3000" dirty="0">
                <a:solidFill>
                  <a:schemeClr val="accent1"/>
                </a:solidFill>
              </a:rPr>
              <a:t>Some may require learners to pass quizzes, exams, or submit assignments, while others may involve practical projects or case studies</a:t>
            </a:r>
          </a:p>
        </p:txBody>
      </p:sp>
    </p:spTree>
    <p:extLst>
      <p:ext uri="{BB962C8B-B14F-4D97-AF65-F5344CB8AC3E}">
        <p14:creationId xmlns:p14="http://schemas.microsoft.com/office/powerpoint/2010/main" val="1568872144"/>
      </p:ext>
    </p:extLst>
  </p:cSld>
  <p:clrMapOvr>
    <a:masterClrMapping/>
  </p:clrMapOvr>
</p:sld>
</file>

<file path=ppt/theme/theme1.xml><?xml version="1.0" encoding="utf-8"?>
<a:theme xmlns:a="http://schemas.openxmlformats.org/drawingml/2006/main" name="Facet">
  <a:themeElements>
    <a:clrScheme name="Custom 15">
      <a:dk1>
        <a:sysClr val="windowText" lastClr="000000"/>
      </a:dk1>
      <a:lt1>
        <a:sysClr val="window" lastClr="FFFFFF"/>
      </a:lt1>
      <a:dk2>
        <a:srgbClr val="2C3C43"/>
      </a:dk2>
      <a:lt2>
        <a:srgbClr val="EBEBEB"/>
      </a:lt2>
      <a:accent1>
        <a:srgbClr val="F4CE2C"/>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4981</TotalTime>
  <Words>2424</Words>
  <Application>Microsoft Office PowerPoint</Application>
  <PresentationFormat>Widescreen</PresentationFormat>
  <Paragraphs>241</Paragraphs>
  <Slides>41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Arial</vt:lpstr>
      <vt:lpstr>Calibri</vt:lpstr>
      <vt:lpstr>Calibri Light</vt:lpstr>
      <vt:lpstr>Cambria</vt:lpstr>
      <vt:lpstr>Courier New</vt:lpstr>
      <vt:lpstr>Wingdings</vt:lpstr>
      <vt:lpstr>Wingdings 3</vt:lpstr>
      <vt:lpstr>Facet</vt:lpstr>
      <vt:lpstr>Project acronym: MICROGUIDE Project full title: DEVELOPING GUIDELINES FOR THE IMPLEMENTATION OF MICRO-CREDENTIALS IN HIGHER EDUCATION  Project No. 2021-1-ProjectRS01-KA220-HED-000027585 Funding Scheme: Erasmus+ https://microguide.bio.bg.ac.rs/  </vt:lpstr>
      <vt:lpstr>EEA strategic framework HE WG (Higher Education Working Group within the European Education Area)</vt:lpstr>
      <vt:lpstr>PowerPoint Presentation</vt:lpstr>
      <vt:lpstr>Micro-credential properties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Common EU standards?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MicroGuide results</vt:lpstr>
      <vt:lpstr>PowerPoint Presentation</vt:lpstr>
      <vt:lpstr>PowerPoint Presentation</vt:lpstr>
      <vt:lpstr>PowerPoint Presentation</vt:lpstr>
      <vt:lpstr>PowerPoint Presentation</vt:lpstr>
      <vt:lpstr>Preporuke za Srbiju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Strelnicova Anastasia</dc:creator>
  <cp:lastModifiedBy>Sinisa Djurasevic</cp:lastModifiedBy>
  <cp:revision>240</cp:revision>
  <dcterms:created xsi:type="dcterms:W3CDTF">2021-04-14T08:15:31Z</dcterms:created>
  <dcterms:modified xsi:type="dcterms:W3CDTF">2024-10-30T06:52:09Z</dcterms:modified>
</cp:coreProperties>
</file>