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0"/>
  </p:notesMasterIdLst>
  <p:sldIdLst>
    <p:sldId id="256" r:id="rId2"/>
    <p:sldId id="373" r:id="rId3"/>
    <p:sldId id="374" r:id="rId4"/>
    <p:sldId id="275" r:id="rId5"/>
    <p:sldId id="276" r:id="rId6"/>
    <p:sldId id="375" r:id="rId7"/>
    <p:sldId id="274" r:id="rId8"/>
    <p:sldId id="277" r:id="rId9"/>
    <p:sldId id="278" r:id="rId10"/>
    <p:sldId id="279" r:id="rId11"/>
    <p:sldId id="265" r:id="rId12"/>
    <p:sldId id="266" r:id="rId13"/>
    <p:sldId id="267" r:id="rId14"/>
    <p:sldId id="268" r:id="rId15"/>
    <p:sldId id="269" r:id="rId16"/>
    <p:sldId id="376" r:id="rId17"/>
    <p:sldId id="270"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5" autoAdjust="0"/>
    <p:restoredTop sz="90068" autoAdjust="0"/>
  </p:normalViewPr>
  <p:slideViewPr>
    <p:cSldViewPr snapToGrid="0">
      <p:cViewPr varScale="1">
        <p:scale>
          <a:sx n="105" d="100"/>
          <a:sy n="105" d="100"/>
        </p:scale>
        <p:origin x="380" y="68"/>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www.aqu.cat</a:t>
            </a:r>
            <a:r>
              <a:rPr lang="en-GB" dirty="0"/>
              <a:t>/</a:t>
            </a:r>
            <a:r>
              <a:rPr lang="en-GB" dirty="0" err="1"/>
              <a:t>en</a:t>
            </a:r>
            <a:r>
              <a:rPr lang="en-GB" dirty="0"/>
              <a:t>/Universities/Methodology/Catalan-Higher-Education-Qualifications-Framework-CHE-QF</a:t>
            </a:r>
          </a:p>
          <a:p>
            <a:endParaRPr lang="en-GB" dirty="0"/>
          </a:p>
          <a:p>
            <a:r>
              <a:rPr lang="en-GB" dirty="0"/>
              <a:t>https://</a:t>
            </a:r>
            <a:r>
              <a:rPr lang="en-GB" dirty="0" err="1"/>
              <a:t>www.aqu.cat</a:t>
            </a:r>
            <a:r>
              <a:rPr lang="en-GB" dirty="0"/>
              <a:t>/</a:t>
            </a:r>
            <a:r>
              <a:rPr lang="en-GB" dirty="0" err="1"/>
              <a:t>en</a:t>
            </a:r>
            <a:r>
              <a:rPr lang="en-GB" dirty="0"/>
              <a:t>/doc/</a:t>
            </a:r>
            <a:r>
              <a:rPr lang="en-GB" dirty="0" err="1"/>
              <a:t>Universitats</a:t>
            </a:r>
            <a:r>
              <a:rPr lang="en-GB" dirty="0"/>
              <a:t>/</a:t>
            </a:r>
            <a:r>
              <a:rPr lang="en-GB" dirty="0" err="1"/>
              <a:t>Metodologia</a:t>
            </a:r>
            <a:r>
              <a:rPr lang="en-GB" dirty="0"/>
              <a:t>/Catalan-Higher-Education-Qualifications-Framework-CHE-QF</a:t>
            </a:r>
          </a:p>
          <a:p>
            <a:endParaRPr lang="en-GB" dirty="0"/>
          </a:p>
          <a:p>
            <a:endParaRPr lang="en-GB" dirty="0"/>
          </a:p>
        </p:txBody>
      </p:sp>
      <p:sp>
        <p:nvSpPr>
          <p:cNvPr id="4" name="Slide Number Placeholder 3"/>
          <p:cNvSpPr>
            <a:spLocks noGrp="1"/>
          </p:cNvSpPr>
          <p:nvPr>
            <p:ph type="sldNum" sz="quarter" idx="5"/>
          </p:nvPr>
        </p:nvSpPr>
        <p:spPr/>
        <p:txBody>
          <a:bodyPr/>
          <a:lstStyle/>
          <a:p>
            <a:fld id="{27446EF2-333B-4906-B381-0A67BC0552F3}" type="slidenum">
              <a:rPr lang="en-US" smtClean="0"/>
              <a:t>1</a:t>
            </a:fld>
            <a:endParaRPr lang="en-US" dirty="0"/>
          </a:p>
        </p:txBody>
      </p:sp>
    </p:spTree>
    <p:extLst>
      <p:ext uri="{BB962C8B-B14F-4D97-AF65-F5344CB8AC3E}">
        <p14:creationId xmlns:p14="http://schemas.microsoft.com/office/powerpoint/2010/main" val="237409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8/11/2024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8/11/2024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8/11/2024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8/11/2024</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8/11/2024</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8/11/2024</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8/11/2024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8/11/2024</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8/11/2024</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a:extLst>
              <a:ext uri="{28A0092B-C50C-407E-A947-70E740481C1C}">
                <a14:useLocalDpi xmlns:a14="http://schemas.microsoft.com/office/drawing/2010/main" val="0"/>
              </a:ext>
            </a:extLst>
          </a:blip>
          <a:srcRect l="10417" r="10417"/>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udl.ca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DA4540B8-E2EB-D829-E443-A73A510D52EF}"/>
              </a:ext>
            </a:extLst>
          </p:cNvPr>
          <p:cNvSpPr txBox="1">
            <a:spLocks/>
          </p:cNvSpPr>
          <p:nvPr/>
        </p:nvSpPr>
        <p:spPr>
          <a:xfrm>
            <a:off x="1012372" y="2125471"/>
            <a:ext cx="10167257" cy="21175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dirty="0" err="1">
                <a:ln>
                  <a:noFill/>
                </a:ln>
                <a:solidFill>
                  <a:schemeClr val="bg1"/>
                </a:solidFill>
                <a:effectLst/>
                <a:uLnTx/>
                <a:uFillTx/>
                <a:latin typeface="Calibri Light" panose="020F0302020204030204"/>
                <a:ea typeface="+mj-ea"/>
                <a:cs typeface="+mj-cs"/>
              </a:rPr>
              <a:t>Delivery</a:t>
            </a:r>
            <a:r>
              <a:rPr kumimoji="0" lang="es-ES" sz="4800" b="0" i="0" u="none" strike="noStrike" kern="1200" cap="none" spc="0" normalizeH="0" baseline="0" noProof="0" dirty="0">
                <a:ln>
                  <a:noFill/>
                </a:ln>
                <a:solidFill>
                  <a:schemeClr val="bg1"/>
                </a:solidFill>
                <a:effectLst/>
                <a:uLnTx/>
                <a:uFillTx/>
                <a:latin typeface="Calibri Light" panose="020F0302020204030204"/>
                <a:ea typeface="+mj-ea"/>
                <a:cs typeface="+mj-cs"/>
              </a:rPr>
              <a:t> </a:t>
            </a:r>
            <a:r>
              <a:rPr kumimoji="0" lang="es-ES" sz="4800" b="0" i="0" u="none" strike="noStrike" kern="1200" cap="none" spc="0" normalizeH="0" baseline="0" noProof="0" dirty="0" err="1">
                <a:ln>
                  <a:noFill/>
                </a:ln>
                <a:solidFill>
                  <a:schemeClr val="bg1"/>
                </a:solidFill>
                <a:effectLst/>
                <a:uLnTx/>
                <a:uFillTx/>
                <a:latin typeface="Calibri Light" panose="020F0302020204030204"/>
                <a:ea typeface="+mj-ea"/>
                <a:cs typeface="+mj-cs"/>
              </a:rPr>
              <a:t>of</a:t>
            </a:r>
            <a:r>
              <a:rPr kumimoji="0" lang="es-ES" sz="4800" b="0" i="0" u="none" strike="noStrike" kern="1200" cap="none" spc="0" normalizeH="0" baseline="0" noProof="0" dirty="0">
                <a:ln>
                  <a:noFill/>
                </a:ln>
                <a:solidFill>
                  <a:schemeClr val="bg1"/>
                </a:solidFill>
                <a:effectLst/>
                <a:uLnTx/>
                <a:uFillTx/>
                <a:latin typeface="Calibri Light" panose="020F0302020204030204"/>
                <a:ea typeface="+mj-ea"/>
                <a:cs typeface="+mj-cs"/>
              </a:rPr>
              <a:t> MC in </a:t>
            </a:r>
            <a:r>
              <a:rPr kumimoji="0" lang="es-ES" sz="4800" b="0" i="0" u="none" strike="noStrike" kern="1200" cap="none" spc="0" normalizeH="0" baseline="0" noProof="0" dirty="0" err="1">
                <a:ln>
                  <a:noFill/>
                </a:ln>
                <a:solidFill>
                  <a:schemeClr val="bg1"/>
                </a:solidFill>
                <a:effectLst/>
                <a:uLnTx/>
                <a:uFillTx/>
                <a:latin typeface="Calibri Light" panose="020F0302020204030204"/>
                <a:ea typeface="+mj-ea"/>
                <a:cs typeface="+mj-cs"/>
              </a:rPr>
              <a:t>Spain</a:t>
            </a:r>
            <a:br>
              <a:rPr kumimoji="0" lang="es-ES" sz="4000" b="0" i="0" u="none" strike="noStrike" kern="1200" cap="none" spc="0" normalizeH="0" baseline="0" noProof="0" dirty="0">
                <a:ln>
                  <a:noFill/>
                </a:ln>
                <a:solidFill>
                  <a:schemeClr val="bg1"/>
                </a:solidFill>
                <a:effectLst/>
                <a:uLnTx/>
                <a:uFillTx/>
                <a:latin typeface="Calibri Light" panose="020F0302020204030204"/>
                <a:ea typeface="+mj-ea"/>
                <a:cs typeface="+mj-cs"/>
              </a:rPr>
            </a:br>
            <a:br>
              <a:rPr kumimoji="0" lang="en-GB" sz="2800" b="0"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sr-Latn-RS" sz="2800" b="0" i="0" u="none" strike="noStrike" kern="1200" cap="none" spc="0" normalizeH="0" baseline="0" noProof="0" dirty="0">
                <a:ln>
                  <a:noFill/>
                </a:ln>
                <a:solidFill>
                  <a:schemeClr val="bg1"/>
                </a:solidFill>
                <a:effectLst/>
                <a:uLnTx/>
                <a:uFillTx/>
                <a:latin typeface="Calibri Light" panose="020F0302020204030204"/>
                <a:ea typeface="+mj-ea"/>
                <a:cs typeface="+mj-cs"/>
              </a:rPr>
              <a:t>Belgrade</a:t>
            </a:r>
            <a:r>
              <a:rPr kumimoji="0" lang="en-GB" sz="2800" b="0" i="0" u="none" strike="noStrike" kern="1200" cap="none" spc="0" normalizeH="0" baseline="0" noProof="0" dirty="0">
                <a:ln>
                  <a:noFill/>
                </a:ln>
                <a:solidFill>
                  <a:schemeClr val="bg1"/>
                </a:solidFill>
                <a:effectLst/>
                <a:uLnTx/>
                <a:uFillTx/>
                <a:latin typeface="Calibri Light" panose="020F0302020204030204"/>
                <a:ea typeface="+mj-ea"/>
                <a:cs typeface="+mj-cs"/>
              </a:rPr>
              <a:t>, </a:t>
            </a:r>
            <a:r>
              <a:rPr lang="en-GB" sz="2800" dirty="0">
                <a:solidFill>
                  <a:schemeClr val="bg1"/>
                </a:solidFill>
                <a:latin typeface="Calibri Light" panose="020F0302020204030204"/>
              </a:rPr>
              <a:t>30</a:t>
            </a:r>
            <a:r>
              <a:rPr kumimoji="0" lang="en-GB" sz="2800" b="0" i="0" u="none" strike="noStrike" kern="1200" cap="none" spc="0" normalizeH="0" baseline="0" noProof="0" dirty="0">
                <a:ln>
                  <a:noFill/>
                </a:ln>
                <a:solidFill>
                  <a:schemeClr val="bg1"/>
                </a:solidFill>
                <a:effectLst/>
                <a:uLnTx/>
                <a:uFillTx/>
                <a:latin typeface="Calibri Light" panose="020F0302020204030204"/>
                <a:ea typeface="+mj-ea"/>
                <a:cs typeface="+mj-cs"/>
              </a:rPr>
              <a:t> October 2024</a:t>
            </a:r>
            <a:endParaRPr kumimoji="0" lang="en-US" sz="4800" b="0"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10" name="Subtitle 2">
            <a:extLst>
              <a:ext uri="{FF2B5EF4-FFF2-40B4-BE49-F238E27FC236}">
                <a16:creationId xmlns:a16="http://schemas.microsoft.com/office/drawing/2014/main" id="{EFD257B1-A126-04C8-0B8A-2A59F3E356A7}"/>
              </a:ext>
            </a:extLst>
          </p:cNvPr>
          <p:cNvSpPr txBox="1">
            <a:spLocks/>
          </p:cNvSpPr>
          <p:nvPr/>
        </p:nvSpPr>
        <p:spPr>
          <a:xfrm>
            <a:off x="1012372" y="4335132"/>
            <a:ext cx="1016725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Speaker: Carme Sala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Institution: University of Lleida</a:t>
            </a:r>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ca-ES" dirty="0" err="1"/>
              <a:t>Microcredentials</a:t>
            </a:r>
            <a:r>
              <a:rPr lang="ca-ES" dirty="0"/>
              <a:t> - Catalunya</a:t>
            </a:r>
          </a:p>
        </p:txBody>
      </p:sp>
      <p:sp>
        <p:nvSpPr>
          <p:cNvPr id="5" name="Marcador de contenido 4"/>
          <p:cNvSpPr>
            <a:spLocks noGrp="1"/>
          </p:cNvSpPr>
          <p:nvPr>
            <p:ph idx="1"/>
          </p:nvPr>
        </p:nvSpPr>
        <p:spPr>
          <a:xfrm>
            <a:off x="589199" y="1686863"/>
            <a:ext cx="8596668" cy="3880773"/>
          </a:xfrm>
        </p:spPr>
        <p:txBody>
          <a:bodyPr>
            <a:normAutofit/>
          </a:bodyPr>
          <a:lstStyle/>
          <a:p>
            <a:pPr marL="0" indent="0">
              <a:lnSpc>
                <a:spcPct val="150000"/>
              </a:lnSpc>
              <a:buNone/>
            </a:pPr>
            <a:r>
              <a:rPr lang="es-ES" sz="2800" dirty="0">
                <a:solidFill>
                  <a:schemeClr val="bg1"/>
                </a:solidFill>
              </a:rPr>
              <a:t>Plan </a:t>
            </a:r>
            <a:r>
              <a:rPr lang="es-ES" sz="2800" dirty="0" err="1">
                <a:solidFill>
                  <a:schemeClr val="bg1"/>
                </a:solidFill>
              </a:rPr>
              <a:t>MicrocredCat</a:t>
            </a:r>
            <a:r>
              <a:rPr lang="es-ES" sz="2800" dirty="0">
                <a:solidFill>
                  <a:schemeClr val="bg1"/>
                </a:solidFill>
              </a:rPr>
              <a:t>
</a:t>
            </a:r>
            <a:r>
              <a:rPr lang="es-ES" sz="2800" dirty="0" err="1">
                <a:solidFill>
                  <a:schemeClr val="bg1"/>
                </a:solidFill>
              </a:rPr>
              <a:t>Funding</a:t>
            </a:r>
            <a:r>
              <a:rPr lang="es-ES" sz="2800" dirty="0">
                <a:solidFill>
                  <a:schemeClr val="bg1"/>
                </a:solidFill>
              </a:rPr>
              <a:t>: €7.89 M
</a:t>
            </a:r>
            <a:r>
              <a:rPr lang="es-ES" sz="2800" dirty="0" err="1">
                <a:solidFill>
                  <a:schemeClr val="bg1"/>
                </a:solidFill>
              </a:rPr>
              <a:t>Objective</a:t>
            </a:r>
            <a:r>
              <a:rPr lang="es-ES" sz="2800" dirty="0">
                <a:solidFill>
                  <a:schemeClr val="bg1"/>
                </a:solidFill>
              </a:rPr>
              <a:t>: 9,469 </a:t>
            </a:r>
            <a:r>
              <a:rPr lang="es-ES" sz="2800" dirty="0" err="1">
                <a:solidFill>
                  <a:schemeClr val="bg1"/>
                </a:solidFill>
              </a:rPr>
              <a:t>microcredentials</a:t>
            </a:r>
            <a:r>
              <a:rPr lang="es-ES" sz="2800" dirty="0">
                <a:solidFill>
                  <a:schemeClr val="bg1"/>
                </a:solidFill>
              </a:rPr>
              <a:t> </a:t>
            </a:r>
            <a:r>
              <a:rPr lang="es-ES" sz="2800" dirty="0" err="1">
                <a:solidFill>
                  <a:schemeClr val="bg1"/>
                </a:solidFill>
              </a:rPr>
              <a:t>issued</a:t>
            </a:r>
            <a:r>
              <a:rPr lang="es-ES" sz="2800" dirty="0">
                <a:solidFill>
                  <a:schemeClr val="bg1"/>
                </a:solidFill>
              </a:rPr>
              <a:t> (digital </a:t>
            </a:r>
            <a:r>
              <a:rPr lang="es-ES" sz="2800" dirty="0" err="1">
                <a:solidFill>
                  <a:schemeClr val="bg1"/>
                </a:solidFill>
              </a:rPr>
              <a:t>certificates</a:t>
            </a:r>
            <a:r>
              <a:rPr lang="es-ES" sz="2800" dirty="0">
                <a:solidFill>
                  <a:schemeClr val="bg1"/>
                </a:solidFill>
              </a:rPr>
              <a:t>)
</a:t>
            </a:r>
            <a:r>
              <a:rPr lang="es-ES" sz="2800" dirty="0" err="1">
                <a:solidFill>
                  <a:schemeClr val="bg1"/>
                </a:solidFill>
              </a:rPr>
              <a:t>End</a:t>
            </a:r>
            <a:r>
              <a:rPr lang="es-ES" sz="2800" dirty="0">
                <a:solidFill>
                  <a:schemeClr val="bg1"/>
                </a:solidFill>
              </a:rPr>
              <a:t>: June 2026</a:t>
            </a:r>
          </a:p>
        </p:txBody>
      </p:sp>
    </p:spTree>
    <p:extLst>
      <p:ext uri="{BB962C8B-B14F-4D97-AF65-F5344CB8AC3E}">
        <p14:creationId xmlns:p14="http://schemas.microsoft.com/office/powerpoint/2010/main" val="270735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297816" y="5908268"/>
            <a:ext cx="1784733" cy="380082"/>
          </a:xfrm>
          <a:prstGeom prst="rect">
            <a:avLst/>
          </a:prstGeom>
        </p:spPr>
      </p:pic>
      <p:sp>
        <p:nvSpPr>
          <p:cNvPr id="4" name="QuadreDeText 3">
            <a:extLst>
              <a:ext uri="{FF2B5EF4-FFF2-40B4-BE49-F238E27FC236}">
                <a16:creationId xmlns:a16="http://schemas.microsoft.com/office/drawing/2014/main" id="{F416FD47-F9D1-4EB1-1400-0089C8C73C82}"/>
              </a:ext>
            </a:extLst>
          </p:cNvPr>
          <p:cNvSpPr txBox="1"/>
          <p:nvPr/>
        </p:nvSpPr>
        <p:spPr>
          <a:xfrm>
            <a:off x="1630496" y="1476285"/>
            <a:ext cx="7733841" cy="4062651"/>
          </a:xfrm>
          <a:prstGeom prst="rect">
            <a:avLst/>
          </a:prstGeom>
          <a:noFill/>
        </p:spPr>
        <p:txBody>
          <a:bodyPr wrap="square" rtlCol="0">
            <a:spAutoFit/>
          </a:bodyPr>
          <a:lstStyle/>
          <a:p>
            <a:r>
              <a:rPr lang="es-ES" sz="2400" dirty="0" err="1">
                <a:solidFill>
                  <a:schemeClr val="bg1"/>
                </a:solidFill>
              </a:rPr>
              <a:t>Capabilities</a:t>
            </a:r>
            <a:r>
              <a:rPr lang="es-ES" sz="2400" dirty="0">
                <a:solidFill>
                  <a:schemeClr val="bg1"/>
                </a:solidFill>
              </a:rPr>
              <a:t> </a:t>
            </a:r>
            <a:r>
              <a:rPr lang="es-ES" sz="2400" dirty="0" err="1">
                <a:solidFill>
                  <a:schemeClr val="bg1"/>
                </a:solidFill>
              </a:rPr>
              <a:t>needs</a:t>
            </a:r>
            <a:endParaRPr lang="es-ES" sz="2400" dirty="0">
              <a:solidFill>
                <a:schemeClr val="bg1"/>
              </a:solidFill>
            </a:endParaRPr>
          </a:p>
          <a:p>
            <a:endParaRPr lang="es-ES" sz="2400" dirty="0">
              <a:solidFill>
                <a:schemeClr val="bg1"/>
              </a:solidFill>
            </a:endParaRPr>
          </a:p>
          <a:p>
            <a:r>
              <a:rPr lang="es-ES" sz="2400" dirty="0">
                <a:solidFill>
                  <a:schemeClr val="bg1"/>
                </a:solidFill>
              </a:rPr>
              <a:t>Meetings </a:t>
            </a:r>
            <a:r>
              <a:rPr lang="es-ES" sz="2400" dirty="0" err="1">
                <a:solidFill>
                  <a:schemeClr val="bg1"/>
                </a:solidFill>
              </a:rPr>
              <a:t>with</a:t>
            </a:r>
            <a:r>
              <a:rPr lang="es-ES" sz="2400" dirty="0">
                <a:solidFill>
                  <a:schemeClr val="bg1"/>
                </a:solidFill>
              </a:rPr>
              <a:t>:</a:t>
            </a:r>
          </a:p>
          <a:p>
            <a:pPr marL="285750" indent="-285750">
              <a:buFontTx/>
              <a:buChar char="-"/>
            </a:pPr>
            <a:r>
              <a:rPr lang="es-ES" sz="2400" dirty="0" err="1">
                <a:solidFill>
                  <a:schemeClr val="bg1"/>
                </a:solidFill>
              </a:rPr>
              <a:t>Companies</a:t>
            </a:r>
            <a:r>
              <a:rPr lang="es-ES" sz="2400" dirty="0">
                <a:solidFill>
                  <a:schemeClr val="bg1"/>
                </a:solidFill>
              </a:rPr>
              <a:t> and </a:t>
            </a:r>
            <a:r>
              <a:rPr lang="es-ES" sz="2400" dirty="0" err="1">
                <a:solidFill>
                  <a:schemeClr val="bg1"/>
                </a:solidFill>
              </a:rPr>
              <a:t>Bussines</a:t>
            </a:r>
            <a:r>
              <a:rPr lang="es-ES" sz="2400" dirty="0">
                <a:solidFill>
                  <a:schemeClr val="bg1"/>
                </a:solidFill>
              </a:rPr>
              <a:t> </a:t>
            </a:r>
            <a:r>
              <a:rPr lang="es-ES" sz="2400" dirty="0" err="1">
                <a:solidFill>
                  <a:schemeClr val="bg1"/>
                </a:solidFill>
              </a:rPr>
              <a:t>associations</a:t>
            </a:r>
            <a:endParaRPr lang="es-ES" sz="2400" dirty="0">
              <a:solidFill>
                <a:schemeClr val="bg1"/>
              </a:solidFill>
            </a:endParaRPr>
          </a:p>
          <a:p>
            <a:pPr marL="285750" indent="-285750">
              <a:buFontTx/>
              <a:buChar char="-"/>
            </a:pPr>
            <a:r>
              <a:rPr lang="es-ES" sz="2400" dirty="0">
                <a:solidFill>
                  <a:schemeClr val="bg1"/>
                </a:solidFill>
              </a:rPr>
              <a:t>Sectorial </a:t>
            </a:r>
            <a:r>
              <a:rPr lang="es-ES" sz="2400" dirty="0" err="1">
                <a:solidFill>
                  <a:schemeClr val="bg1"/>
                </a:solidFill>
              </a:rPr>
              <a:t>entities</a:t>
            </a:r>
            <a:endParaRPr lang="es-ES" sz="2400" dirty="0">
              <a:solidFill>
                <a:schemeClr val="bg1"/>
              </a:solidFill>
            </a:endParaRPr>
          </a:p>
          <a:p>
            <a:pPr marL="285750" indent="-285750">
              <a:buFontTx/>
              <a:buChar char="-"/>
            </a:pPr>
            <a:r>
              <a:rPr lang="es-ES" sz="2400" dirty="0" err="1">
                <a:solidFill>
                  <a:schemeClr val="bg1"/>
                </a:solidFill>
              </a:rPr>
              <a:t>Sindicates</a:t>
            </a:r>
            <a:endParaRPr lang="es-ES" sz="2400" dirty="0">
              <a:solidFill>
                <a:schemeClr val="bg1"/>
              </a:solidFill>
            </a:endParaRPr>
          </a:p>
          <a:p>
            <a:pPr marL="285750" indent="-285750">
              <a:buFontTx/>
              <a:buChar char="-"/>
            </a:pPr>
            <a:r>
              <a:rPr lang="es-ES" sz="2400" dirty="0" err="1">
                <a:solidFill>
                  <a:schemeClr val="bg1"/>
                </a:solidFill>
              </a:rPr>
              <a:t>Public</a:t>
            </a:r>
            <a:r>
              <a:rPr lang="es-ES" sz="2400" dirty="0">
                <a:solidFill>
                  <a:schemeClr val="bg1"/>
                </a:solidFill>
              </a:rPr>
              <a:t> </a:t>
            </a:r>
            <a:r>
              <a:rPr lang="es-ES" sz="2400" dirty="0" err="1">
                <a:solidFill>
                  <a:schemeClr val="bg1"/>
                </a:solidFill>
              </a:rPr>
              <a:t>administrations</a:t>
            </a:r>
            <a:endParaRPr lang="es-ES" sz="2400" dirty="0">
              <a:solidFill>
                <a:schemeClr val="bg1"/>
              </a:solidFill>
            </a:endParaRPr>
          </a:p>
          <a:p>
            <a:pPr marL="285750" indent="-285750">
              <a:buFontTx/>
              <a:buChar char="-"/>
            </a:pPr>
            <a:r>
              <a:rPr lang="es-ES" sz="2400" dirty="0" err="1">
                <a:solidFill>
                  <a:schemeClr val="bg1"/>
                </a:solidFill>
              </a:rPr>
              <a:t>Agents</a:t>
            </a:r>
            <a:r>
              <a:rPr lang="es-ES" sz="2400" dirty="0">
                <a:solidFill>
                  <a:schemeClr val="bg1"/>
                </a:solidFill>
              </a:rPr>
              <a:t> </a:t>
            </a:r>
            <a:r>
              <a:rPr lang="es-ES" sz="2400" dirty="0" err="1">
                <a:solidFill>
                  <a:schemeClr val="bg1"/>
                </a:solidFill>
              </a:rPr>
              <a:t>that</a:t>
            </a:r>
            <a:r>
              <a:rPr lang="es-ES" sz="2400" dirty="0">
                <a:solidFill>
                  <a:schemeClr val="bg1"/>
                </a:solidFill>
              </a:rPr>
              <a:t> </a:t>
            </a:r>
            <a:r>
              <a:rPr lang="es-ES" sz="2400" dirty="0" err="1">
                <a:solidFill>
                  <a:schemeClr val="bg1"/>
                </a:solidFill>
              </a:rPr>
              <a:t>promote</a:t>
            </a:r>
            <a:r>
              <a:rPr lang="es-ES" sz="2400" dirty="0">
                <a:solidFill>
                  <a:schemeClr val="bg1"/>
                </a:solidFill>
              </a:rPr>
              <a:t> </a:t>
            </a:r>
            <a:r>
              <a:rPr lang="es-ES" sz="2400" dirty="0" err="1">
                <a:solidFill>
                  <a:schemeClr val="bg1"/>
                </a:solidFill>
              </a:rPr>
              <a:t>ocupation</a:t>
            </a:r>
            <a:r>
              <a:rPr lang="es-ES" sz="2400" dirty="0">
                <a:solidFill>
                  <a:schemeClr val="bg1"/>
                </a:solidFill>
              </a:rPr>
              <a:t> and </a:t>
            </a:r>
            <a:r>
              <a:rPr lang="es-ES" sz="2400" dirty="0" err="1">
                <a:solidFill>
                  <a:schemeClr val="bg1"/>
                </a:solidFill>
              </a:rPr>
              <a:t>economic</a:t>
            </a:r>
            <a:r>
              <a:rPr lang="es-ES" sz="2400" dirty="0">
                <a:solidFill>
                  <a:schemeClr val="bg1"/>
                </a:solidFill>
              </a:rPr>
              <a:t> </a:t>
            </a:r>
            <a:r>
              <a:rPr lang="es-ES" sz="2400" dirty="0" err="1">
                <a:solidFill>
                  <a:schemeClr val="bg1"/>
                </a:solidFill>
              </a:rPr>
              <a:t>proomotion</a:t>
            </a:r>
            <a:endParaRPr lang="es-ES" sz="2400" dirty="0">
              <a:solidFill>
                <a:schemeClr val="bg1"/>
              </a:solidFill>
            </a:endParaRPr>
          </a:p>
          <a:p>
            <a:pPr marL="285750" indent="-285750">
              <a:buFontTx/>
              <a:buChar char="-"/>
            </a:pPr>
            <a:r>
              <a:rPr lang="es-ES" sz="2400" dirty="0">
                <a:solidFill>
                  <a:schemeClr val="bg1"/>
                </a:solidFill>
              </a:rPr>
              <a:t>Social sector</a:t>
            </a:r>
          </a:p>
          <a:p>
            <a:pPr marL="285750" indent="-285750">
              <a:buFontTx/>
              <a:buChar char="-"/>
            </a:pPr>
            <a:r>
              <a:rPr lang="es-ES" sz="2400" dirty="0">
                <a:solidFill>
                  <a:schemeClr val="bg1"/>
                </a:solidFill>
              </a:rPr>
              <a:t>R&amp;D </a:t>
            </a:r>
            <a:r>
              <a:rPr lang="es-ES" sz="2400" dirty="0" err="1">
                <a:solidFill>
                  <a:schemeClr val="bg1"/>
                </a:solidFill>
              </a:rPr>
              <a:t>agents</a:t>
            </a:r>
            <a:endParaRPr lang="es-ES" sz="2400" dirty="0">
              <a:solidFill>
                <a:schemeClr val="bg1"/>
              </a:solidFill>
            </a:endParaRPr>
          </a:p>
          <a:p>
            <a:pPr marL="285750" indent="-285750">
              <a:buFontTx/>
              <a:buChar char="-"/>
            </a:pPr>
            <a:endParaRPr lang="es-ES" dirty="0">
              <a:solidFill>
                <a:schemeClr val="bg1"/>
              </a:solidFill>
            </a:endParaRPr>
          </a:p>
        </p:txBody>
      </p:sp>
      <p:sp>
        <p:nvSpPr>
          <p:cNvPr id="5" name="Título 3">
            <a:extLst>
              <a:ext uri="{FF2B5EF4-FFF2-40B4-BE49-F238E27FC236}">
                <a16:creationId xmlns:a16="http://schemas.microsoft.com/office/drawing/2014/main" id="{1078EB72-5C07-0EF2-8050-6905853D9379}"/>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Microcredentials</a:t>
            </a:r>
            <a:r>
              <a:rPr lang="ca-ES" dirty="0"/>
              <a:t> - Catalunya</a:t>
            </a:r>
          </a:p>
        </p:txBody>
      </p:sp>
    </p:spTree>
    <p:extLst>
      <p:ext uri="{BB962C8B-B14F-4D97-AF65-F5344CB8AC3E}">
        <p14:creationId xmlns:p14="http://schemas.microsoft.com/office/powerpoint/2010/main" val="95579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445598" y="6102232"/>
            <a:ext cx="1784733" cy="380082"/>
          </a:xfrm>
          <a:prstGeom prst="rect">
            <a:avLst/>
          </a:prstGeom>
        </p:spPr>
      </p:pic>
      <p:sp>
        <p:nvSpPr>
          <p:cNvPr id="4" name="Título 3">
            <a:extLst>
              <a:ext uri="{FF2B5EF4-FFF2-40B4-BE49-F238E27FC236}">
                <a16:creationId xmlns:a16="http://schemas.microsoft.com/office/drawing/2014/main" id="{30140169-0F2B-B893-9230-CBBE3CADC400}"/>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Microcredentials</a:t>
            </a:r>
            <a:r>
              <a:rPr lang="ca-ES" dirty="0"/>
              <a:t> - Catalunya</a:t>
            </a:r>
          </a:p>
        </p:txBody>
      </p:sp>
      <p:sp>
        <p:nvSpPr>
          <p:cNvPr id="6" name="QuadreDeText 5">
            <a:extLst>
              <a:ext uri="{FF2B5EF4-FFF2-40B4-BE49-F238E27FC236}">
                <a16:creationId xmlns:a16="http://schemas.microsoft.com/office/drawing/2014/main" id="{8286D5E2-620E-2279-914E-1786B4CCC41F}"/>
              </a:ext>
            </a:extLst>
          </p:cNvPr>
          <p:cNvSpPr txBox="1"/>
          <p:nvPr/>
        </p:nvSpPr>
        <p:spPr>
          <a:xfrm>
            <a:off x="2005070" y="1806766"/>
            <a:ext cx="7733841" cy="2585323"/>
          </a:xfrm>
          <a:prstGeom prst="rect">
            <a:avLst/>
          </a:prstGeom>
          <a:noFill/>
        </p:spPr>
        <p:txBody>
          <a:bodyPr wrap="square" rtlCol="0">
            <a:spAutoFit/>
          </a:bodyPr>
          <a:lstStyle/>
          <a:p>
            <a:r>
              <a:rPr lang="es-ES" sz="2400" dirty="0" err="1">
                <a:solidFill>
                  <a:schemeClr val="bg1"/>
                </a:solidFill>
              </a:rPr>
              <a:t>Design</a:t>
            </a:r>
            <a:r>
              <a:rPr lang="es-ES" sz="2400" dirty="0">
                <a:solidFill>
                  <a:schemeClr val="bg1"/>
                </a:solidFill>
              </a:rPr>
              <a:t> and </a:t>
            </a:r>
            <a:r>
              <a:rPr lang="es-ES" sz="2400" dirty="0" err="1">
                <a:solidFill>
                  <a:schemeClr val="bg1"/>
                </a:solidFill>
              </a:rPr>
              <a:t>deployment</a:t>
            </a:r>
            <a:endParaRPr lang="es-ES" sz="2400" dirty="0">
              <a:solidFill>
                <a:schemeClr val="bg1"/>
              </a:solidFill>
            </a:endParaRPr>
          </a:p>
          <a:p>
            <a:endParaRPr lang="es-ES" sz="2400" dirty="0">
              <a:solidFill>
                <a:schemeClr val="bg1"/>
              </a:solidFill>
            </a:endParaRPr>
          </a:p>
          <a:p>
            <a:pPr marL="285750" indent="-285750">
              <a:buFont typeface="Arial" panose="020B0604020202020204" pitchFamily="34" charset="0"/>
              <a:buChar char="•"/>
            </a:pPr>
            <a:r>
              <a:rPr lang="es-ES" sz="2400" dirty="0" err="1">
                <a:solidFill>
                  <a:schemeClr val="bg1"/>
                </a:solidFill>
              </a:rPr>
              <a:t>Goal</a:t>
            </a:r>
            <a:r>
              <a:rPr lang="es-ES" sz="2400" dirty="0">
                <a:solidFill>
                  <a:schemeClr val="bg1"/>
                </a:solidFill>
              </a:rPr>
              <a:t>: Professional </a:t>
            </a:r>
            <a:r>
              <a:rPr lang="es-ES" sz="2400" dirty="0" err="1">
                <a:solidFill>
                  <a:schemeClr val="bg1"/>
                </a:solidFill>
              </a:rPr>
              <a:t>improvement</a:t>
            </a:r>
            <a:r>
              <a:rPr lang="es-ES" sz="2400" dirty="0">
                <a:solidFill>
                  <a:schemeClr val="bg1"/>
                </a:solidFill>
              </a:rPr>
              <a:t> </a:t>
            </a:r>
          </a:p>
          <a:p>
            <a:pPr marL="285750" indent="-285750">
              <a:buFont typeface="Arial" panose="020B0604020202020204" pitchFamily="34" charset="0"/>
              <a:buChar char="•"/>
            </a:pPr>
            <a:r>
              <a:rPr lang="es-ES" sz="2400" dirty="0" err="1">
                <a:solidFill>
                  <a:schemeClr val="bg1"/>
                </a:solidFill>
              </a:rPr>
              <a:t>Identify</a:t>
            </a:r>
            <a:r>
              <a:rPr lang="es-ES" sz="2400" dirty="0">
                <a:solidFill>
                  <a:schemeClr val="bg1"/>
                </a:solidFill>
              </a:rPr>
              <a:t> </a:t>
            </a:r>
            <a:r>
              <a:rPr lang="es-ES" sz="2400" dirty="0" err="1">
                <a:solidFill>
                  <a:schemeClr val="bg1"/>
                </a:solidFill>
              </a:rPr>
              <a:t>Microcredentials</a:t>
            </a:r>
            <a:r>
              <a:rPr lang="es-ES" sz="2400" dirty="0">
                <a:solidFill>
                  <a:schemeClr val="bg1"/>
                </a:solidFill>
              </a:rPr>
              <a:t> </a:t>
            </a:r>
            <a:r>
              <a:rPr lang="es-ES" sz="2400" dirty="0" err="1">
                <a:solidFill>
                  <a:schemeClr val="bg1"/>
                </a:solidFill>
              </a:rPr>
              <a:t>providers</a:t>
            </a:r>
            <a:endParaRPr lang="es-ES" sz="2400" dirty="0">
              <a:solidFill>
                <a:schemeClr val="bg1"/>
              </a:solidFill>
            </a:endParaRPr>
          </a:p>
          <a:p>
            <a:pPr marL="285750" indent="-285750">
              <a:buFont typeface="Arial" panose="020B0604020202020204" pitchFamily="34" charset="0"/>
              <a:buChar char="•"/>
            </a:pPr>
            <a:r>
              <a:rPr lang="es-ES" sz="2400" dirty="0" err="1">
                <a:solidFill>
                  <a:schemeClr val="bg1"/>
                </a:solidFill>
              </a:rPr>
              <a:t>Formats</a:t>
            </a:r>
            <a:r>
              <a:rPr lang="es-ES" sz="2400" dirty="0">
                <a:solidFill>
                  <a:schemeClr val="bg1"/>
                </a:solidFill>
              </a:rPr>
              <a:t>: short, </a:t>
            </a:r>
            <a:r>
              <a:rPr lang="es-ES" sz="2400" dirty="0" err="1">
                <a:solidFill>
                  <a:schemeClr val="bg1"/>
                </a:solidFill>
              </a:rPr>
              <a:t>scalable</a:t>
            </a:r>
            <a:r>
              <a:rPr lang="es-ES" sz="2400" dirty="0">
                <a:solidFill>
                  <a:schemeClr val="bg1"/>
                </a:solidFill>
              </a:rPr>
              <a:t>, </a:t>
            </a:r>
            <a:r>
              <a:rPr lang="es-ES" sz="2400" dirty="0" err="1">
                <a:solidFill>
                  <a:schemeClr val="bg1"/>
                </a:solidFill>
              </a:rPr>
              <a:t>multilingual</a:t>
            </a:r>
            <a:r>
              <a:rPr lang="es-ES" sz="2400" dirty="0">
                <a:solidFill>
                  <a:schemeClr val="bg1"/>
                </a:solidFill>
              </a:rPr>
              <a:t>, </a:t>
            </a:r>
            <a:r>
              <a:rPr lang="es-ES" sz="2400" dirty="0" err="1">
                <a:solidFill>
                  <a:schemeClr val="bg1"/>
                </a:solidFill>
              </a:rPr>
              <a:t>on</a:t>
            </a:r>
            <a:r>
              <a:rPr lang="es-ES" sz="2400" dirty="0">
                <a:solidFill>
                  <a:schemeClr val="bg1"/>
                </a:solidFill>
              </a:rPr>
              <a:t> line, real time, </a:t>
            </a:r>
            <a:r>
              <a:rPr lang="es-ES" sz="2400" dirty="0" err="1">
                <a:solidFill>
                  <a:schemeClr val="bg1"/>
                </a:solidFill>
              </a:rPr>
              <a:t>gamification</a:t>
            </a:r>
            <a:endParaRPr lang="es-ES" sz="2400" dirty="0">
              <a:solidFill>
                <a:schemeClr val="bg1"/>
              </a:solidFill>
            </a:endParaRPr>
          </a:p>
          <a:p>
            <a:pPr marL="285750" indent="-285750">
              <a:buFontTx/>
              <a:buChar char="-"/>
            </a:pPr>
            <a:endParaRPr lang="es-ES" dirty="0">
              <a:solidFill>
                <a:schemeClr val="bg1"/>
              </a:solidFill>
            </a:endParaRPr>
          </a:p>
        </p:txBody>
      </p:sp>
    </p:spTree>
    <p:extLst>
      <p:ext uri="{BB962C8B-B14F-4D97-AF65-F5344CB8AC3E}">
        <p14:creationId xmlns:p14="http://schemas.microsoft.com/office/powerpoint/2010/main" val="177008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399416" y="6259250"/>
            <a:ext cx="1784733" cy="380082"/>
          </a:xfrm>
          <a:prstGeom prst="rect">
            <a:avLst/>
          </a:prstGeom>
        </p:spPr>
      </p:pic>
      <p:sp>
        <p:nvSpPr>
          <p:cNvPr id="4" name="Título 3">
            <a:extLst>
              <a:ext uri="{FF2B5EF4-FFF2-40B4-BE49-F238E27FC236}">
                <a16:creationId xmlns:a16="http://schemas.microsoft.com/office/drawing/2014/main" id="{E7CB7FA8-9F99-C598-67B5-F8303E5D0791}"/>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Microcredentials</a:t>
            </a:r>
            <a:r>
              <a:rPr lang="ca-ES" dirty="0"/>
              <a:t> - Catalunya</a:t>
            </a:r>
          </a:p>
        </p:txBody>
      </p:sp>
      <p:sp>
        <p:nvSpPr>
          <p:cNvPr id="5" name="QuadreDeText 4">
            <a:extLst>
              <a:ext uri="{FF2B5EF4-FFF2-40B4-BE49-F238E27FC236}">
                <a16:creationId xmlns:a16="http://schemas.microsoft.com/office/drawing/2014/main" id="{27A6AF27-690F-F1A6-9FB9-3ED956FC0F62}"/>
              </a:ext>
            </a:extLst>
          </p:cNvPr>
          <p:cNvSpPr txBox="1"/>
          <p:nvPr/>
        </p:nvSpPr>
        <p:spPr>
          <a:xfrm>
            <a:off x="2005070" y="1806766"/>
            <a:ext cx="7733841" cy="2123658"/>
          </a:xfrm>
          <a:prstGeom prst="rect">
            <a:avLst/>
          </a:prstGeom>
          <a:noFill/>
        </p:spPr>
        <p:txBody>
          <a:bodyPr wrap="square" rtlCol="0">
            <a:spAutoFit/>
          </a:bodyPr>
          <a:lstStyle/>
          <a:p>
            <a:r>
              <a:rPr lang="es-ES" sz="2400" dirty="0" err="1">
                <a:solidFill>
                  <a:schemeClr val="bg1"/>
                </a:solidFill>
              </a:rPr>
              <a:t>Systemic</a:t>
            </a:r>
            <a:r>
              <a:rPr lang="es-ES" sz="2400" dirty="0">
                <a:solidFill>
                  <a:schemeClr val="bg1"/>
                </a:solidFill>
              </a:rPr>
              <a:t> </a:t>
            </a:r>
            <a:r>
              <a:rPr lang="es-ES" sz="2400" dirty="0" err="1">
                <a:solidFill>
                  <a:schemeClr val="bg1"/>
                </a:solidFill>
              </a:rPr>
              <a:t>offer</a:t>
            </a:r>
            <a:endParaRPr lang="es-ES" sz="2400" dirty="0">
              <a:solidFill>
                <a:schemeClr val="bg1"/>
              </a:solidFill>
            </a:endParaRPr>
          </a:p>
          <a:p>
            <a:endParaRPr lang="es-ES" sz="2400" dirty="0">
              <a:solidFill>
                <a:schemeClr val="bg1"/>
              </a:solidFill>
            </a:endParaRPr>
          </a:p>
          <a:p>
            <a:pPr marL="285750" indent="-285750">
              <a:buFont typeface="Arial" panose="020B0604020202020204" pitchFamily="34" charset="0"/>
              <a:buChar char="•"/>
            </a:pPr>
            <a:r>
              <a:rPr lang="es-ES" sz="2400" dirty="0" err="1">
                <a:solidFill>
                  <a:schemeClr val="bg1"/>
                </a:solidFill>
              </a:rPr>
              <a:t>Unified</a:t>
            </a:r>
            <a:r>
              <a:rPr lang="es-ES" sz="2400" dirty="0">
                <a:solidFill>
                  <a:schemeClr val="bg1"/>
                </a:solidFill>
              </a:rPr>
              <a:t> </a:t>
            </a:r>
            <a:r>
              <a:rPr lang="es-ES" sz="2400" dirty="0" err="1">
                <a:solidFill>
                  <a:schemeClr val="bg1"/>
                </a:solidFill>
              </a:rPr>
              <a:t>offer</a:t>
            </a:r>
            <a:r>
              <a:rPr lang="es-ES" sz="2400" dirty="0">
                <a:solidFill>
                  <a:schemeClr val="bg1"/>
                </a:solidFill>
              </a:rPr>
              <a:t> </a:t>
            </a:r>
            <a:r>
              <a:rPr lang="es-ES" sz="2400" dirty="0" err="1">
                <a:solidFill>
                  <a:schemeClr val="bg1"/>
                </a:solidFill>
              </a:rPr>
              <a:t>of</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all</a:t>
            </a:r>
            <a:r>
              <a:rPr lang="es-ES" sz="2400" dirty="0">
                <a:solidFill>
                  <a:schemeClr val="bg1"/>
                </a:solidFill>
              </a:rPr>
              <a:t> </a:t>
            </a:r>
            <a:r>
              <a:rPr lang="es-ES" sz="2400" dirty="0" err="1">
                <a:solidFill>
                  <a:schemeClr val="bg1"/>
                </a:solidFill>
              </a:rPr>
              <a:t>university</a:t>
            </a:r>
            <a:r>
              <a:rPr lang="es-ES" sz="2400" dirty="0">
                <a:solidFill>
                  <a:schemeClr val="bg1"/>
                </a:solidFill>
              </a:rPr>
              <a:t> </a:t>
            </a:r>
            <a:r>
              <a:rPr lang="es-ES" sz="2400" dirty="0" err="1">
                <a:solidFill>
                  <a:schemeClr val="bg1"/>
                </a:solidFill>
              </a:rPr>
              <a:t>system</a:t>
            </a:r>
            <a:r>
              <a:rPr lang="es-ES" sz="2400" dirty="0">
                <a:solidFill>
                  <a:schemeClr val="bg1"/>
                </a:solidFill>
              </a:rPr>
              <a:t> </a:t>
            </a:r>
            <a:r>
              <a:rPr lang="es-ES" sz="2400" dirty="0" err="1">
                <a:solidFill>
                  <a:schemeClr val="bg1"/>
                </a:solidFill>
              </a:rPr>
              <a:t>of</a:t>
            </a:r>
            <a:r>
              <a:rPr lang="es-ES" sz="2400" dirty="0">
                <a:solidFill>
                  <a:schemeClr val="bg1"/>
                </a:solidFill>
              </a:rPr>
              <a:t> Catalunya</a:t>
            </a:r>
          </a:p>
          <a:p>
            <a:pPr marL="285750" indent="-285750">
              <a:buFont typeface="Arial" panose="020B0604020202020204" pitchFamily="34" charset="0"/>
              <a:buChar char="•"/>
            </a:pPr>
            <a:r>
              <a:rPr lang="es-ES" sz="2400" dirty="0">
                <a:solidFill>
                  <a:schemeClr val="bg1"/>
                </a:solidFill>
              </a:rPr>
              <a:t>Web, </a:t>
            </a:r>
            <a:r>
              <a:rPr lang="es-ES" sz="2400" dirty="0" err="1">
                <a:solidFill>
                  <a:schemeClr val="bg1"/>
                </a:solidFill>
              </a:rPr>
              <a:t>search</a:t>
            </a:r>
            <a:r>
              <a:rPr lang="es-ES" sz="2400" dirty="0">
                <a:solidFill>
                  <a:schemeClr val="bg1"/>
                </a:solidFill>
              </a:rPr>
              <a:t> </a:t>
            </a:r>
            <a:r>
              <a:rPr lang="es-ES" sz="2400" dirty="0" err="1">
                <a:solidFill>
                  <a:schemeClr val="bg1"/>
                </a:solidFill>
              </a:rPr>
              <a:t>system</a:t>
            </a:r>
            <a:endParaRPr lang="es-ES" sz="2400" dirty="0">
              <a:solidFill>
                <a:schemeClr val="bg1"/>
              </a:solidFill>
            </a:endParaRPr>
          </a:p>
          <a:p>
            <a:endParaRPr lang="es-ES" dirty="0">
              <a:solidFill>
                <a:schemeClr val="bg1"/>
              </a:solidFill>
            </a:endParaRPr>
          </a:p>
          <a:p>
            <a:pPr marL="285750" indent="-285750">
              <a:buFontTx/>
              <a:buChar char="-"/>
            </a:pPr>
            <a:endParaRPr lang="es-ES" dirty="0">
              <a:solidFill>
                <a:schemeClr val="bg1"/>
              </a:solidFill>
            </a:endParaRPr>
          </a:p>
        </p:txBody>
      </p:sp>
    </p:spTree>
    <p:extLst>
      <p:ext uri="{BB962C8B-B14F-4D97-AF65-F5344CB8AC3E}">
        <p14:creationId xmlns:p14="http://schemas.microsoft.com/office/powerpoint/2010/main" val="289803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196216" y="6083759"/>
            <a:ext cx="1784733" cy="380082"/>
          </a:xfrm>
          <a:prstGeom prst="rect">
            <a:avLst/>
          </a:prstGeom>
        </p:spPr>
      </p:pic>
      <p:sp>
        <p:nvSpPr>
          <p:cNvPr id="4" name="Título 3">
            <a:extLst>
              <a:ext uri="{FF2B5EF4-FFF2-40B4-BE49-F238E27FC236}">
                <a16:creationId xmlns:a16="http://schemas.microsoft.com/office/drawing/2014/main" id="{42E2D00E-D3FD-1AFE-BFF1-30502656C20A}"/>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Microcredentials</a:t>
            </a:r>
            <a:r>
              <a:rPr lang="ca-ES" dirty="0"/>
              <a:t> - Catalunya</a:t>
            </a:r>
          </a:p>
        </p:txBody>
      </p:sp>
      <p:sp>
        <p:nvSpPr>
          <p:cNvPr id="5" name="QuadreDeText 4">
            <a:extLst>
              <a:ext uri="{FF2B5EF4-FFF2-40B4-BE49-F238E27FC236}">
                <a16:creationId xmlns:a16="http://schemas.microsoft.com/office/drawing/2014/main" id="{9473FFAC-A9D8-A414-31D6-A3937639577A}"/>
              </a:ext>
            </a:extLst>
          </p:cNvPr>
          <p:cNvSpPr txBox="1"/>
          <p:nvPr/>
        </p:nvSpPr>
        <p:spPr>
          <a:xfrm>
            <a:off x="2005070" y="1806766"/>
            <a:ext cx="7733841" cy="2954655"/>
          </a:xfrm>
          <a:prstGeom prst="rect">
            <a:avLst/>
          </a:prstGeom>
          <a:noFill/>
        </p:spPr>
        <p:txBody>
          <a:bodyPr wrap="square" rtlCol="0">
            <a:spAutoFit/>
          </a:bodyPr>
          <a:lstStyle/>
          <a:p>
            <a:r>
              <a:rPr lang="es-ES" sz="2400" dirty="0" err="1">
                <a:solidFill>
                  <a:schemeClr val="bg1"/>
                </a:solidFill>
              </a:rPr>
              <a:t>Quality</a:t>
            </a:r>
            <a:endParaRPr lang="es-ES" sz="2400" dirty="0">
              <a:solidFill>
                <a:schemeClr val="bg1"/>
              </a:solidFill>
            </a:endParaRPr>
          </a:p>
          <a:p>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Whit</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collaboration</a:t>
            </a:r>
            <a:r>
              <a:rPr lang="es-ES" sz="2400" dirty="0">
                <a:solidFill>
                  <a:schemeClr val="bg1"/>
                </a:solidFill>
              </a:rPr>
              <a:t> </a:t>
            </a:r>
            <a:r>
              <a:rPr lang="es-ES" sz="2400" dirty="0" err="1">
                <a:solidFill>
                  <a:schemeClr val="bg1"/>
                </a:solidFill>
              </a:rPr>
              <a:t>of</a:t>
            </a:r>
            <a:r>
              <a:rPr lang="es-ES" sz="2400" dirty="0">
                <a:solidFill>
                  <a:schemeClr val="bg1"/>
                </a:solidFill>
              </a:rPr>
              <a:t> Catalunya </a:t>
            </a:r>
            <a:r>
              <a:rPr lang="es-ES" sz="2400" dirty="0" err="1">
                <a:solidFill>
                  <a:schemeClr val="bg1"/>
                </a:solidFill>
              </a:rPr>
              <a:t>Quality</a:t>
            </a:r>
            <a:r>
              <a:rPr lang="es-ES" sz="2400" dirty="0">
                <a:solidFill>
                  <a:schemeClr val="bg1"/>
                </a:solidFill>
              </a:rPr>
              <a:t> Agency</a:t>
            </a:r>
          </a:p>
          <a:p>
            <a:pPr marL="342900" indent="-342900">
              <a:buFont typeface="Arial" panose="020B0604020202020204" pitchFamily="34" charset="0"/>
              <a:buChar char="•"/>
            </a:pPr>
            <a:r>
              <a:rPr lang="es-ES" sz="2400" dirty="0">
                <a:solidFill>
                  <a:schemeClr val="bg1"/>
                </a:solidFill>
              </a:rPr>
              <a:t>No individual </a:t>
            </a:r>
            <a:r>
              <a:rPr lang="es-ES" sz="2400" dirty="0" err="1">
                <a:solidFill>
                  <a:schemeClr val="bg1"/>
                </a:solidFill>
              </a:rPr>
              <a:t>accreditation</a:t>
            </a:r>
            <a:r>
              <a:rPr lang="es-ES" sz="2400" dirty="0">
                <a:solidFill>
                  <a:schemeClr val="bg1"/>
                </a:solidFill>
              </a:rPr>
              <a:t>, </a:t>
            </a:r>
            <a:r>
              <a:rPr lang="es-ES" sz="2400" dirty="0" err="1">
                <a:solidFill>
                  <a:schemeClr val="bg1"/>
                </a:solidFill>
              </a:rPr>
              <a:t>but</a:t>
            </a:r>
            <a:r>
              <a:rPr lang="es-ES" sz="2400" dirty="0">
                <a:solidFill>
                  <a:schemeClr val="bg1"/>
                </a:solidFill>
              </a:rPr>
              <a:t> </a:t>
            </a:r>
            <a:r>
              <a:rPr lang="es-ES" sz="2400" dirty="0" err="1">
                <a:solidFill>
                  <a:schemeClr val="bg1"/>
                </a:solidFill>
              </a:rPr>
              <a:t>it</a:t>
            </a:r>
            <a:r>
              <a:rPr lang="es-ES" sz="2400" dirty="0">
                <a:solidFill>
                  <a:schemeClr val="bg1"/>
                </a:solidFill>
              </a:rPr>
              <a:t> </a:t>
            </a:r>
            <a:r>
              <a:rPr lang="es-ES" sz="2400" dirty="0" err="1">
                <a:solidFill>
                  <a:schemeClr val="bg1"/>
                </a:solidFill>
              </a:rPr>
              <a:t>will</a:t>
            </a:r>
            <a:r>
              <a:rPr lang="es-ES" sz="2400" dirty="0">
                <a:solidFill>
                  <a:schemeClr val="bg1"/>
                </a:solidFill>
              </a:rPr>
              <a:t> be </a:t>
            </a:r>
            <a:r>
              <a:rPr lang="es-ES" sz="2400" dirty="0" err="1">
                <a:solidFill>
                  <a:schemeClr val="bg1"/>
                </a:solidFill>
              </a:rPr>
              <a:t>accepted</a:t>
            </a:r>
            <a:r>
              <a:rPr lang="es-ES" sz="2400" dirty="0">
                <a:solidFill>
                  <a:schemeClr val="bg1"/>
                </a:solidFill>
              </a:rPr>
              <a:t> </a:t>
            </a:r>
            <a:r>
              <a:rPr lang="es-ES" sz="2400" dirty="0" err="1">
                <a:solidFill>
                  <a:schemeClr val="bg1"/>
                </a:solidFill>
              </a:rPr>
              <a:t>through</a:t>
            </a:r>
            <a:r>
              <a:rPr lang="es-ES" sz="2400" dirty="0">
                <a:solidFill>
                  <a:schemeClr val="bg1"/>
                </a:solidFill>
              </a:rPr>
              <a:t> </a:t>
            </a:r>
            <a:r>
              <a:rPr lang="es-ES" sz="2400" dirty="0" err="1">
                <a:solidFill>
                  <a:schemeClr val="bg1"/>
                </a:solidFill>
              </a:rPr>
              <a:t>university</a:t>
            </a:r>
            <a:r>
              <a:rPr lang="es-ES" sz="2400" dirty="0">
                <a:solidFill>
                  <a:schemeClr val="bg1"/>
                </a:solidFill>
              </a:rPr>
              <a:t>  </a:t>
            </a:r>
            <a:r>
              <a:rPr lang="es-ES" sz="2400" dirty="0" err="1">
                <a:solidFill>
                  <a:schemeClr val="bg1"/>
                </a:solidFill>
              </a:rPr>
              <a:t>Quality</a:t>
            </a:r>
            <a:r>
              <a:rPr lang="es-ES" sz="2400" dirty="0">
                <a:solidFill>
                  <a:schemeClr val="bg1"/>
                </a:solidFill>
              </a:rPr>
              <a:t> </a:t>
            </a:r>
            <a:r>
              <a:rPr lang="es-ES" sz="2400" dirty="0" err="1">
                <a:solidFill>
                  <a:schemeClr val="bg1"/>
                </a:solidFill>
              </a:rPr>
              <a:t>System</a:t>
            </a:r>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Institutional</a:t>
            </a:r>
            <a:r>
              <a:rPr lang="es-ES" sz="2400" dirty="0">
                <a:solidFill>
                  <a:schemeClr val="bg1"/>
                </a:solidFill>
              </a:rPr>
              <a:t> </a:t>
            </a:r>
            <a:r>
              <a:rPr lang="es-ES" sz="2400" dirty="0" err="1">
                <a:solidFill>
                  <a:schemeClr val="bg1"/>
                </a:solidFill>
              </a:rPr>
              <a:t>accreditation</a:t>
            </a:r>
            <a:r>
              <a:rPr lang="es-ES" sz="2400" dirty="0">
                <a:solidFill>
                  <a:schemeClr val="bg1"/>
                </a:solidFill>
              </a:rPr>
              <a:t> </a:t>
            </a:r>
            <a:r>
              <a:rPr lang="es-ES" sz="2400" dirty="0" err="1">
                <a:solidFill>
                  <a:schemeClr val="bg1"/>
                </a:solidFill>
              </a:rPr>
              <a:t>covers</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quality</a:t>
            </a:r>
            <a:r>
              <a:rPr lang="es-ES" sz="2400" dirty="0">
                <a:solidFill>
                  <a:schemeClr val="bg1"/>
                </a:solidFill>
              </a:rPr>
              <a:t> </a:t>
            </a:r>
            <a:r>
              <a:rPr lang="es-ES" sz="2400" dirty="0" err="1">
                <a:solidFill>
                  <a:schemeClr val="bg1"/>
                </a:solidFill>
              </a:rPr>
              <a:t>of</a:t>
            </a:r>
            <a:r>
              <a:rPr lang="es-ES" sz="2400" dirty="0">
                <a:solidFill>
                  <a:schemeClr val="bg1"/>
                </a:solidFill>
              </a:rPr>
              <a:t> </a:t>
            </a:r>
            <a:r>
              <a:rPr lang="es-ES" sz="2400" dirty="0" err="1">
                <a:solidFill>
                  <a:schemeClr val="bg1"/>
                </a:solidFill>
              </a:rPr>
              <a:t>microcredentials</a:t>
            </a:r>
            <a:r>
              <a:rPr lang="es-ES" sz="2400" dirty="0">
                <a:solidFill>
                  <a:schemeClr val="bg1"/>
                </a:solidFill>
              </a:rPr>
              <a:t>’ </a:t>
            </a:r>
            <a:r>
              <a:rPr lang="es-ES" sz="2400" dirty="0" err="1">
                <a:solidFill>
                  <a:schemeClr val="bg1"/>
                </a:solidFill>
              </a:rPr>
              <a:t>assurance</a:t>
            </a:r>
            <a:r>
              <a:rPr lang="es-ES" sz="2400" dirty="0">
                <a:solidFill>
                  <a:schemeClr val="bg1"/>
                </a:solidFill>
              </a:rPr>
              <a:t> </a:t>
            </a:r>
          </a:p>
          <a:p>
            <a:pPr marL="285750" indent="-285750">
              <a:buFontTx/>
              <a:buChar char="-"/>
            </a:pPr>
            <a:endParaRPr lang="es-ES" dirty="0">
              <a:solidFill>
                <a:schemeClr val="bg1"/>
              </a:solidFill>
            </a:endParaRPr>
          </a:p>
        </p:txBody>
      </p:sp>
    </p:spTree>
    <p:extLst>
      <p:ext uri="{BB962C8B-B14F-4D97-AF65-F5344CB8AC3E}">
        <p14:creationId xmlns:p14="http://schemas.microsoft.com/office/powerpoint/2010/main" val="407138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454834" y="6139177"/>
            <a:ext cx="1784733" cy="380082"/>
          </a:xfrm>
          <a:prstGeom prst="rect">
            <a:avLst/>
          </a:prstGeom>
        </p:spPr>
      </p:pic>
      <p:sp>
        <p:nvSpPr>
          <p:cNvPr id="4" name="Título 3">
            <a:extLst>
              <a:ext uri="{FF2B5EF4-FFF2-40B4-BE49-F238E27FC236}">
                <a16:creationId xmlns:a16="http://schemas.microsoft.com/office/drawing/2014/main" id="{3C3F60E1-4E01-E7EC-CD00-7FF8539E4DEA}"/>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Microcredentials</a:t>
            </a:r>
            <a:r>
              <a:rPr lang="ca-ES" dirty="0"/>
              <a:t> - Catalunya</a:t>
            </a:r>
          </a:p>
        </p:txBody>
      </p:sp>
      <p:sp>
        <p:nvSpPr>
          <p:cNvPr id="5" name="QuadreDeText 4">
            <a:extLst>
              <a:ext uri="{FF2B5EF4-FFF2-40B4-BE49-F238E27FC236}">
                <a16:creationId xmlns:a16="http://schemas.microsoft.com/office/drawing/2014/main" id="{282E2DCD-DA7B-8512-A67C-F7ACA89990E9}"/>
              </a:ext>
            </a:extLst>
          </p:cNvPr>
          <p:cNvSpPr txBox="1"/>
          <p:nvPr/>
        </p:nvSpPr>
        <p:spPr>
          <a:xfrm>
            <a:off x="2005070" y="1806766"/>
            <a:ext cx="7733841" cy="4708981"/>
          </a:xfrm>
          <a:prstGeom prst="rect">
            <a:avLst/>
          </a:prstGeom>
          <a:noFill/>
        </p:spPr>
        <p:txBody>
          <a:bodyPr wrap="square" rtlCol="0">
            <a:spAutoFit/>
          </a:bodyPr>
          <a:lstStyle/>
          <a:p>
            <a:r>
              <a:rPr lang="es-ES" sz="2400" dirty="0">
                <a:solidFill>
                  <a:schemeClr val="bg1"/>
                </a:solidFill>
              </a:rPr>
              <a:t>Digital </a:t>
            </a:r>
            <a:r>
              <a:rPr lang="es-ES" sz="2400" dirty="0" err="1">
                <a:solidFill>
                  <a:schemeClr val="bg1"/>
                </a:solidFill>
              </a:rPr>
              <a:t>certification</a:t>
            </a:r>
            <a:endParaRPr lang="es-ES" sz="2400" dirty="0">
              <a:solidFill>
                <a:schemeClr val="bg1"/>
              </a:solidFill>
            </a:endParaRPr>
          </a:p>
          <a:p>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The</a:t>
            </a:r>
            <a:r>
              <a:rPr lang="es-ES" sz="2400" dirty="0">
                <a:solidFill>
                  <a:schemeClr val="bg1"/>
                </a:solidFill>
              </a:rPr>
              <a:t> </a:t>
            </a:r>
            <a:r>
              <a:rPr lang="es-ES" sz="2400" dirty="0" err="1">
                <a:solidFill>
                  <a:schemeClr val="bg1"/>
                </a:solidFill>
              </a:rPr>
              <a:t>aim</a:t>
            </a:r>
            <a:r>
              <a:rPr lang="es-ES" sz="2400" dirty="0">
                <a:solidFill>
                  <a:schemeClr val="bg1"/>
                </a:solidFill>
              </a:rPr>
              <a:t> </a:t>
            </a:r>
            <a:r>
              <a:rPr lang="es-ES" sz="2400" dirty="0" err="1">
                <a:solidFill>
                  <a:schemeClr val="bg1"/>
                </a:solidFill>
              </a:rPr>
              <a:t>of</a:t>
            </a:r>
            <a:r>
              <a:rPr lang="es-ES" sz="2400" dirty="0">
                <a:solidFill>
                  <a:schemeClr val="bg1"/>
                </a:solidFill>
              </a:rPr>
              <a:t> </a:t>
            </a:r>
            <a:r>
              <a:rPr lang="es-ES" sz="2400" dirty="0" err="1">
                <a:solidFill>
                  <a:schemeClr val="bg1"/>
                </a:solidFill>
              </a:rPr>
              <a:t>certification</a:t>
            </a:r>
            <a:r>
              <a:rPr lang="es-ES" sz="2400" dirty="0">
                <a:solidFill>
                  <a:schemeClr val="bg1"/>
                </a:solidFill>
              </a:rPr>
              <a:t> </a:t>
            </a:r>
            <a:r>
              <a:rPr lang="es-ES" sz="2400" dirty="0" err="1">
                <a:solidFill>
                  <a:schemeClr val="bg1"/>
                </a:solidFill>
              </a:rPr>
              <a:t>is</a:t>
            </a:r>
            <a:r>
              <a:rPr lang="es-ES" sz="2400" dirty="0">
                <a:solidFill>
                  <a:schemeClr val="bg1"/>
                </a:solidFill>
              </a:rPr>
              <a:t> </a:t>
            </a:r>
            <a:r>
              <a:rPr lang="es-ES" sz="2400" dirty="0" err="1">
                <a:solidFill>
                  <a:schemeClr val="bg1"/>
                </a:solidFill>
              </a:rPr>
              <a:t>to</a:t>
            </a:r>
            <a:r>
              <a:rPr lang="es-ES" sz="2400" dirty="0">
                <a:solidFill>
                  <a:schemeClr val="bg1"/>
                </a:solidFill>
              </a:rPr>
              <a:t> </a:t>
            </a:r>
            <a:r>
              <a:rPr lang="es-ES" sz="2400" dirty="0" err="1">
                <a:solidFill>
                  <a:schemeClr val="bg1"/>
                </a:solidFill>
              </a:rPr>
              <a:t>provide</a:t>
            </a:r>
            <a:r>
              <a:rPr lang="es-ES" sz="2400" dirty="0">
                <a:solidFill>
                  <a:schemeClr val="bg1"/>
                </a:solidFill>
              </a:rPr>
              <a:t> </a:t>
            </a:r>
            <a:r>
              <a:rPr lang="es-ES" sz="2400" dirty="0" err="1">
                <a:solidFill>
                  <a:schemeClr val="bg1"/>
                </a:solidFill>
              </a:rPr>
              <a:t>confidence</a:t>
            </a:r>
            <a:r>
              <a:rPr lang="es-ES" sz="2400" dirty="0">
                <a:solidFill>
                  <a:schemeClr val="bg1"/>
                </a:solidFill>
              </a:rPr>
              <a:t> and </a:t>
            </a:r>
            <a:r>
              <a:rPr lang="es-ES" sz="2400" dirty="0" err="1">
                <a:solidFill>
                  <a:schemeClr val="bg1"/>
                </a:solidFill>
              </a:rPr>
              <a:t>transparency</a:t>
            </a:r>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European</a:t>
            </a:r>
            <a:r>
              <a:rPr lang="es-ES" sz="2400" dirty="0">
                <a:solidFill>
                  <a:schemeClr val="bg1"/>
                </a:solidFill>
              </a:rPr>
              <a:t> Standard </a:t>
            </a:r>
            <a:r>
              <a:rPr lang="es-ES" sz="2400" dirty="0" err="1">
                <a:solidFill>
                  <a:schemeClr val="bg1"/>
                </a:solidFill>
              </a:rPr>
              <a:t>for</a:t>
            </a:r>
            <a:r>
              <a:rPr lang="es-ES" sz="2400" dirty="0">
                <a:solidFill>
                  <a:schemeClr val="bg1"/>
                </a:solidFill>
              </a:rPr>
              <a:t> </a:t>
            </a:r>
            <a:r>
              <a:rPr lang="es-ES" sz="2400" dirty="0" err="1">
                <a:solidFill>
                  <a:schemeClr val="bg1"/>
                </a:solidFill>
              </a:rPr>
              <a:t>all</a:t>
            </a:r>
            <a:r>
              <a:rPr lang="es-ES" sz="2400" dirty="0">
                <a:solidFill>
                  <a:schemeClr val="bg1"/>
                </a:solidFill>
              </a:rPr>
              <a:t> EU </a:t>
            </a:r>
            <a:r>
              <a:rPr lang="es-ES" sz="2400" dirty="0" err="1">
                <a:solidFill>
                  <a:schemeClr val="bg1"/>
                </a:solidFill>
              </a:rPr>
              <a:t>members</a:t>
            </a:r>
            <a:r>
              <a:rPr lang="es-ES" sz="2400" dirty="0">
                <a:solidFill>
                  <a:schemeClr val="bg1"/>
                </a:solidFill>
              </a:rPr>
              <a:t> </a:t>
            </a:r>
            <a:r>
              <a:rPr lang="es-ES" sz="2400" dirty="0" err="1">
                <a:solidFill>
                  <a:schemeClr val="bg1"/>
                </a:solidFill>
              </a:rPr>
              <a:t>based</a:t>
            </a:r>
            <a:r>
              <a:rPr lang="es-ES" sz="2400" dirty="0">
                <a:solidFill>
                  <a:schemeClr val="bg1"/>
                </a:solidFill>
              </a:rPr>
              <a:t> </a:t>
            </a:r>
            <a:r>
              <a:rPr lang="es-ES" sz="2400" dirty="0" err="1">
                <a:solidFill>
                  <a:schemeClr val="bg1"/>
                </a:solidFill>
              </a:rPr>
              <a:t>on</a:t>
            </a:r>
            <a:r>
              <a:rPr lang="es-ES" sz="2400" dirty="0">
                <a:solidFill>
                  <a:schemeClr val="bg1"/>
                </a:solidFill>
              </a:rPr>
              <a:t> Europass </a:t>
            </a:r>
            <a:r>
              <a:rPr lang="es-ES" sz="2400" dirty="0" err="1">
                <a:solidFill>
                  <a:schemeClr val="bg1"/>
                </a:solidFill>
              </a:rPr>
              <a:t>curricula</a:t>
            </a:r>
            <a:endParaRPr lang="es-ES" sz="2400" dirty="0">
              <a:solidFill>
                <a:schemeClr val="bg1"/>
              </a:solidFill>
            </a:endParaRPr>
          </a:p>
          <a:p>
            <a:pPr marL="342900" indent="-342900">
              <a:buFont typeface="Arial" panose="020B0604020202020204" pitchFamily="34" charset="0"/>
              <a:buChar char="•"/>
            </a:pPr>
            <a:r>
              <a:rPr lang="es-ES" sz="2400" dirty="0">
                <a:solidFill>
                  <a:schemeClr val="bg1"/>
                </a:solidFill>
              </a:rPr>
              <a:t>Europass </a:t>
            </a:r>
            <a:r>
              <a:rPr lang="es-ES" sz="2400" dirty="0" err="1">
                <a:solidFill>
                  <a:schemeClr val="bg1"/>
                </a:solidFill>
              </a:rPr>
              <a:t>format</a:t>
            </a:r>
            <a:r>
              <a:rPr lang="es-ES" sz="2400" dirty="0">
                <a:solidFill>
                  <a:schemeClr val="bg1"/>
                </a:solidFill>
              </a:rPr>
              <a:t> </a:t>
            </a:r>
            <a:r>
              <a:rPr lang="es-ES" sz="2400" dirty="0" err="1">
                <a:solidFill>
                  <a:schemeClr val="bg1"/>
                </a:solidFill>
              </a:rPr>
              <a:t>is</a:t>
            </a:r>
            <a:r>
              <a:rPr lang="es-ES" sz="2400" dirty="0">
                <a:solidFill>
                  <a:schemeClr val="bg1"/>
                </a:solidFill>
              </a:rPr>
              <a:t> </a:t>
            </a:r>
            <a:r>
              <a:rPr lang="es-ES" sz="2400" dirty="0" err="1">
                <a:solidFill>
                  <a:schemeClr val="bg1"/>
                </a:solidFill>
              </a:rPr>
              <a:t>designed</a:t>
            </a:r>
            <a:r>
              <a:rPr lang="es-ES" sz="2400" dirty="0">
                <a:solidFill>
                  <a:schemeClr val="bg1"/>
                </a:solidFill>
              </a:rPr>
              <a:t> </a:t>
            </a:r>
            <a:r>
              <a:rPr lang="es-ES" sz="2400" dirty="0" err="1">
                <a:solidFill>
                  <a:schemeClr val="bg1"/>
                </a:solidFill>
              </a:rPr>
              <a:t>for</a:t>
            </a:r>
            <a:r>
              <a:rPr lang="es-ES" sz="2400" dirty="0">
                <a:solidFill>
                  <a:schemeClr val="bg1"/>
                </a:solidFill>
              </a:rPr>
              <a:t> </a:t>
            </a:r>
            <a:r>
              <a:rPr lang="es-ES" sz="2400" dirty="0" err="1">
                <a:solidFill>
                  <a:schemeClr val="bg1"/>
                </a:solidFill>
              </a:rPr>
              <a:t>creating</a:t>
            </a:r>
            <a:r>
              <a:rPr lang="es-ES" sz="2400" dirty="0">
                <a:solidFill>
                  <a:schemeClr val="bg1"/>
                </a:solidFill>
              </a:rPr>
              <a:t> personal </a:t>
            </a:r>
            <a:r>
              <a:rPr lang="es-ES" sz="2400" dirty="0" err="1">
                <a:solidFill>
                  <a:schemeClr val="bg1"/>
                </a:solidFill>
              </a:rPr>
              <a:t>curriculum</a:t>
            </a:r>
            <a:r>
              <a:rPr lang="es-ES" sz="2400" dirty="0">
                <a:solidFill>
                  <a:schemeClr val="bg1"/>
                </a:solidFill>
              </a:rPr>
              <a:t> (CV)</a:t>
            </a:r>
          </a:p>
          <a:p>
            <a:endParaRPr lang="es-ES" dirty="0">
              <a:solidFill>
                <a:schemeClr val="bg1"/>
              </a:solidFill>
            </a:endParaRPr>
          </a:p>
          <a:p>
            <a:endParaRPr lang="es-ES" dirty="0">
              <a:solidFill>
                <a:schemeClr val="bg1"/>
              </a:solidFill>
            </a:endParaRPr>
          </a:p>
          <a:p>
            <a:endParaRPr lang="es-ES" dirty="0">
              <a:solidFill>
                <a:schemeClr val="bg1"/>
              </a:solidFill>
            </a:endParaRPr>
          </a:p>
          <a:p>
            <a:endParaRPr lang="es-ES" dirty="0">
              <a:solidFill>
                <a:schemeClr val="bg1"/>
              </a:solidFill>
            </a:endParaRPr>
          </a:p>
          <a:p>
            <a:endParaRPr lang="es-ES" dirty="0">
              <a:solidFill>
                <a:schemeClr val="bg1"/>
              </a:solidFill>
            </a:endParaRPr>
          </a:p>
          <a:p>
            <a:pPr marL="285750" indent="-285750">
              <a:buFontTx/>
              <a:buChar char="-"/>
            </a:pPr>
            <a:endParaRPr lang="es-ES" dirty="0">
              <a:solidFill>
                <a:schemeClr val="bg1"/>
              </a:solidFill>
            </a:endParaRPr>
          </a:p>
        </p:txBody>
      </p:sp>
      <p:pic>
        <p:nvPicPr>
          <p:cNvPr id="7" name="Imatge 6">
            <a:extLst>
              <a:ext uri="{FF2B5EF4-FFF2-40B4-BE49-F238E27FC236}">
                <a16:creationId xmlns:a16="http://schemas.microsoft.com/office/drawing/2014/main" id="{805BEE8B-30D6-9F7C-E063-E2BD57C67D4C}"/>
              </a:ext>
            </a:extLst>
          </p:cNvPr>
          <p:cNvPicPr>
            <a:picLocks noChangeAspect="1"/>
          </p:cNvPicPr>
          <p:nvPr/>
        </p:nvPicPr>
        <p:blipFill>
          <a:blip r:embed="rId3"/>
          <a:stretch>
            <a:fillRect/>
          </a:stretch>
        </p:blipFill>
        <p:spPr>
          <a:xfrm>
            <a:off x="2005070" y="5039910"/>
            <a:ext cx="1676634" cy="647790"/>
          </a:xfrm>
          <a:prstGeom prst="rect">
            <a:avLst/>
          </a:prstGeom>
        </p:spPr>
      </p:pic>
      <p:pic>
        <p:nvPicPr>
          <p:cNvPr id="9" name="Imatge 8">
            <a:extLst>
              <a:ext uri="{FF2B5EF4-FFF2-40B4-BE49-F238E27FC236}">
                <a16:creationId xmlns:a16="http://schemas.microsoft.com/office/drawing/2014/main" id="{7623E0B5-47D2-56D0-4D6B-BD53DB949570}"/>
              </a:ext>
            </a:extLst>
          </p:cNvPr>
          <p:cNvPicPr>
            <a:picLocks noChangeAspect="1"/>
          </p:cNvPicPr>
          <p:nvPr/>
        </p:nvPicPr>
        <p:blipFill>
          <a:blip r:embed="rId4"/>
          <a:stretch>
            <a:fillRect/>
          </a:stretch>
        </p:blipFill>
        <p:spPr>
          <a:xfrm>
            <a:off x="4251667" y="4927601"/>
            <a:ext cx="724001" cy="743054"/>
          </a:xfrm>
          <a:prstGeom prst="rect">
            <a:avLst/>
          </a:prstGeom>
        </p:spPr>
      </p:pic>
    </p:spTree>
    <p:extLst>
      <p:ext uri="{BB962C8B-B14F-4D97-AF65-F5344CB8AC3E}">
        <p14:creationId xmlns:p14="http://schemas.microsoft.com/office/powerpoint/2010/main" val="285588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1362-2378-9B68-CD7F-6E82B2BB415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C943B54-34A0-5FF1-E69A-38FD2D2955DE}"/>
              </a:ext>
            </a:extLst>
          </p:cNvPr>
          <p:cNvSpPr>
            <a:spLocks noGrp="1"/>
          </p:cNvSpPr>
          <p:nvPr>
            <p:ph type="title"/>
          </p:nvPr>
        </p:nvSpPr>
        <p:spPr/>
        <p:txBody>
          <a:bodyPr>
            <a:normAutofit/>
          </a:bodyPr>
          <a:lstStyle/>
          <a:p>
            <a:r>
              <a:rPr lang="ca-ES" dirty="0" err="1"/>
              <a:t>Microcred.Cat</a:t>
            </a:r>
            <a:r>
              <a:rPr lang="ca-ES" dirty="0"/>
              <a:t> - UdL </a:t>
            </a:r>
          </a:p>
        </p:txBody>
      </p:sp>
      <p:sp>
        <p:nvSpPr>
          <p:cNvPr id="5" name="Marcador de contenido 4">
            <a:extLst>
              <a:ext uri="{FF2B5EF4-FFF2-40B4-BE49-F238E27FC236}">
                <a16:creationId xmlns:a16="http://schemas.microsoft.com/office/drawing/2014/main" id="{221E3EA7-34D0-7B43-4090-5006D5407B3F}"/>
              </a:ext>
            </a:extLst>
          </p:cNvPr>
          <p:cNvSpPr>
            <a:spLocks noGrp="1"/>
          </p:cNvSpPr>
          <p:nvPr>
            <p:ph idx="1"/>
          </p:nvPr>
        </p:nvSpPr>
        <p:spPr>
          <a:xfrm>
            <a:off x="2152650" y="1585479"/>
            <a:ext cx="7886700" cy="4787612"/>
          </a:xfrm>
        </p:spPr>
        <p:txBody>
          <a:bodyPr>
            <a:normAutofit/>
          </a:bodyPr>
          <a:lstStyle/>
          <a:p>
            <a:r>
              <a:rPr lang="es-ES" sz="2400" dirty="0" err="1">
                <a:solidFill>
                  <a:schemeClr val="bg1"/>
                </a:solidFill>
              </a:rPr>
              <a:t>Objective</a:t>
            </a:r>
            <a:r>
              <a:rPr lang="es-ES" sz="2400" dirty="0">
                <a:solidFill>
                  <a:schemeClr val="bg1"/>
                </a:solidFill>
              </a:rPr>
              <a:t>: </a:t>
            </a:r>
            <a:r>
              <a:rPr lang="es-ES" sz="2400" dirty="0" err="1">
                <a:solidFill>
                  <a:schemeClr val="bg1"/>
                </a:solidFill>
              </a:rPr>
              <a:t>to</a:t>
            </a:r>
            <a:r>
              <a:rPr lang="es-ES" sz="2400" dirty="0">
                <a:solidFill>
                  <a:schemeClr val="bg1"/>
                </a:solidFill>
              </a:rPr>
              <a:t> </a:t>
            </a:r>
            <a:r>
              <a:rPr lang="es-ES" sz="2400" dirty="0" err="1">
                <a:solidFill>
                  <a:schemeClr val="bg1"/>
                </a:solidFill>
              </a:rPr>
              <a:t>issue</a:t>
            </a:r>
            <a:r>
              <a:rPr lang="es-ES" sz="2400" dirty="0">
                <a:solidFill>
                  <a:schemeClr val="bg1"/>
                </a:solidFill>
              </a:rPr>
              <a:t> 600 </a:t>
            </a:r>
            <a:r>
              <a:rPr lang="es-ES" sz="2400" dirty="0" err="1">
                <a:solidFill>
                  <a:schemeClr val="bg1"/>
                </a:solidFill>
              </a:rPr>
              <a:t>microcredentials</a:t>
            </a:r>
            <a:r>
              <a:rPr lang="es-ES" sz="2400" dirty="0">
                <a:solidFill>
                  <a:schemeClr val="bg1"/>
                </a:solidFill>
              </a:rPr>
              <a:t> 
</a:t>
            </a:r>
            <a:r>
              <a:rPr lang="es-ES" sz="2400" dirty="0" err="1">
                <a:solidFill>
                  <a:schemeClr val="bg1"/>
                </a:solidFill>
              </a:rPr>
              <a:t>Population</a:t>
            </a:r>
            <a:r>
              <a:rPr lang="es-ES" sz="2400" dirty="0">
                <a:solidFill>
                  <a:schemeClr val="bg1"/>
                </a:solidFill>
              </a:rPr>
              <a:t>: </a:t>
            </a:r>
            <a:r>
              <a:rPr lang="es-ES" sz="2400" dirty="0" err="1">
                <a:solidFill>
                  <a:schemeClr val="bg1"/>
                </a:solidFill>
              </a:rPr>
              <a:t>between</a:t>
            </a:r>
            <a:r>
              <a:rPr lang="es-ES" sz="2400" dirty="0">
                <a:solidFill>
                  <a:schemeClr val="bg1"/>
                </a:solidFill>
              </a:rPr>
              <a:t> 25 and 64 </a:t>
            </a:r>
            <a:r>
              <a:rPr lang="es-ES" sz="2400" dirty="0" err="1">
                <a:solidFill>
                  <a:schemeClr val="bg1"/>
                </a:solidFill>
              </a:rPr>
              <a:t>years</a:t>
            </a:r>
            <a:r>
              <a:rPr lang="es-ES" sz="2400" dirty="0">
                <a:solidFill>
                  <a:schemeClr val="bg1"/>
                </a:solidFill>
              </a:rPr>
              <a:t> </a:t>
            </a:r>
            <a:r>
              <a:rPr lang="es-ES" sz="2400" dirty="0" err="1">
                <a:solidFill>
                  <a:schemeClr val="bg1"/>
                </a:solidFill>
              </a:rPr>
              <a:t>old</a:t>
            </a:r>
            <a:r>
              <a:rPr lang="es-ES" sz="2400" dirty="0">
                <a:solidFill>
                  <a:schemeClr val="bg1"/>
                </a:solidFill>
              </a:rPr>
              <a:t>
</a:t>
            </a:r>
            <a:r>
              <a:rPr lang="es-ES" sz="2400" dirty="0" err="1">
                <a:solidFill>
                  <a:schemeClr val="bg1"/>
                </a:solidFill>
              </a:rPr>
              <a:t>Period</a:t>
            </a:r>
            <a:r>
              <a:rPr lang="es-ES" sz="2400" dirty="0">
                <a:solidFill>
                  <a:schemeClr val="bg1"/>
                </a:solidFill>
              </a:rPr>
              <a:t>: </a:t>
            </a:r>
            <a:r>
              <a:rPr lang="es-ES" sz="2400" dirty="0" err="1">
                <a:solidFill>
                  <a:schemeClr val="bg1"/>
                </a:solidFill>
              </a:rPr>
              <a:t>October</a:t>
            </a:r>
            <a:r>
              <a:rPr lang="es-ES" sz="2400" dirty="0">
                <a:solidFill>
                  <a:schemeClr val="bg1"/>
                </a:solidFill>
              </a:rPr>
              <a:t> 2024 – June 2026
</a:t>
            </a:r>
            <a:r>
              <a:rPr lang="es-ES" sz="2400" dirty="0" err="1">
                <a:solidFill>
                  <a:schemeClr val="bg1"/>
                </a:solidFill>
              </a:rPr>
              <a:t>Micro-credentials</a:t>
            </a:r>
            <a:r>
              <a:rPr lang="es-ES" sz="2400" dirty="0">
                <a:solidFill>
                  <a:schemeClr val="bg1"/>
                </a:solidFill>
              </a:rPr>
              <a:t>: </a:t>
            </a:r>
            <a:r>
              <a:rPr lang="es-ES" sz="2400" dirty="0" err="1">
                <a:solidFill>
                  <a:schemeClr val="bg1"/>
                </a:solidFill>
              </a:rPr>
              <a:t>from</a:t>
            </a:r>
            <a:r>
              <a:rPr lang="es-ES" sz="2400" dirty="0">
                <a:solidFill>
                  <a:schemeClr val="bg1"/>
                </a:solidFill>
              </a:rPr>
              <a:t> 3 </a:t>
            </a:r>
            <a:r>
              <a:rPr lang="es-ES" sz="2400" dirty="0" err="1">
                <a:solidFill>
                  <a:schemeClr val="bg1"/>
                </a:solidFill>
              </a:rPr>
              <a:t>to</a:t>
            </a:r>
            <a:r>
              <a:rPr lang="es-ES" sz="2400" dirty="0">
                <a:solidFill>
                  <a:schemeClr val="bg1"/>
                </a:solidFill>
              </a:rPr>
              <a:t> 6 ECTS
</a:t>
            </a:r>
            <a:r>
              <a:rPr lang="es-ES" sz="2400" dirty="0" err="1">
                <a:solidFill>
                  <a:schemeClr val="bg1"/>
                </a:solidFill>
              </a:rPr>
              <a:t>Modality</a:t>
            </a:r>
            <a:r>
              <a:rPr lang="es-ES" sz="2400" dirty="0">
                <a:solidFill>
                  <a:schemeClr val="bg1"/>
                </a:solidFill>
              </a:rPr>
              <a:t>: </a:t>
            </a:r>
            <a:r>
              <a:rPr lang="es-ES" sz="2400" dirty="0" err="1">
                <a:solidFill>
                  <a:schemeClr val="bg1"/>
                </a:solidFill>
              </a:rPr>
              <a:t>Mostly</a:t>
            </a:r>
            <a:r>
              <a:rPr lang="es-ES" sz="2400" dirty="0">
                <a:solidFill>
                  <a:schemeClr val="bg1"/>
                </a:solidFill>
              </a:rPr>
              <a:t> </a:t>
            </a:r>
            <a:r>
              <a:rPr lang="es-ES" sz="2400" dirty="0" err="1">
                <a:solidFill>
                  <a:schemeClr val="bg1"/>
                </a:solidFill>
              </a:rPr>
              <a:t>face-to-face</a:t>
            </a:r>
            <a:r>
              <a:rPr lang="es-ES" sz="2400" dirty="0">
                <a:solidFill>
                  <a:schemeClr val="bg1"/>
                </a:solidFill>
              </a:rPr>
              <a:t> </a:t>
            </a:r>
            <a:r>
              <a:rPr lang="es-ES" sz="2400" dirty="0" err="1">
                <a:solidFill>
                  <a:schemeClr val="bg1"/>
                </a:solidFill>
              </a:rPr>
              <a:t>or</a:t>
            </a:r>
            <a:r>
              <a:rPr lang="es-ES" sz="2400" dirty="0">
                <a:solidFill>
                  <a:schemeClr val="bg1"/>
                </a:solidFill>
              </a:rPr>
              <a:t> </a:t>
            </a:r>
            <a:r>
              <a:rPr lang="es-ES" sz="2400" dirty="0" err="1">
                <a:solidFill>
                  <a:schemeClr val="bg1"/>
                </a:solidFill>
              </a:rPr>
              <a:t>blended</a:t>
            </a:r>
            <a:r>
              <a:rPr lang="es-ES" sz="2400" dirty="0">
                <a:solidFill>
                  <a:schemeClr val="bg1"/>
                </a:solidFill>
              </a:rPr>
              <a:t>
</a:t>
            </a:r>
            <a:r>
              <a:rPr lang="es-ES" sz="2400" dirty="0" err="1">
                <a:solidFill>
                  <a:schemeClr val="bg1"/>
                </a:solidFill>
              </a:rPr>
              <a:t>Areas</a:t>
            </a:r>
            <a:r>
              <a:rPr lang="es-ES" sz="2400" dirty="0">
                <a:solidFill>
                  <a:schemeClr val="bg1"/>
                </a:solidFill>
              </a:rPr>
              <a:t>: </a:t>
            </a:r>
            <a:r>
              <a:rPr lang="es-ES" sz="2400" dirty="0" err="1">
                <a:solidFill>
                  <a:schemeClr val="bg1"/>
                </a:solidFill>
              </a:rPr>
              <a:t>Health</a:t>
            </a:r>
            <a:r>
              <a:rPr lang="es-ES" sz="2400" dirty="0">
                <a:solidFill>
                  <a:schemeClr val="bg1"/>
                </a:solidFill>
              </a:rPr>
              <a:t>, Agri-</a:t>
            </a:r>
            <a:r>
              <a:rPr lang="es-ES" sz="2400" dirty="0" err="1">
                <a:solidFill>
                  <a:schemeClr val="bg1"/>
                </a:solidFill>
              </a:rPr>
              <a:t>food</a:t>
            </a:r>
            <a:r>
              <a:rPr lang="es-ES" sz="2400" dirty="0">
                <a:solidFill>
                  <a:schemeClr val="bg1"/>
                </a:solidFill>
              </a:rPr>
              <a:t>, </a:t>
            </a:r>
            <a:r>
              <a:rPr lang="es-ES" sz="2400" dirty="0" err="1">
                <a:solidFill>
                  <a:schemeClr val="bg1"/>
                </a:solidFill>
              </a:rPr>
              <a:t>Veterinary</a:t>
            </a:r>
            <a:r>
              <a:rPr lang="es-ES" sz="2400" dirty="0">
                <a:solidFill>
                  <a:schemeClr val="bg1"/>
                </a:solidFill>
              </a:rPr>
              <a:t>, </a:t>
            </a:r>
            <a:r>
              <a:rPr lang="es-ES" sz="2400" dirty="0" err="1">
                <a:solidFill>
                  <a:schemeClr val="bg1"/>
                </a:solidFill>
              </a:rPr>
              <a:t>Computer</a:t>
            </a:r>
            <a:r>
              <a:rPr lang="es-ES" sz="2400" dirty="0">
                <a:solidFill>
                  <a:schemeClr val="bg1"/>
                </a:solidFill>
              </a:rPr>
              <a:t> </a:t>
            </a:r>
            <a:r>
              <a:rPr lang="es-ES" sz="2400" dirty="0" err="1">
                <a:solidFill>
                  <a:schemeClr val="bg1"/>
                </a:solidFill>
              </a:rPr>
              <a:t>Science</a:t>
            </a:r>
            <a:r>
              <a:rPr lang="es-ES" sz="2400" dirty="0">
                <a:solidFill>
                  <a:schemeClr val="bg1"/>
                </a:solidFill>
              </a:rPr>
              <a:t>, </a:t>
            </a:r>
            <a:r>
              <a:rPr lang="es-ES" sz="2400" dirty="0" err="1">
                <a:solidFill>
                  <a:schemeClr val="bg1"/>
                </a:solidFill>
              </a:rPr>
              <a:t>Mechanical</a:t>
            </a:r>
            <a:r>
              <a:rPr lang="es-ES" sz="2400" dirty="0">
                <a:solidFill>
                  <a:schemeClr val="bg1"/>
                </a:solidFill>
              </a:rPr>
              <a:t> </a:t>
            </a:r>
            <a:r>
              <a:rPr lang="es-ES" sz="2400" dirty="0" err="1">
                <a:solidFill>
                  <a:schemeClr val="bg1"/>
                </a:solidFill>
              </a:rPr>
              <a:t>Engineering</a:t>
            </a:r>
            <a:r>
              <a:rPr lang="es-ES" sz="2400" dirty="0">
                <a:solidFill>
                  <a:schemeClr val="bg1"/>
                </a:solidFill>
              </a:rPr>
              <a:t>, </a:t>
            </a:r>
            <a:r>
              <a:rPr lang="es-ES" sz="2400" dirty="0" err="1">
                <a:solidFill>
                  <a:schemeClr val="bg1"/>
                </a:solidFill>
              </a:rPr>
              <a:t>Education</a:t>
            </a:r>
            <a:r>
              <a:rPr lang="es-ES" sz="2400" dirty="0">
                <a:solidFill>
                  <a:schemeClr val="bg1"/>
                </a:solidFill>
              </a:rPr>
              <a:t>, Business, </a:t>
            </a:r>
            <a:r>
              <a:rPr lang="es-ES" sz="2400" dirty="0" err="1">
                <a:solidFill>
                  <a:schemeClr val="bg1"/>
                </a:solidFill>
              </a:rPr>
              <a:t>Law</a:t>
            </a:r>
            <a:r>
              <a:rPr lang="es-ES" sz="2400" dirty="0">
                <a:solidFill>
                  <a:schemeClr val="bg1"/>
                </a:solidFill>
              </a:rPr>
              <a:t>...</a:t>
            </a:r>
          </a:p>
        </p:txBody>
      </p:sp>
    </p:spTree>
    <p:extLst>
      <p:ext uri="{BB962C8B-B14F-4D97-AF65-F5344CB8AC3E}">
        <p14:creationId xmlns:p14="http://schemas.microsoft.com/office/powerpoint/2010/main" val="213750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399416" y="6092995"/>
            <a:ext cx="1784733" cy="380082"/>
          </a:xfrm>
          <a:prstGeom prst="rect">
            <a:avLst/>
          </a:prstGeom>
        </p:spPr>
      </p:pic>
      <p:sp>
        <p:nvSpPr>
          <p:cNvPr id="4" name="QuadreDeText 3">
            <a:extLst>
              <a:ext uri="{FF2B5EF4-FFF2-40B4-BE49-F238E27FC236}">
                <a16:creationId xmlns:a16="http://schemas.microsoft.com/office/drawing/2014/main" id="{C2BEBED5-B75C-C31E-5CA7-B897646A8548}"/>
              </a:ext>
            </a:extLst>
          </p:cNvPr>
          <p:cNvSpPr txBox="1"/>
          <p:nvPr/>
        </p:nvSpPr>
        <p:spPr>
          <a:xfrm>
            <a:off x="2005070" y="1806766"/>
            <a:ext cx="7733841" cy="2308324"/>
          </a:xfrm>
          <a:prstGeom prst="rect">
            <a:avLst/>
          </a:prstGeom>
          <a:noFill/>
        </p:spPr>
        <p:txBody>
          <a:bodyPr wrap="square" rtlCol="0">
            <a:spAutoFit/>
          </a:bodyPr>
          <a:lstStyle/>
          <a:p>
            <a:r>
              <a:rPr lang="es-ES" sz="2400" dirty="0">
                <a:solidFill>
                  <a:schemeClr val="bg1"/>
                </a:solidFill>
              </a:rPr>
              <a:t>Eligible </a:t>
            </a:r>
            <a:r>
              <a:rPr lang="es-ES" sz="2400" dirty="0" err="1">
                <a:solidFill>
                  <a:schemeClr val="bg1"/>
                </a:solidFill>
              </a:rPr>
              <a:t>concepts</a:t>
            </a:r>
            <a:r>
              <a:rPr lang="es-ES" sz="2400" dirty="0">
                <a:solidFill>
                  <a:schemeClr val="bg1"/>
                </a:solidFill>
              </a:rPr>
              <a:t> </a:t>
            </a:r>
            <a:r>
              <a:rPr lang="es-ES" sz="2400" dirty="0" err="1">
                <a:solidFill>
                  <a:schemeClr val="bg1"/>
                </a:solidFill>
              </a:rPr>
              <a:t>for</a:t>
            </a:r>
            <a:r>
              <a:rPr lang="es-ES" sz="2400" dirty="0">
                <a:solidFill>
                  <a:schemeClr val="bg1"/>
                </a:solidFill>
              </a:rPr>
              <a:t> </a:t>
            </a:r>
            <a:r>
              <a:rPr lang="es-ES" sz="2400" dirty="0" err="1">
                <a:solidFill>
                  <a:schemeClr val="bg1"/>
                </a:solidFill>
              </a:rPr>
              <a:t>funding</a:t>
            </a:r>
            <a:endParaRPr lang="es-ES" sz="2400" dirty="0">
              <a:solidFill>
                <a:schemeClr val="bg1"/>
              </a:solidFill>
            </a:endParaRPr>
          </a:p>
          <a:p>
            <a:pPr marL="285750" indent="-285750">
              <a:buFontTx/>
              <a:buChar char="-"/>
            </a:pPr>
            <a:endParaRPr lang="es-ES" sz="2400" dirty="0">
              <a:solidFill>
                <a:schemeClr val="bg1"/>
              </a:solidFill>
            </a:endParaRPr>
          </a:p>
          <a:p>
            <a:pPr marL="285750" indent="-285750">
              <a:buFontTx/>
              <a:buChar char="-"/>
            </a:pPr>
            <a:r>
              <a:rPr lang="es-ES" sz="2400" dirty="0" err="1">
                <a:solidFill>
                  <a:schemeClr val="bg1"/>
                </a:solidFill>
              </a:rPr>
              <a:t>Design</a:t>
            </a:r>
            <a:r>
              <a:rPr lang="es-ES" sz="2400" dirty="0">
                <a:solidFill>
                  <a:schemeClr val="bg1"/>
                </a:solidFill>
              </a:rPr>
              <a:t> </a:t>
            </a:r>
            <a:r>
              <a:rPr lang="es-ES" sz="2400" dirty="0" err="1">
                <a:solidFill>
                  <a:schemeClr val="bg1"/>
                </a:solidFill>
              </a:rPr>
              <a:t>amb</a:t>
            </a:r>
            <a:r>
              <a:rPr lang="es-ES" sz="2400" dirty="0">
                <a:solidFill>
                  <a:schemeClr val="bg1"/>
                </a:solidFill>
              </a:rPr>
              <a:t> </a:t>
            </a:r>
            <a:r>
              <a:rPr lang="es-ES" sz="2400" dirty="0" err="1">
                <a:solidFill>
                  <a:schemeClr val="bg1"/>
                </a:solidFill>
              </a:rPr>
              <a:t>implementation</a:t>
            </a:r>
            <a:r>
              <a:rPr lang="es-ES" sz="2400" dirty="0">
                <a:solidFill>
                  <a:schemeClr val="bg1"/>
                </a:solidFill>
              </a:rPr>
              <a:t> </a:t>
            </a:r>
            <a:r>
              <a:rPr lang="es-ES" sz="2400" dirty="0" err="1">
                <a:solidFill>
                  <a:schemeClr val="bg1"/>
                </a:solidFill>
              </a:rPr>
              <a:t>for</a:t>
            </a:r>
            <a:r>
              <a:rPr lang="es-ES" sz="2400" dirty="0">
                <a:solidFill>
                  <a:schemeClr val="bg1"/>
                </a:solidFill>
              </a:rPr>
              <a:t> </a:t>
            </a:r>
            <a:r>
              <a:rPr lang="es-ES" sz="2400" dirty="0" err="1">
                <a:solidFill>
                  <a:schemeClr val="bg1"/>
                </a:solidFill>
              </a:rPr>
              <a:t>universities</a:t>
            </a:r>
            <a:r>
              <a:rPr lang="es-ES" sz="2400" dirty="0">
                <a:solidFill>
                  <a:schemeClr val="bg1"/>
                </a:solidFill>
              </a:rPr>
              <a:t>: 70% </a:t>
            </a:r>
            <a:r>
              <a:rPr lang="es-ES" sz="2400" dirty="0" err="1">
                <a:solidFill>
                  <a:schemeClr val="bg1"/>
                </a:solidFill>
              </a:rPr>
              <a:t>of</a:t>
            </a:r>
            <a:r>
              <a:rPr lang="es-ES" sz="2400" dirty="0">
                <a:solidFill>
                  <a:schemeClr val="bg1"/>
                </a:solidFill>
              </a:rPr>
              <a:t> </a:t>
            </a:r>
            <a:r>
              <a:rPr lang="es-ES" sz="2400" dirty="0" err="1">
                <a:solidFill>
                  <a:schemeClr val="bg1"/>
                </a:solidFill>
              </a:rPr>
              <a:t>the</a:t>
            </a:r>
            <a:r>
              <a:rPr lang="es-ES" sz="2400" dirty="0">
                <a:solidFill>
                  <a:schemeClr val="bg1"/>
                </a:solidFill>
              </a:rPr>
              <a:t> real </a:t>
            </a:r>
            <a:r>
              <a:rPr lang="es-ES" sz="2400" dirty="0" err="1">
                <a:solidFill>
                  <a:schemeClr val="bg1"/>
                </a:solidFill>
              </a:rPr>
              <a:t>cost</a:t>
            </a:r>
            <a:endParaRPr lang="es-ES" sz="2400" dirty="0">
              <a:solidFill>
                <a:schemeClr val="bg1"/>
              </a:solidFill>
            </a:endParaRPr>
          </a:p>
          <a:p>
            <a:pPr marL="285750" indent="-285750">
              <a:buFontTx/>
              <a:buChar char="-"/>
            </a:pPr>
            <a:endParaRPr lang="es-ES" sz="2400" dirty="0">
              <a:solidFill>
                <a:schemeClr val="bg1"/>
              </a:solidFill>
            </a:endParaRPr>
          </a:p>
          <a:p>
            <a:pPr marL="285750" indent="-285750">
              <a:buFontTx/>
              <a:buChar char="-"/>
            </a:pPr>
            <a:r>
              <a:rPr lang="es-ES" sz="2400" dirty="0" err="1">
                <a:solidFill>
                  <a:schemeClr val="bg1"/>
                </a:solidFill>
              </a:rPr>
              <a:t>Grants</a:t>
            </a:r>
            <a:r>
              <a:rPr lang="es-ES" sz="2400" dirty="0">
                <a:solidFill>
                  <a:schemeClr val="bg1"/>
                </a:solidFill>
              </a:rPr>
              <a:t> </a:t>
            </a:r>
            <a:r>
              <a:rPr lang="es-ES" sz="2400" dirty="0" err="1">
                <a:solidFill>
                  <a:schemeClr val="bg1"/>
                </a:solidFill>
              </a:rPr>
              <a:t>for</a:t>
            </a:r>
            <a:r>
              <a:rPr lang="es-ES" sz="2400" dirty="0">
                <a:solidFill>
                  <a:schemeClr val="bg1"/>
                </a:solidFill>
              </a:rPr>
              <a:t> </a:t>
            </a:r>
            <a:r>
              <a:rPr lang="es-ES" sz="2400" dirty="0" err="1">
                <a:solidFill>
                  <a:schemeClr val="bg1"/>
                </a:solidFill>
              </a:rPr>
              <a:t>students</a:t>
            </a:r>
            <a:endParaRPr lang="es-ES" sz="2400" dirty="0">
              <a:solidFill>
                <a:schemeClr val="bg1"/>
              </a:solidFill>
            </a:endParaRPr>
          </a:p>
        </p:txBody>
      </p:sp>
      <p:sp>
        <p:nvSpPr>
          <p:cNvPr id="5" name="Título 3">
            <a:extLst>
              <a:ext uri="{FF2B5EF4-FFF2-40B4-BE49-F238E27FC236}">
                <a16:creationId xmlns:a16="http://schemas.microsoft.com/office/drawing/2014/main" id="{2E78F8BD-F2A2-10BF-B7B8-B3005EDED4BE}"/>
              </a:ext>
            </a:extLst>
          </p:cNvPr>
          <p:cNvSpPr txBox="1">
            <a:spLocks/>
          </p:cNvSpPr>
          <p:nvPr/>
        </p:nvSpPr>
        <p:spPr>
          <a:xfrm>
            <a:off x="677334" y="60960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a-ES" dirty="0" err="1"/>
              <a:t>Microcredencials</a:t>
            </a:r>
            <a:r>
              <a:rPr lang="ca-ES" dirty="0"/>
              <a:t> - Catalunya</a:t>
            </a:r>
          </a:p>
        </p:txBody>
      </p:sp>
    </p:spTree>
    <p:extLst>
      <p:ext uri="{BB962C8B-B14F-4D97-AF65-F5344CB8AC3E}">
        <p14:creationId xmlns:p14="http://schemas.microsoft.com/office/powerpoint/2010/main" val="3814162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8D3F3-BFAB-E29A-73AF-8B2AA9A76D15}"/>
              </a:ext>
            </a:extLst>
          </p:cNvPr>
          <p:cNvSpPr>
            <a:spLocks noGrp="1"/>
          </p:cNvSpPr>
          <p:nvPr>
            <p:ph type="sldNum" sz="quarter" idx="12"/>
          </p:nvPr>
        </p:nvSpPr>
        <p:spPr/>
        <p:txBody>
          <a:bodyPr/>
          <a:lstStyle/>
          <a:p>
            <a:fld id="{AC0BF81E-BCD6-4C3F-AAD2-3DA02DA55E41}" type="slidenum">
              <a:rPr lang="ca-ES" smtClean="0"/>
              <a:t>18</a:t>
            </a:fld>
            <a:endParaRPr lang="ca-ES"/>
          </a:p>
        </p:txBody>
      </p:sp>
      <p:sp>
        <p:nvSpPr>
          <p:cNvPr id="4" name="TextBox 3">
            <a:extLst>
              <a:ext uri="{FF2B5EF4-FFF2-40B4-BE49-F238E27FC236}">
                <a16:creationId xmlns:a16="http://schemas.microsoft.com/office/drawing/2014/main" id="{5B4717DF-F6C6-C3D2-DE5B-45EFEE1231E0}"/>
              </a:ext>
            </a:extLst>
          </p:cNvPr>
          <p:cNvSpPr txBox="1"/>
          <p:nvPr/>
        </p:nvSpPr>
        <p:spPr>
          <a:xfrm>
            <a:off x="3046326" y="2352543"/>
            <a:ext cx="6099348" cy="2123658"/>
          </a:xfrm>
          <a:prstGeom prst="rect">
            <a:avLst/>
          </a:prstGeom>
          <a:noFill/>
        </p:spPr>
        <p:txBody>
          <a:bodyPr wrap="square">
            <a:spAutoFit/>
          </a:bodyPr>
          <a:lstStyle/>
          <a:p>
            <a:pPr algn="ctr"/>
            <a:r>
              <a:rPr lang="es-ES" sz="3200" dirty="0" err="1">
                <a:solidFill>
                  <a:schemeClr val="bg1"/>
                </a:solidFill>
              </a:rPr>
              <a:t>Vielen</a:t>
            </a:r>
            <a:r>
              <a:rPr lang="es-ES" sz="3200" dirty="0">
                <a:solidFill>
                  <a:schemeClr val="bg1"/>
                </a:solidFill>
              </a:rPr>
              <a:t> </a:t>
            </a:r>
            <a:r>
              <a:rPr lang="es-ES" sz="3200" dirty="0" err="1">
                <a:solidFill>
                  <a:schemeClr val="bg1"/>
                </a:solidFill>
              </a:rPr>
              <a:t>danke</a:t>
            </a:r>
            <a:endParaRPr lang="sr-Cyrl-RS" sz="3200" dirty="0">
              <a:solidFill>
                <a:schemeClr val="bg1"/>
              </a:solidFill>
            </a:endParaRPr>
          </a:p>
          <a:p>
            <a:pPr algn="ctr"/>
            <a:r>
              <a:rPr lang="az-Cyrl-AZ" sz="3200" dirty="0">
                <a:solidFill>
                  <a:schemeClr val="bg1"/>
                </a:solidFill>
              </a:rPr>
              <a:t>Хвала Вам много</a:t>
            </a:r>
            <a:endParaRPr lang="es-ES" sz="3200" dirty="0">
              <a:solidFill>
                <a:schemeClr val="bg1"/>
              </a:solidFill>
            </a:endParaRPr>
          </a:p>
          <a:p>
            <a:pPr algn="ctr"/>
            <a:r>
              <a:rPr lang="ca-ES" sz="3200" dirty="0">
                <a:solidFill>
                  <a:schemeClr val="bg1"/>
                </a:solidFill>
              </a:rPr>
              <a:t>Gràcies</a:t>
            </a:r>
          </a:p>
          <a:p>
            <a:pPr algn="ctr"/>
            <a:endParaRPr lang="es-ES" dirty="0"/>
          </a:p>
          <a:p>
            <a:pPr algn="ctr"/>
            <a:r>
              <a:rPr lang="es-ES" dirty="0">
                <a:hlinkClick r:id="rId2"/>
              </a:rPr>
              <a:t>www.udl.cat</a:t>
            </a:r>
            <a:endParaRPr lang="es-ES" dirty="0"/>
          </a:p>
        </p:txBody>
      </p:sp>
    </p:spTree>
    <p:extLst>
      <p:ext uri="{BB962C8B-B14F-4D97-AF65-F5344CB8AC3E}">
        <p14:creationId xmlns:p14="http://schemas.microsoft.com/office/powerpoint/2010/main" val="31765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F85CB-A8B8-E957-3FBF-93E7E2153D3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1728861-CFFD-3C8C-845A-6CE32667D443}"/>
              </a:ext>
            </a:extLst>
          </p:cNvPr>
          <p:cNvSpPr>
            <a:spLocks noGrp="1"/>
          </p:cNvSpPr>
          <p:nvPr>
            <p:ph type="title"/>
          </p:nvPr>
        </p:nvSpPr>
        <p:spPr/>
        <p:txBody>
          <a:bodyPr>
            <a:normAutofit/>
          </a:bodyPr>
          <a:lstStyle/>
          <a:p>
            <a:r>
              <a:rPr lang="ca-ES"/>
              <a:t>Micro-credentials: definition of the European Council</a:t>
            </a:r>
            <a:endParaRPr lang="ca-ES" dirty="0"/>
          </a:p>
        </p:txBody>
      </p:sp>
      <p:sp>
        <p:nvSpPr>
          <p:cNvPr id="5" name="Marcador de contenido 4">
            <a:extLst>
              <a:ext uri="{FF2B5EF4-FFF2-40B4-BE49-F238E27FC236}">
                <a16:creationId xmlns:a16="http://schemas.microsoft.com/office/drawing/2014/main" id="{3C0340F2-C006-32C6-5674-022D3224AB8C}"/>
              </a:ext>
            </a:extLst>
          </p:cNvPr>
          <p:cNvSpPr>
            <a:spLocks noGrp="1"/>
          </p:cNvSpPr>
          <p:nvPr>
            <p:ph idx="1"/>
          </p:nvPr>
        </p:nvSpPr>
        <p:spPr>
          <a:xfrm>
            <a:off x="2152650" y="1825625"/>
            <a:ext cx="8127423" cy="4787611"/>
          </a:xfrm>
        </p:spPr>
        <p:txBody>
          <a:bodyPr>
            <a:normAutofit/>
          </a:bodyPr>
          <a:lstStyle/>
          <a:p>
            <a:pPr marL="0" indent="0">
              <a:buNone/>
            </a:pPr>
            <a:r>
              <a:rPr lang="es-ES" sz="2000" b="1" dirty="0" err="1">
                <a:solidFill>
                  <a:schemeClr val="bg1"/>
                </a:solidFill>
              </a:rPr>
              <a:t>It</a:t>
            </a:r>
            <a:r>
              <a:rPr lang="es-ES" sz="2000" b="1" dirty="0">
                <a:solidFill>
                  <a:schemeClr val="bg1"/>
                </a:solidFill>
              </a:rPr>
              <a:t> </a:t>
            </a:r>
            <a:r>
              <a:rPr lang="es-ES" sz="2000" b="1" dirty="0" err="1">
                <a:solidFill>
                  <a:schemeClr val="bg1"/>
                </a:solidFill>
              </a:rPr>
              <a:t>is</a:t>
            </a:r>
            <a:r>
              <a:rPr lang="es-ES" sz="2000" b="1" dirty="0">
                <a:solidFill>
                  <a:schemeClr val="bg1"/>
                </a:solidFill>
              </a:rPr>
              <a:t> </a:t>
            </a:r>
            <a:r>
              <a:rPr lang="es-ES" sz="2000" b="1" dirty="0" err="1">
                <a:solidFill>
                  <a:schemeClr val="bg1"/>
                </a:solidFill>
              </a:rPr>
              <a:t>the</a:t>
            </a:r>
            <a:r>
              <a:rPr lang="es-ES" sz="2000" b="1" dirty="0">
                <a:solidFill>
                  <a:schemeClr val="bg1"/>
                </a:solidFill>
              </a:rPr>
              <a:t> </a:t>
            </a:r>
            <a:r>
              <a:rPr lang="es-ES" sz="2000" b="1" dirty="0" err="1">
                <a:solidFill>
                  <a:schemeClr val="bg1"/>
                </a:solidFill>
              </a:rPr>
              <a:t>record</a:t>
            </a:r>
            <a:r>
              <a:rPr lang="es-ES" sz="2000" b="1" dirty="0">
                <a:solidFill>
                  <a:schemeClr val="bg1"/>
                </a:solidFill>
              </a:rPr>
              <a:t> </a:t>
            </a:r>
            <a:r>
              <a:rPr lang="es-ES" sz="2000" b="1" dirty="0" err="1">
                <a:solidFill>
                  <a:schemeClr val="bg1"/>
                </a:solidFill>
              </a:rPr>
              <a:t>of</a:t>
            </a:r>
            <a:r>
              <a:rPr lang="es-ES" sz="2000" b="1" dirty="0">
                <a:solidFill>
                  <a:schemeClr val="bg1"/>
                </a:solidFill>
              </a:rPr>
              <a:t> </a:t>
            </a:r>
            <a:r>
              <a:rPr lang="es-ES" sz="2000" b="1" dirty="0" err="1">
                <a:solidFill>
                  <a:schemeClr val="bg1"/>
                </a:solidFill>
              </a:rPr>
              <a:t>the</a:t>
            </a:r>
            <a:r>
              <a:rPr lang="es-ES" sz="2000" b="1" dirty="0">
                <a:solidFill>
                  <a:schemeClr val="bg1"/>
                </a:solidFill>
              </a:rPr>
              <a:t> </a:t>
            </a:r>
            <a:r>
              <a:rPr lang="es-ES" sz="2000" b="1" dirty="0" err="1">
                <a:solidFill>
                  <a:schemeClr val="bg1"/>
                </a:solidFill>
              </a:rPr>
              <a:t>learning</a:t>
            </a:r>
            <a:r>
              <a:rPr lang="es-ES" sz="2000" b="1" dirty="0">
                <a:solidFill>
                  <a:schemeClr val="bg1"/>
                </a:solidFill>
              </a:rPr>
              <a:t> </a:t>
            </a:r>
            <a:r>
              <a:rPr lang="es-ES" sz="2000" b="1" dirty="0" err="1">
                <a:solidFill>
                  <a:schemeClr val="bg1"/>
                </a:solidFill>
              </a:rPr>
              <a:t>outcomes</a:t>
            </a:r>
            <a:r>
              <a:rPr lang="es-ES" sz="2000" b="1" dirty="0">
                <a:solidFill>
                  <a:schemeClr val="bg1"/>
                </a:solidFill>
              </a:rPr>
              <a:t> </a:t>
            </a:r>
            <a:r>
              <a:rPr lang="es-ES" sz="2000" b="1" dirty="0" err="1">
                <a:solidFill>
                  <a:schemeClr val="bg1"/>
                </a:solidFill>
              </a:rPr>
              <a:t>that</a:t>
            </a:r>
            <a:r>
              <a:rPr lang="es-ES" sz="2000" b="1" dirty="0">
                <a:solidFill>
                  <a:schemeClr val="bg1"/>
                </a:solidFill>
              </a:rPr>
              <a:t> a </a:t>
            </a:r>
            <a:r>
              <a:rPr lang="es-ES" sz="2000" b="1" dirty="0" err="1">
                <a:solidFill>
                  <a:schemeClr val="bg1"/>
                </a:solidFill>
              </a:rPr>
              <a:t>learner</a:t>
            </a:r>
            <a:r>
              <a:rPr lang="es-ES" sz="2000" b="1" dirty="0">
                <a:solidFill>
                  <a:schemeClr val="bg1"/>
                </a:solidFill>
              </a:rPr>
              <a:t> has </a:t>
            </a:r>
            <a:r>
              <a:rPr lang="es-ES" sz="2000" b="1" dirty="0" err="1">
                <a:solidFill>
                  <a:schemeClr val="bg1"/>
                </a:solidFill>
              </a:rPr>
              <a:t>obtained</a:t>
            </a:r>
            <a:r>
              <a:rPr lang="es-ES" sz="2000" b="1" dirty="0">
                <a:solidFill>
                  <a:schemeClr val="bg1"/>
                </a:solidFill>
              </a:rPr>
              <a:t> as a </a:t>
            </a:r>
            <a:r>
              <a:rPr lang="es-ES" sz="2000" b="1" dirty="0" err="1">
                <a:solidFill>
                  <a:schemeClr val="bg1"/>
                </a:solidFill>
              </a:rPr>
              <a:t>result</a:t>
            </a:r>
            <a:r>
              <a:rPr lang="es-ES" sz="2000" b="1" dirty="0">
                <a:solidFill>
                  <a:schemeClr val="bg1"/>
                </a:solidFill>
              </a:rPr>
              <a:t> </a:t>
            </a:r>
            <a:r>
              <a:rPr lang="es-ES" sz="2000" b="1" dirty="0" err="1">
                <a:solidFill>
                  <a:schemeClr val="bg1"/>
                </a:solidFill>
              </a:rPr>
              <a:t>of</a:t>
            </a:r>
            <a:r>
              <a:rPr lang="es-ES" sz="2000" b="1" dirty="0">
                <a:solidFill>
                  <a:schemeClr val="bg1"/>
                </a:solidFill>
              </a:rPr>
              <a:t> a </a:t>
            </a:r>
            <a:r>
              <a:rPr lang="es-ES" sz="2000" b="1" dirty="0" err="1">
                <a:solidFill>
                  <a:schemeClr val="bg1"/>
                </a:solidFill>
              </a:rPr>
              <a:t>small</a:t>
            </a:r>
            <a:r>
              <a:rPr lang="es-ES" sz="2000" b="1" dirty="0">
                <a:solidFill>
                  <a:schemeClr val="bg1"/>
                </a:solidFill>
              </a:rPr>
              <a:t> </a:t>
            </a:r>
            <a:r>
              <a:rPr lang="es-ES" sz="2000" b="1" dirty="0" err="1">
                <a:solidFill>
                  <a:schemeClr val="bg1"/>
                </a:solidFill>
              </a:rPr>
              <a:t>volume</a:t>
            </a:r>
            <a:r>
              <a:rPr lang="es-ES" sz="2000" b="1" dirty="0">
                <a:solidFill>
                  <a:schemeClr val="bg1"/>
                </a:solidFill>
              </a:rPr>
              <a:t> </a:t>
            </a:r>
            <a:r>
              <a:rPr lang="es-ES" sz="2000" b="1" dirty="0" err="1">
                <a:solidFill>
                  <a:schemeClr val="bg1"/>
                </a:solidFill>
              </a:rPr>
              <a:t>of</a:t>
            </a:r>
            <a:r>
              <a:rPr lang="es-ES" sz="2000" b="1" dirty="0">
                <a:solidFill>
                  <a:schemeClr val="bg1"/>
                </a:solidFill>
              </a:rPr>
              <a:t> </a:t>
            </a:r>
            <a:r>
              <a:rPr lang="es-ES" sz="2000" b="1" dirty="0" err="1">
                <a:solidFill>
                  <a:schemeClr val="bg1"/>
                </a:solidFill>
              </a:rPr>
              <a:t>learning</a:t>
            </a:r>
            <a:r>
              <a:rPr lang="es-ES" sz="2000" dirty="0">
                <a:solidFill>
                  <a:schemeClr val="bg1"/>
                </a:solidFill>
              </a:rPr>
              <a:t>. </a:t>
            </a:r>
            <a:r>
              <a:rPr lang="es-ES" sz="2000" dirty="0" err="1">
                <a:solidFill>
                  <a:schemeClr val="bg1"/>
                </a:solidFill>
              </a:rPr>
              <a:t>These</a:t>
            </a:r>
            <a:r>
              <a:rPr lang="es-ES" sz="2000" dirty="0">
                <a:solidFill>
                  <a:schemeClr val="bg1"/>
                </a:solidFill>
              </a:rPr>
              <a:t> </a:t>
            </a:r>
            <a:r>
              <a:rPr lang="es-ES" sz="2000" dirty="0" err="1">
                <a:solidFill>
                  <a:schemeClr val="bg1"/>
                </a:solidFill>
              </a:rPr>
              <a:t>results</a:t>
            </a:r>
            <a:r>
              <a:rPr lang="es-ES" sz="2000" dirty="0">
                <a:solidFill>
                  <a:schemeClr val="bg1"/>
                </a:solidFill>
              </a:rPr>
              <a:t> </a:t>
            </a:r>
            <a:r>
              <a:rPr lang="es-ES" sz="2000" dirty="0" err="1">
                <a:solidFill>
                  <a:schemeClr val="bg1"/>
                </a:solidFill>
              </a:rPr>
              <a:t>will</a:t>
            </a:r>
            <a:r>
              <a:rPr lang="es-ES" sz="2000" dirty="0">
                <a:solidFill>
                  <a:schemeClr val="bg1"/>
                </a:solidFill>
              </a:rPr>
              <a:t> </a:t>
            </a:r>
            <a:r>
              <a:rPr lang="es-ES" sz="2000" dirty="0" err="1">
                <a:solidFill>
                  <a:schemeClr val="bg1"/>
                </a:solidFill>
              </a:rPr>
              <a:t>have</a:t>
            </a:r>
            <a:r>
              <a:rPr lang="es-ES" sz="2000" dirty="0">
                <a:solidFill>
                  <a:schemeClr val="bg1"/>
                </a:solidFill>
              </a:rPr>
              <a:t> </a:t>
            </a:r>
            <a:r>
              <a:rPr lang="es-ES" sz="2000" dirty="0" err="1">
                <a:solidFill>
                  <a:schemeClr val="bg1"/>
                </a:solidFill>
              </a:rPr>
              <a:t>been</a:t>
            </a:r>
            <a:r>
              <a:rPr lang="es-ES" sz="2000" dirty="0">
                <a:solidFill>
                  <a:schemeClr val="bg1"/>
                </a:solidFill>
              </a:rPr>
              <a:t> </a:t>
            </a:r>
            <a:r>
              <a:rPr lang="es-ES" sz="2000" dirty="0" err="1">
                <a:solidFill>
                  <a:schemeClr val="bg1"/>
                </a:solidFill>
              </a:rPr>
              <a:t>assessed</a:t>
            </a:r>
            <a:r>
              <a:rPr lang="es-ES" sz="2000" dirty="0">
                <a:solidFill>
                  <a:schemeClr val="bg1"/>
                </a:solidFill>
              </a:rPr>
              <a:t> </a:t>
            </a:r>
            <a:r>
              <a:rPr lang="es-ES" sz="2000" dirty="0" err="1">
                <a:solidFill>
                  <a:schemeClr val="bg1"/>
                </a:solidFill>
              </a:rPr>
              <a:t>on</a:t>
            </a:r>
            <a:r>
              <a:rPr lang="es-ES" sz="2000" dirty="0">
                <a:solidFill>
                  <a:schemeClr val="bg1"/>
                </a:solidFill>
              </a:rPr>
              <a:t> </a:t>
            </a:r>
            <a:r>
              <a:rPr lang="es-ES" sz="2000" dirty="0" err="1">
                <a:solidFill>
                  <a:schemeClr val="bg1"/>
                </a:solidFill>
              </a:rPr>
              <a:t>the</a:t>
            </a:r>
            <a:r>
              <a:rPr lang="es-ES" sz="2000" dirty="0">
                <a:solidFill>
                  <a:schemeClr val="bg1"/>
                </a:solidFill>
              </a:rPr>
              <a:t> basis </a:t>
            </a:r>
            <a:r>
              <a:rPr lang="es-ES" sz="2000" dirty="0" err="1">
                <a:solidFill>
                  <a:schemeClr val="bg1"/>
                </a:solidFill>
              </a:rPr>
              <a:t>of</a:t>
            </a:r>
            <a:r>
              <a:rPr lang="es-ES" sz="2000" dirty="0">
                <a:solidFill>
                  <a:schemeClr val="bg1"/>
                </a:solidFill>
              </a:rPr>
              <a:t> </a:t>
            </a:r>
            <a:r>
              <a:rPr lang="es-ES" sz="2000" dirty="0" err="1">
                <a:solidFill>
                  <a:schemeClr val="bg1"/>
                </a:solidFill>
              </a:rPr>
              <a:t>transparent</a:t>
            </a:r>
            <a:r>
              <a:rPr lang="es-ES" sz="2000" dirty="0">
                <a:solidFill>
                  <a:schemeClr val="bg1"/>
                </a:solidFill>
              </a:rPr>
              <a:t> and </a:t>
            </a:r>
            <a:r>
              <a:rPr lang="es-ES" sz="2000" dirty="0" err="1">
                <a:solidFill>
                  <a:schemeClr val="bg1"/>
                </a:solidFill>
              </a:rPr>
              <a:t>clearly</a:t>
            </a:r>
            <a:r>
              <a:rPr lang="es-ES" sz="2000" dirty="0">
                <a:solidFill>
                  <a:schemeClr val="bg1"/>
                </a:solidFill>
              </a:rPr>
              <a:t> </a:t>
            </a:r>
            <a:r>
              <a:rPr lang="es-ES" sz="2000" dirty="0" err="1">
                <a:solidFill>
                  <a:schemeClr val="bg1"/>
                </a:solidFill>
              </a:rPr>
              <a:t>defined</a:t>
            </a:r>
            <a:r>
              <a:rPr lang="es-ES" sz="2000" dirty="0">
                <a:solidFill>
                  <a:schemeClr val="bg1"/>
                </a:solidFill>
              </a:rPr>
              <a:t> </a:t>
            </a:r>
            <a:r>
              <a:rPr lang="es-ES" sz="2000" dirty="0" err="1">
                <a:solidFill>
                  <a:schemeClr val="bg1"/>
                </a:solidFill>
              </a:rPr>
              <a:t>criteria</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learning</a:t>
            </a:r>
            <a:r>
              <a:rPr lang="es-ES" sz="2000" dirty="0">
                <a:solidFill>
                  <a:schemeClr val="bg1"/>
                </a:solidFill>
              </a:rPr>
              <a:t> </a:t>
            </a:r>
            <a:r>
              <a:rPr lang="es-ES" sz="2000" dirty="0" err="1">
                <a:solidFill>
                  <a:schemeClr val="bg1"/>
                </a:solidFill>
              </a:rPr>
              <a:t>experiences</a:t>
            </a:r>
            <a:r>
              <a:rPr lang="es-ES" sz="2000" dirty="0">
                <a:solidFill>
                  <a:schemeClr val="bg1"/>
                </a:solidFill>
              </a:rPr>
              <a:t> </a:t>
            </a:r>
            <a:r>
              <a:rPr lang="es-ES" sz="2000" dirty="0" err="1">
                <a:solidFill>
                  <a:schemeClr val="bg1"/>
                </a:solidFill>
              </a:rPr>
              <a:t>that</a:t>
            </a:r>
            <a:r>
              <a:rPr lang="es-ES" sz="2000" dirty="0">
                <a:solidFill>
                  <a:schemeClr val="bg1"/>
                </a:solidFill>
              </a:rPr>
              <a:t> lead </a:t>
            </a:r>
            <a:r>
              <a:rPr lang="es-ES" sz="2000" dirty="0" err="1">
                <a:solidFill>
                  <a:schemeClr val="bg1"/>
                </a:solidFill>
              </a:rPr>
              <a:t>to</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award</a:t>
            </a:r>
            <a:r>
              <a:rPr lang="es-ES" sz="2000" dirty="0">
                <a:solidFill>
                  <a:schemeClr val="bg1"/>
                </a:solidFill>
              </a:rPr>
              <a:t> </a:t>
            </a:r>
            <a:r>
              <a:rPr lang="es-ES" sz="2000" dirty="0" err="1">
                <a:solidFill>
                  <a:schemeClr val="bg1"/>
                </a:solidFill>
              </a:rPr>
              <a:t>of</a:t>
            </a:r>
            <a:r>
              <a:rPr lang="es-ES" sz="2000" dirty="0">
                <a:solidFill>
                  <a:schemeClr val="bg1"/>
                </a:solidFill>
              </a:rPr>
              <a:t> </a:t>
            </a:r>
            <a:r>
              <a:rPr lang="es-ES" sz="2000" dirty="0" err="1">
                <a:solidFill>
                  <a:schemeClr val="bg1"/>
                </a:solidFill>
              </a:rPr>
              <a:t>university</a:t>
            </a:r>
            <a:r>
              <a:rPr lang="es-ES" sz="2000" dirty="0">
                <a:solidFill>
                  <a:schemeClr val="bg1"/>
                </a:solidFill>
              </a:rPr>
              <a:t> </a:t>
            </a:r>
            <a:r>
              <a:rPr lang="es-ES" sz="2000" dirty="0" err="1">
                <a:solidFill>
                  <a:schemeClr val="bg1"/>
                </a:solidFill>
              </a:rPr>
              <a:t>micro-credentials</a:t>
            </a:r>
            <a:r>
              <a:rPr lang="es-ES" sz="2000" dirty="0">
                <a:solidFill>
                  <a:schemeClr val="bg1"/>
                </a:solidFill>
              </a:rPr>
              <a:t> are </a:t>
            </a:r>
            <a:r>
              <a:rPr lang="es-ES" sz="2000" dirty="0" err="1">
                <a:solidFill>
                  <a:schemeClr val="bg1"/>
                </a:solidFill>
              </a:rPr>
              <a:t>designed</a:t>
            </a:r>
            <a:r>
              <a:rPr lang="es-ES" sz="2000" dirty="0">
                <a:solidFill>
                  <a:schemeClr val="bg1"/>
                </a:solidFill>
              </a:rPr>
              <a:t> </a:t>
            </a:r>
            <a:r>
              <a:rPr lang="es-ES" sz="2000" dirty="0" err="1">
                <a:solidFill>
                  <a:schemeClr val="bg1"/>
                </a:solidFill>
              </a:rPr>
              <a:t>to</a:t>
            </a:r>
            <a:r>
              <a:rPr lang="es-ES" sz="2000" dirty="0">
                <a:solidFill>
                  <a:schemeClr val="bg1"/>
                </a:solidFill>
              </a:rPr>
              <a:t> </a:t>
            </a:r>
            <a:r>
              <a:rPr lang="es-ES" sz="2000" dirty="0" err="1">
                <a:solidFill>
                  <a:schemeClr val="bg1"/>
                </a:solidFill>
              </a:rPr>
              <a:t>provide</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learner</a:t>
            </a:r>
            <a:r>
              <a:rPr lang="es-ES" sz="2000" dirty="0">
                <a:solidFill>
                  <a:schemeClr val="bg1"/>
                </a:solidFill>
              </a:rPr>
              <a:t> </a:t>
            </a:r>
            <a:r>
              <a:rPr lang="es-ES" sz="2000" dirty="0" err="1">
                <a:solidFill>
                  <a:schemeClr val="bg1"/>
                </a:solidFill>
              </a:rPr>
              <a:t>with</a:t>
            </a:r>
            <a:r>
              <a:rPr lang="es-ES" sz="2000" dirty="0">
                <a:solidFill>
                  <a:schemeClr val="bg1"/>
                </a:solidFill>
              </a:rPr>
              <a:t> </a:t>
            </a:r>
            <a:r>
              <a:rPr lang="es-ES" sz="2000" dirty="0" err="1">
                <a:solidFill>
                  <a:schemeClr val="bg1"/>
                </a:solidFill>
              </a:rPr>
              <a:t>specific</a:t>
            </a:r>
            <a:r>
              <a:rPr lang="es-ES" sz="2000" dirty="0">
                <a:solidFill>
                  <a:schemeClr val="bg1"/>
                </a:solidFill>
              </a:rPr>
              <a:t> </a:t>
            </a:r>
            <a:r>
              <a:rPr lang="es-ES" sz="2000" b="1" dirty="0" err="1">
                <a:solidFill>
                  <a:schemeClr val="bg1"/>
                </a:solidFill>
              </a:rPr>
              <a:t>knowledge</a:t>
            </a:r>
            <a:r>
              <a:rPr lang="es-ES" sz="2000" b="1" dirty="0">
                <a:solidFill>
                  <a:schemeClr val="bg1"/>
                </a:solidFill>
              </a:rPr>
              <a:t>, </a:t>
            </a:r>
            <a:r>
              <a:rPr lang="es-ES" sz="2000" b="1" dirty="0" err="1">
                <a:solidFill>
                  <a:schemeClr val="bg1"/>
                </a:solidFill>
              </a:rPr>
              <a:t>skills</a:t>
            </a:r>
            <a:r>
              <a:rPr lang="es-ES" sz="2000" b="1" dirty="0">
                <a:solidFill>
                  <a:schemeClr val="bg1"/>
                </a:solidFill>
              </a:rPr>
              <a:t> and </a:t>
            </a:r>
            <a:r>
              <a:rPr lang="es-ES" sz="2000" b="1" dirty="0" err="1">
                <a:solidFill>
                  <a:schemeClr val="bg1"/>
                </a:solidFill>
              </a:rPr>
              <a:t>competencies</a:t>
            </a:r>
            <a:r>
              <a:rPr lang="es-ES" sz="2000" b="1" dirty="0">
                <a:solidFill>
                  <a:schemeClr val="bg1"/>
                </a:solidFill>
              </a:rPr>
              <a:t>, </a:t>
            </a:r>
            <a:r>
              <a:rPr lang="es-ES" sz="2000" b="1" dirty="0" err="1">
                <a:solidFill>
                  <a:schemeClr val="bg1"/>
                </a:solidFill>
              </a:rPr>
              <a:t>which</a:t>
            </a:r>
            <a:r>
              <a:rPr lang="es-ES" sz="2000" b="1" dirty="0">
                <a:solidFill>
                  <a:schemeClr val="bg1"/>
                </a:solidFill>
              </a:rPr>
              <a:t> </a:t>
            </a:r>
            <a:r>
              <a:rPr lang="es-ES" sz="2000" b="1" dirty="0" err="1">
                <a:solidFill>
                  <a:schemeClr val="bg1"/>
                </a:solidFill>
              </a:rPr>
              <a:t>respond</a:t>
            </a:r>
            <a:r>
              <a:rPr lang="es-ES" sz="2000" b="1" dirty="0">
                <a:solidFill>
                  <a:schemeClr val="bg1"/>
                </a:solidFill>
              </a:rPr>
              <a:t> </a:t>
            </a:r>
            <a:r>
              <a:rPr lang="es-ES" sz="2000" b="1" dirty="0" err="1">
                <a:solidFill>
                  <a:schemeClr val="bg1"/>
                </a:solidFill>
              </a:rPr>
              <a:t>to</a:t>
            </a:r>
            <a:r>
              <a:rPr lang="es-ES" sz="2000" b="1" dirty="0">
                <a:solidFill>
                  <a:schemeClr val="bg1"/>
                </a:solidFill>
              </a:rPr>
              <a:t> social, personal, cultural </a:t>
            </a:r>
            <a:r>
              <a:rPr lang="es-ES" sz="2000" b="1" dirty="0" err="1">
                <a:solidFill>
                  <a:schemeClr val="bg1"/>
                </a:solidFill>
              </a:rPr>
              <a:t>or</a:t>
            </a:r>
            <a:r>
              <a:rPr lang="es-ES" sz="2000" b="1" dirty="0">
                <a:solidFill>
                  <a:schemeClr val="bg1"/>
                </a:solidFill>
              </a:rPr>
              <a:t> </a:t>
            </a:r>
            <a:r>
              <a:rPr lang="es-ES" sz="2000" b="1" dirty="0" err="1">
                <a:solidFill>
                  <a:schemeClr val="bg1"/>
                </a:solidFill>
              </a:rPr>
              <a:t>labour</a:t>
            </a:r>
            <a:r>
              <a:rPr lang="es-ES" sz="2000" b="1" dirty="0">
                <a:solidFill>
                  <a:schemeClr val="bg1"/>
                </a:solidFill>
              </a:rPr>
              <a:t> </a:t>
            </a:r>
            <a:r>
              <a:rPr lang="es-ES" sz="2000" b="1" dirty="0" err="1">
                <a:solidFill>
                  <a:schemeClr val="bg1"/>
                </a:solidFill>
              </a:rPr>
              <a:t>market</a:t>
            </a:r>
            <a:r>
              <a:rPr lang="es-ES" sz="2000" b="1" dirty="0">
                <a:solidFill>
                  <a:schemeClr val="bg1"/>
                </a:solidFill>
              </a:rPr>
              <a:t> </a:t>
            </a:r>
            <a:r>
              <a:rPr lang="es-ES" sz="2000" b="1" dirty="0" err="1">
                <a:solidFill>
                  <a:schemeClr val="bg1"/>
                </a:solidFill>
              </a:rPr>
              <a:t>needs</a:t>
            </a:r>
            <a:r>
              <a:rPr lang="es-ES" sz="2000" dirty="0">
                <a:solidFill>
                  <a:schemeClr val="bg1"/>
                </a:solidFill>
              </a:rPr>
              <a:t>. </a:t>
            </a:r>
            <a:r>
              <a:rPr lang="es-ES" sz="2000" dirty="0" err="1">
                <a:solidFill>
                  <a:schemeClr val="bg1"/>
                </a:solidFill>
              </a:rPr>
              <a:t>Micro-credentials</a:t>
            </a:r>
            <a:r>
              <a:rPr lang="es-ES" sz="2000" dirty="0">
                <a:solidFill>
                  <a:schemeClr val="bg1"/>
                </a:solidFill>
              </a:rPr>
              <a:t> are </a:t>
            </a:r>
            <a:r>
              <a:rPr lang="es-ES" sz="2000" dirty="0" err="1">
                <a:solidFill>
                  <a:schemeClr val="bg1"/>
                </a:solidFill>
              </a:rPr>
              <a:t>student-owned</a:t>
            </a:r>
            <a:r>
              <a:rPr lang="es-ES" sz="2000" dirty="0">
                <a:solidFill>
                  <a:schemeClr val="bg1"/>
                </a:solidFill>
              </a:rPr>
              <a:t>, </a:t>
            </a:r>
            <a:r>
              <a:rPr lang="es-ES" sz="2000" dirty="0" err="1">
                <a:solidFill>
                  <a:schemeClr val="bg1"/>
                </a:solidFill>
              </a:rPr>
              <a:t>shareable</a:t>
            </a:r>
            <a:r>
              <a:rPr lang="es-ES" sz="2000" dirty="0">
                <a:solidFill>
                  <a:schemeClr val="bg1"/>
                </a:solidFill>
              </a:rPr>
              <a:t>, and portable. </a:t>
            </a:r>
            <a:r>
              <a:rPr lang="es-ES" sz="2000" dirty="0" err="1">
                <a:solidFill>
                  <a:schemeClr val="bg1"/>
                </a:solidFill>
              </a:rPr>
              <a:t>They</a:t>
            </a:r>
            <a:r>
              <a:rPr lang="es-ES" sz="2000" dirty="0">
                <a:solidFill>
                  <a:schemeClr val="bg1"/>
                </a:solidFill>
              </a:rPr>
              <a:t> can be </a:t>
            </a:r>
            <a:r>
              <a:rPr lang="es-ES" sz="2000" dirty="0" err="1">
                <a:solidFill>
                  <a:schemeClr val="bg1"/>
                </a:solidFill>
              </a:rPr>
              <a:t>standalone</a:t>
            </a:r>
            <a:r>
              <a:rPr lang="es-ES" sz="2000" dirty="0">
                <a:solidFill>
                  <a:schemeClr val="bg1"/>
                </a:solidFill>
              </a:rPr>
              <a:t> </a:t>
            </a:r>
            <a:r>
              <a:rPr lang="es-ES" sz="2000" dirty="0" err="1">
                <a:solidFill>
                  <a:schemeClr val="bg1"/>
                </a:solidFill>
              </a:rPr>
              <a:t>or</a:t>
            </a:r>
            <a:r>
              <a:rPr lang="es-ES" sz="2000" dirty="0">
                <a:solidFill>
                  <a:schemeClr val="bg1"/>
                </a:solidFill>
              </a:rPr>
              <a:t> </a:t>
            </a:r>
            <a:r>
              <a:rPr lang="es-ES" sz="2000" dirty="0" err="1">
                <a:solidFill>
                  <a:schemeClr val="bg1"/>
                </a:solidFill>
              </a:rPr>
              <a:t>accumulate</a:t>
            </a:r>
            <a:r>
              <a:rPr lang="es-ES" sz="2000" dirty="0">
                <a:solidFill>
                  <a:schemeClr val="bg1"/>
                </a:solidFill>
              </a:rPr>
              <a:t> </a:t>
            </a:r>
            <a:r>
              <a:rPr lang="es-ES" sz="2000" dirty="0" err="1">
                <a:solidFill>
                  <a:schemeClr val="bg1"/>
                </a:solidFill>
              </a:rPr>
              <a:t>into</a:t>
            </a:r>
            <a:r>
              <a:rPr lang="es-ES" sz="2000" dirty="0">
                <a:solidFill>
                  <a:schemeClr val="bg1"/>
                </a:solidFill>
              </a:rPr>
              <a:t> </a:t>
            </a:r>
            <a:r>
              <a:rPr lang="es-ES" sz="2000" dirty="0" err="1">
                <a:solidFill>
                  <a:schemeClr val="bg1"/>
                </a:solidFill>
              </a:rPr>
              <a:t>broader</a:t>
            </a:r>
            <a:r>
              <a:rPr lang="es-ES" sz="2000" dirty="0">
                <a:solidFill>
                  <a:schemeClr val="bg1"/>
                </a:solidFill>
              </a:rPr>
              <a:t> </a:t>
            </a:r>
            <a:r>
              <a:rPr lang="es-ES" sz="2000" dirty="0" err="1">
                <a:solidFill>
                  <a:schemeClr val="bg1"/>
                </a:solidFill>
              </a:rPr>
              <a:t>credentials</a:t>
            </a:r>
            <a:r>
              <a:rPr lang="es-ES" sz="2000" dirty="0">
                <a:solidFill>
                  <a:schemeClr val="bg1"/>
                </a:solidFill>
              </a:rPr>
              <a:t>. </a:t>
            </a:r>
            <a:r>
              <a:rPr lang="es-ES" sz="2000" dirty="0" err="1">
                <a:solidFill>
                  <a:schemeClr val="bg1"/>
                </a:solidFill>
              </a:rPr>
              <a:t>They</a:t>
            </a:r>
            <a:r>
              <a:rPr lang="es-ES" sz="2000" dirty="0">
                <a:solidFill>
                  <a:schemeClr val="bg1"/>
                </a:solidFill>
              </a:rPr>
              <a:t> are </a:t>
            </a:r>
            <a:r>
              <a:rPr lang="es-ES" sz="2000" b="1" dirty="0" err="1">
                <a:solidFill>
                  <a:schemeClr val="bg1"/>
                </a:solidFill>
              </a:rPr>
              <a:t>supported</a:t>
            </a:r>
            <a:r>
              <a:rPr lang="es-ES" sz="2000" b="1" dirty="0">
                <a:solidFill>
                  <a:schemeClr val="bg1"/>
                </a:solidFill>
              </a:rPr>
              <a:t> </a:t>
            </a:r>
            <a:r>
              <a:rPr lang="es-ES" sz="2000" b="1" dirty="0" err="1">
                <a:solidFill>
                  <a:schemeClr val="bg1"/>
                </a:solidFill>
              </a:rPr>
              <a:t>by</a:t>
            </a:r>
            <a:r>
              <a:rPr lang="es-ES" sz="2000" b="1" dirty="0">
                <a:solidFill>
                  <a:schemeClr val="bg1"/>
                </a:solidFill>
              </a:rPr>
              <a:t> </a:t>
            </a:r>
            <a:r>
              <a:rPr lang="es-ES" sz="2000" b="1" dirty="0" err="1">
                <a:solidFill>
                  <a:schemeClr val="bg1"/>
                </a:solidFill>
              </a:rPr>
              <a:t>quality</a:t>
            </a:r>
            <a:r>
              <a:rPr lang="es-ES" sz="2000" b="1" dirty="0">
                <a:solidFill>
                  <a:schemeClr val="bg1"/>
                </a:solidFill>
              </a:rPr>
              <a:t> </a:t>
            </a:r>
            <a:r>
              <a:rPr lang="es-ES" sz="2000" b="1" dirty="0" err="1">
                <a:solidFill>
                  <a:schemeClr val="bg1"/>
                </a:solidFill>
              </a:rPr>
              <a:t>assurance</a:t>
            </a:r>
            <a:r>
              <a:rPr lang="es-ES" sz="2000" b="1" dirty="0">
                <a:solidFill>
                  <a:schemeClr val="bg1"/>
                </a:solidFill>
              </a:rPr>
              <a:t> </a:t>
            </a:r>
            <a:r>
              <a:rPr lang="es-ES" sz="2000" dirty="0">
                <a:solidFill>
                  <a:schemeClr val="bg1"/>
                </a:solidFill>
              </a:rPr>
              <a:t>in </a:t>
            </a:r>
            <a:r>
              <a:rPr lang="es-ES" sz="2000" dirty="0" err="1">
                <a:solidFill>
                  <a:schemeClr val="bg1"/>
                </a:solidFill>
              </a:rPr>
              <a:t>accordance</a:t>
            </a:r>
            <a:r>
              <a:rPr lang="es-ES" sz="2000" dirty="0">
                <a:solidFill>
                  <a:schemeClr val="bg1"/>
                </a:solidFill>
              </a:rPr>
              <a:t> </a:t>
            </a:r>
            <a:r>
              <a:rPr lang="es-ES" sz="2000" dirty="0" err="1">
                <a:solidFill>
                  <a:schemeClr val="bg1"/>
                </a:solidFill>
              </a:rPr>
              <a:t>with</a:t>
            </a:r>
            <a:r>
              <a:rPr lang="es-ES" sz="2000" dirty="0">
                <a:solidFill>
                  <a:schemeClr val="bg1"/>
                </a:solidFill>
              </a:rPr>
              <a:t> </a:t>
            </a:r>
            <a:r>
              <a:rPr lang="es-ES" sz="2000" dirty="0" err="1">
                <a:solidFill>
                  <a:schemeClr val="bg1"/>
                </a:solidFill>
              </a:rPr>
              <a:t>agreed</a:t>
            </a:r>
            <a:r>
              <a:rPr lang="es-ES" sz="2000" dirty="0">
                <a:solidFill>
                  <a:schemeClr val="bg1"/>
                </a:solidFill>
              </a:rPr>
              <a:t> </a:t>
            </a:r>
            <a:r>
              <a:rPr lang="es-ES" sz="2000" dirty="0" err="1">
                <a:solidFill>
                  <a:schemeClr val="bg1"/>
                </a:solidFill>
              </a:rPr>
              <a:t>standards</a:t>
            </a:r>
            <a:r>
              <a:rPr lang="es-ES" sz="2000" dirty="0">
                <a:solidFill>
                  <a:schemeClr val="bg1"/>
                </a:solidFill>
              </a:rPr>
              <a:t> in </a:t>
            </a:r>
            <a:r>
              <a:rPr lang="es-ES" sz="2000" dirty="0" err="1">
                <a:solidFill>
                  <a:schemeClr val="bg1"/>
                </a:solidFill>
              </a:rPr>
              <a:t>the</a:t>
            </a:r>
            <a:r>
              <a:rPr lang="es-ES" sz="2000" dirty="0">
                <a:solidFill>
                  <a:schemeClr val="bg1"/>
                </a:solidFill>
              </a:rPr>
              <a:t> </a:t>
            </a:r>
            <a:r>
              <a:rPr lang="es-ES" sz="2000" dirty="0" err="1">
                <a:solidFill>
                  <a:schemeClr val="bg1"/>
                </a:solidFill>
              </a:rPr>
              <a:t>relevant</a:t>
            </a:r>
            <a:r>
              <a:rPr lang="es-ES" sz="2000" dirty="0">
                <a:solidFill>
                  <a:schemeClr val="bg1"/>
                </a:solidFill>
              </a:rPr>
              <a:t> sector </a:t>
            </a:r>
            <a:r>
              <a:rPr lang="es-ES" sz="2000" dirty="0" err="1">
                <a:solidFill>
                  <a:schemeClr val="bg1"/>
                </a:solidFill>
              </a:rPr>
              <a:t>or</a:t>
            </a:r>
            <a:r>
              <a:rPr lang="es-ES" sz="2000" dirty="0">
                <a:solidFill>
                  <a:schemeClr val="bg1"/>
                </a:solidFill>
              </a:rPr>
              <a:t> </a:t>
            </a:r>
            <a:r>
              <a:rPr lang="es-ES" sz="2000" dirty="0" err="1">
                <a:solidFill>
                  <a:schemeClr val="bg1"/>
                </a:solidFill>
              </a:rPr>
              <a:t>field</a:t>
            </a:r>
            <a:r>
              <a:rPr lang="es-ES" sz="2000" dirty="0">
                <a:solidFill>
                  <a:schemeClr val="bg1"/>
                </a:solidFill>
              </a:rPr>
              <a:t> </a:t>
            </a:r>
            <a:r>
              <a:rPr lang="es-ES" sz="2000" dirty="0" err="1">
                <a:solidFill>
                  <a:schemeClr val="bg1"/>
                </a:solidFill>
              </a:rPr>
              <a:t>of</a:t>
            </a:r>
            <a:r>
              <a:rPr lang="es-ES" sz="2000" dirty="0">
                <a:solidFill>
                  <a:schemeClr val="bg1"/>
                </a:solidFill>
              </a:rPr>
              <a:t> </a:t>
            </a:r>
            <a:r>
              <a:rPr lang="es-ES" sz="2000" dirty="0" err="1">
                <a:solidFill>
                  <a:schemeClr val="bg1"/>
                </a:solidFill>
              </a:rPr>
              <a:t>activity</a:t>
            </a:r>
            <a:r>
              <a:rPr lang="es-ES" sz="2000" dirty="0">
                <a:solidFill>
                  <a:schemeClr val="bg1"/>
                </a:solidFill>
              </a:rPr>
              <a:t>.</a:t>
            </a:r>
          </a:p>
        </p:txBody>
      </p:sp>
    </p:spTree>
    <p:extLst>
      <p:ext uri="{BB962C8B-B14F-4D97-AF65-F5344CB8AC3E}">
        <p14:creationId xmlns:p14="http://schemas.microsoft.com/office/powerpoint/2010/main" val="14200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A992-D92E-F8F0-9259-3BE3A7B5C1D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2FFEF6B-948B-7DA2-D349-451A9E97DBC3}"/>
              </a:ext>
            </a:extLst>
          </p:cNvPr>
          <p:cNvSpPr>
            <a:spLocks noGrp="1"/>
          </p:cNvSpPr>
          <p:nvPr>
            <p:ph type="title"/>
          </p:nvPr>
        </p:nvSpPr>
        <p:spPr/>
        <p:txBody>
          <a:bodyPr>
            <a:normAutofit/>
          </a:bodyPr>
          <a:lstStyle/>
          <a:p>
            <a:r>
              <a:rPr lang="ca-ES"/>
              <a:t>Microcredentials: Features</a:t>
            </a:r>
            <a:endParaRPr lang="ca-ES" dirty="0"/>
          </a:p>
        </p:txBody>
      </p:sp>
      <p:sp>
        <p:nvSpPr>
          <p:cNvPr id="5" name="Marcador de contenido 4">
            <a:extLst>
              <a:ext uri="{FF2B5EF4-FFF2-40B4-BE49-F238E27FC236}">
                <a16:creationId xmlns:a16="http://schemas.microsoft.com/office/drawing/2014/main" id="{074D755E-3CA7-1FA9-CA0C-110F1211D106}"/>
              </a:ext>
            </a:extLst>
          </p:cNvPr>
          <p:cNvSpPr>
            <a:spLocks noGrp="1"/>
          </p:cNvSpPr>
          <p:nvPr>
            <p:ph idx="1"/>
          </p:nvPr>
        </p:nvSpPr>
        <p:spPr/>
        <p:txBody>
          <a:bodyPr/>
          <a:lstStyle/>
          <a:p>
            <a:pPr marL="514350" indent="-514350">
              <a:buAutoNum type="arabicPeriod"/>
            </a:pPr>
            <a:r>
              <a:rPr lang="es-ES">
                <a:solidFill>
                  <a:schemeClr val="bg1"/>
                </a:solidFill>
              </a:rPr>
              <a:t>Recording of learning outcomes: achievements and assessment methodology.
Needs-oriented design
They are student-owned and portable
They are freestanding and stackable
They are backed by a quality assurance system</a:t>
            </a:r>
            <a:endParaRPr lang="es-ES" dirty="0">
              <a:solidFill>
                <a:schemeClr val="bg1"/>
              </a:solidFill>
            </a:endParaRPr>
          </a:p>
        </p:txBody>
      </p:sp>
    </p:spTree>
    <p:extLst>
      <p:ext uri="{BB962C8B-B14F-4D97-AF65-F5344CB8AC3E}">
        <p14:creationId xmlns:p14="http://schemas.microsoft.com/office/powerpoint/2010/main" val="86847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911D-F99F-01CE-B875-8C5225C1E338}"/>
              </a:ext>
            </a:extLst>
          </p:cNvPr>
          <p:cNvSpPr>
            <a:spLocks noGrp="1"/>
          </p:cNvSpPr>
          <p:nvPr>
            <p:ph type="title"/>
          </p:nvPr>
        </p:nvSpPr>
        <p:spPr/>
        <p:txBody>
          <a:bodyPr/>
          <a:lstStyle/>
          <a:p>
            <a:r>
              <a:rPr lang="ca-ES" dirty="0"/>
              <a:t>Micro-</a:t>
            </a:r>
            <a:r>
              <a:rPr lang="ca-ES" dirty="0" err="1"/>
              <a:t>credentials</a:t>
            </a:r>
            <a:r>
              <a:rPr lang="ca-ES" dirty="0"/>
              <a:t>: Spain</a:t>
            </a:r>
          </a:p>
        </p:txBody>
      </p:sp>
      <p:sp>
        <p:nvSpPr>
          <p:cNvPr id="3" name="Content Placeholder 2">
            <a:extLst>
              <a:ext uri="{FF2B5EF4-FFF2-40B4-BE49-F238E27FC236}">
                <a16:creationId xmlns:a16="http://schemas.microsoft.com/office/drawing/2014/main" id="{7D311463-9DF0-E869-7E56-3D3D1D126780}"/>
              </a:ext>
            </a:extLst>
          </p:cNvPr>
          <p:cNvSpPr>
            <a:spLocks noGrp="1"/>
          </p:cNvSpPr>
          <p:nvPr>
            <p:ph idx="1"/>
          </p:nvPr>
        </p:nvSpPr>
        <p:spPr/>
        <p:txBody>
          <a:bodyPr/>
          <a:lstStyle/>
          <a:p>
            <a:r>
              <a:rPr lang="ca-ES" dirty="0">
                <a:solidFill>
                  <a:schemeClr val="bg1"/>
                </a:solidFill>
              </a:rPr>
              <a:t>LO 2/2023 </a:t>
            </a:r>
          </a:p>
          <a:p>
            <a:r>
              <a:rPr lang="en-US" dirty="0">
                <a:solidFill>
                  <a:schemeClr val="bg1"/>
                </a:solidFill>
                <a:effectLst/>
                <a:latin typeface="Helvetica" pitchFamily="2" charset="0"/>
              </a:rPr>
              <a:t>Ley </a:t>
            </a:r>
            <a:r>
              <a:rPr lang="en-US" dirty="0" err="1">
                <a:solidFill>
                  <a:schemeClr val="bg1"/>
                </a:solidFill>
                <a:effectLst/>
                <a:latin typeface="Helvetica" pitchFamily="2" charset="0"/>
              </a:rPr>
              <a:t>Orgánica</a:t>
            </a:r>
            <a:r>
              <a:rPr lang="en-US" dirty="0">
                <a:solidFill>
                  <a:schemeClr val="bg1"/>
                </a:solidFill>
                <a:effectLst/>
                <a:latin typeface="Helvetica" pitchFamily="2" charset="0"/>
              </a:rPr>
              <a:t> 2/2023, de 22 de </a:t>
            </a:r>
            <a:r>
              <a:rPr lang="en-US" dirty="0" err="1">
                <a:solidFill>
                  <a:schemeClr val="bg1"/>
                </a:solidFill>
                <a:effectLst/>
                <a:latin typeface="Helvetica" pitchFamily="2" charset="0"/>
              </a:rPr>
              <a:t>marzo</a:t>
            </a:r>
            <a:r>
              <a:rPr lang="en-US" dirty="0">
                <a:solidFill>
                  <a:schemeClr val="bg1"/>
                </a:solidFill>
                <a:effectLst/>
                <a:latin typeface="Helvetica" pitchFamily="2" charset="0"/>
              </a:rPr>
              <a:t>, del Sistema Universitario.</a:t>
            </a:r>
          </a:p>
          <a:p>
            <a:endParaRPr lang="ca-ES" dirty="0">
              <a:solidFill>
                <a:schemeClr val="bg1"/>
              </a:solidFill>
            </a:endParaRPr>
          </a:p>
        </p:txBody>
      </p:sp>
      <p:sp>
        <p:nvSpPr>
          <p:cNvPr id="5" name="TextBox 4">
            <a:extLst>
              <a:ext uri="{FF2B5EF4-FFF2-40B4-BE49-F238E27FC236}">
                <a16:creationId xmlns:a16="http://schemas.microsoft.com/office/drawing/2014/main" id="{7315DB57-2FFF-CD42-604F-7099545B5988}"/>
              </a:ext>
            </a:extLst>
          </p:cNvPr>
          <p:cNvSpPr txBox="1"/>
          <p:nvPr/>
        </p:nvSpPr>
        <p:spPr>
          <a:xfrm>
            <a:off x="2152651" y="3768989"/>
            <a:ext cx="8079699" cy="923330"/>
          </a:xfrm>
          <a:prstGeom prst="rect">
            <a:avLst/>
          </a:prstGeom>
          <a:noFill/>
        </p:spPr>
        <p:txBody>
          <a:bodyPr wrap="square">
            <a:spAutoFit/>
          </a:bodyPr>
          <a:lstStyle/>
          <a:p>
            <a:r>
              <a:rPr lang="en-US" dirty="0">
                <a:solidFill>
                  <a:schemeClr val="bg1"/>
                </a:solidFill>
                <a:latin typeface="Helvetica" pitchFamily="2" charset="0"/>
              </a:rPr>
              <a:t>Article 7. University degrees.
5. Lifelong learning may be developed through different teaching modalities, including micro-credentials, micro-modules or other short-term </a:t>
            </a:r>
            <a:r>
              <a:rPr lang="en-US" dirty="0" err="1">
                <a:solidFill>
                  <a:schemeClr val="bg1"/>
                </a:solidFill>
                <a:latin typeface="Helvetica" pitchFamily="2" charset="0"/>
              </a:rPr>
              <a:t>programmes</a:t>
            </a:r>
            <a:r>
              <a:rPr lang="en-US" dirty="0">
                <a:solidFill>
                  <a:schemeClr val="bg1"/>
                </a:solidFill>
                <a:latin typeface="Helvetica" pitchFamily="2" charset="0"/>
              </a:rPr>
              <a:t>.</a:t>
            </a:r>
          </a:p>
        </p:txBody>
      </p:sp>
    </p:spTree>
    <p:extLst>
      <p:ext uri="{BB962C8B-B14F-4D97-AF65-F5344CB8AC3E}">
        <p14:creationId xmlns:p14="http://schemas.microsoft.com/office/powerpoint/2010/main" val="105250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911D-F99F-01CE-B875-8C5225C1E338}"/>
              </a:ext>
            </a:extLst>
          </p:cNvPr>
          <p:cNvSpPr>
            <a:spLocks noGrp="1"/>
          </p:cNvSpPr>
          <p:nvPr>
            <p:ph type="title"/>
          </p:nvPr>
        </p:nvSpPr>
        <p:spPr/>
        <p:txBody>
          <a:bodyPr/>
          <a:lstStyle/>
          <a:p>
            <a:r>
              <a:rPr lang="ca-ES" dirty="0"/>
              <a:t>Micro-</a:t>
            </a:r>
            <a:r>
              <a:rPr lang="ca-ES" dirty="0" err="1"/>
              <a:t>credentials</a:t>
            </a:r>
            <a:r>
              <a:rPr lang="ca-ES" dirty="0"/>
              <a:t>: Spain</a:t>
            </a:r>
          </a:p>
        </p:txBody>
      </p:sp>
      <p:sp>
        <p:nvSpPr>
          <p:cNvPr id="3" name="Content Placeholder 2">
            <a:extLst>
              <a:ext uri="{FF2B5EF4-FFF2-40B4-BE49-F238E27FC236}">
                <a16:creationId xmlns:a16="http://schemas.microsoft.com/office/drawing/2014/main" id="{7D311463-9DF0-E869-7E56-3D3D1D126780}"/>
              </a:ext>
            </a:extLst>
          </p:cNvPr>
          <p:cNvSpPr>
            <a:spLocks noGrp="1"/>
          </p:cNvSpPr>
          <p:nvPr>
            <p:ph idx="1"/>
          </p:nvPr>
        </p:nvSpPr>
        <p:spPr/>
        <p:txBody>
          <a:bodyPr/>
          <a:lstStyle/>
          <a:p>
            <a:r>
              <a:rPr lang="ca-ES" dirty="0">
                <a:solidFill>
                  <a:schemeClr val="bg1"/>
                </a:solidFill>
              </a:rPr>
              <a:t>LO 2/2023 </a:t>
            </a:r>
          </a:p>
          <a:p>
            <a:r>
              <a:rPr lang="en-US" dirty="0">
                <a:solidFill>
                  <a:schemeClr val="bg1"/>
                </a:solidFill>
                <a:effectLst/>
                <a:latin typeface="Helvetica" pitchFamily="2" charset="0"/>
              </a:rPr>
              <a:t>Ley </a:t>
            </a:r>
            <a:r>
              <a:rPr lang="en-US" dirty="0" err="1">
                <a:solidFill>
                  <a:schemeClr val="bg1"/>
                </a:solidFill>
                <a:effectLst/>
                <a:latin typeface="Helvetica" pitchFamily="2" charset="0"/>
              </a:rPr>
              <a:t>Orgánica</a:t>
            </a:r>
            <a:r>
              <a:rPr lang="en-US" dirty="0">
                <a:solidFill>
                  <a:schemeClr val="bg1"/>
                </a:solidFill>
                <a:effectLst/>
                <a:latin typeface="Helvetica" pitchFamily="2" charset="0"/>
              </a:rPr>
              <a:t> 2/2023, de 22 de </a:t>
            </a:r>
            <a:r>
              <a:rPr lang="en-US" dirty="0" err="1">
                <a:solidFill>
                  <a:schemeClr val="bg1"/>
                </a:solidFill>
                <a:effectLst/>
                <a:latin typeface="Helvetica" pitchFamily="2" charset="0"/>
              </a:rPr>
              <a:t>marzo</a:t>
            </a:r>
            <a:r>
              <a:rPr lang="en-US" dirty="0">
                <a:solidFill>
                  <a:schemeClr val="bg1"/>
                </a:solidFill>
                <a:effectLst/>
                <a:latin typeface="Helvetica" pitchFamily="2" charset="0"/>
              </a:rPr>
              <a:t>, del Sistema Universitario.</a:t>
            </a:r>
          </a:p>
          <a:p>
            <a:endParaRPr lang="ca-ES" dirty="0">
              <a:solidFill>
                <a:schemeClr val="bg1"/>
              </a:solidFill>
            </a:endParaRPr>
          </a:p>
        </p:txBody>
      </p:sp>
      <p:sp>
        <p:nvSpPr>
          <p:cNvPr id="5" name="TextBox 4">
            <a:extLst>
              <a:ext uri="{FF2B5EF4-FFF2-40B4-BE49-F238E27FC236}">
                <a16:creationId xmlns:a16="http://schemas.microsoft.com/office/drawing/2014/main" id="{7315DB57-2FFF-CD42-604F-7099545B5988}"/>
              </a:ext>
            </a:extLst>
          </p:cNvPr>
          <p:cNvSpPr txBox="1"/>
          <p:nvPr/>
        </p:nvSpPr>
        <p:spPr>
          <a:xfrm>
            <a:off x="2152651" y="3768989"/>
            <a:ext cx="8079699" cy="1754326"/>
          </a:xfrm>
          <a:prstGeom prst="rect">
            <a:avLst/>
          </a:prstGeom>
          <a:noFill/>
        </p:spPr>
        <p:txBody>
          <a:bodyPr wrap="square">
            <a:spAutoFit/>
          </a:bodyPr>
          <a:lstStyle/>
          <a:p>
            <a:r>
              <a:rPr lang="en-US" dirty="0">
                <a:solidFill>
                  <a:schemeClr val="bg1"/>
                </a:solidFill>
                <a:latin typeface="Helvetica" pitchFamily="2" charset="0"/>
              </a:rPr>
              <a:t>Article 9. Structure of official education.
8. In relation to the curricular structures in official university education, universities, in the exercise of their autonomy, may develop specific teaching innovation strategies, such as official </a:t>
            </a:r>
            <a:r>
              <a:rPr lang="en-US" b="1" dirty="0">
                <a:solidFill>
                  <a:schemeClr val="bg1"/>
                </a:solidFill>
                <a:latin typeface="Helvetica" pitchFamily="2" charset="0"/>
              </a:rPr>
              <a:t>degrees with an open pathway</a:t>
            </a:r>
            <a:r>
              <a:rPr lang="en-US" dirty="0">
                <a:solidFill>
                  <a:schemeClr val="bg1"/>
                </a:solidFill>
                <a:latin typeface="Helvetica" pitchFamily="2" charset="0"/>
              </a:rPr>
              <a:t>, dual mention, double degrees or other modalities, in the form in which they are developed by regulation.</a:t>
            </a:r>
          </a:p>
        </p:txBody>
      </p:sp>
    </p:spTree>
    <p:extLst>
      <p:ext uri="{BB962C8B-B14F-4D97-AF65-F5344CB8AC3E}">
        <p14:creationId xmlns:p14="http://schemas.microsoft.com/office/powerpoint/2010/main" val="193075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5C3FC-D1CB-21EE-9F12-A39497DB96B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6EEF35D-277A-89B2-10C4-2F1E467EF7E8}"/>
              </a:ext>
            </a:extLst>
          </p:cNvPr>
          <p:cNvSpPr>
            <a:spLocks noGrp="1"/>
          </p:cNvSpPr>
          <p:nvPr>
            <p:ph type="title"/>
          </p:nvPr>
        </p:nvSpPr>
        <p:spPr/>
        <p:txBody>
          <a:bodyPr>
            <a:normAutofit/>
          </a:bodyPr>
          <a:lstStyle/>
          <a:p>
            <a:r>
              <a:rPr lang="ca-ES" dirty="0"/>
              <a:t>Micro-</a:t>
            </a:r>
            <a:r>
              <a:rPr lang="ca-ES" dirty="0" err="1"/>
              <a:t>credentials</a:t>
            </a:r>
            <a:r>
              <a:rPr lang="ca-ES" dirty="0"/>
              <a:t>: Spain</a:t>
            </a:r>
          </a:p>
        </p:txBody>
      </p:sp>
      <p:sp>
        <p:nvSpPr>
          <p:cNvPr id="5" name="Marcador de contenido 4">
            <a:extLst>
              <a:ext uri="{FF2B5EF4-FFF2-40B4-BE49-F238E27FC236}">
                <a16:creationId xmlns:a16="http://schemas.microsoft.com/office/drawing/2014/main" id="{62BD9F78-2708-175C-F558-CAC3CDAE8BB4}"/>
              </a:ext>
            </a:extLst>
          </p:cNvPr>
          <p:cNvSpPr>
            <a:spLocks noGrp="1"/>
          </p:cNvSpPr>
          <p:nvPr>
            <p:ph idx="1"/>
          </p:nvPr>
        </p:nvSpPr>
        <p:spPr/>
        <p:txBody>
          <a:bodyPr/>
          <a:lstStyle/>
          <a:p>
            <a:r>
              <a:rPr lang="es-ES">
                <a:solidFill>
                  <a:schemeClr val="bg1"/>
                </a:solidFill>
              </a:rPr>
              <a:t>According to Royal Decree 822/2021, microcredentials are lifelong learning courses aimed at both university and non-graduate graduates.
These are courses of less than 15 credits that allow you to certify learning outcomes
CRUE recommendation: courses between 3 and 6 credits</a:t>
            </a:r>
            <a:endParaRPr lang="es-ES" dirty="0">
              <a:solidFill>
                <a:schemeClr val="bg1"/>
              </a:solidFill>
            </a:endParaRPr>
          </a:p>
        </p:txBody>
      </p:sp>
    </p:spTree>
    <p:extLst>
      <p:ext uri="{BB962C8B-B14F-4D97-AF65-F5344CB8AC3E}">
        <p14:creationId xmlns:p14="http://schemas.microsoft.com/office/powerpoint/2010/main" val="210689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911D-F99F-01CE-B875-8C5225C1E338}"/>
              </a:ext>
            </a:extLst>
          </p:cNvPr>
          <p:cNvSpPr>
            <a:spLocks noGrp="1"/>
          </p:cNvSpPr>
          <p:nvPr>
            <p:ph type="title"/>
          </p:nvPr>
        </p:nvSpPr>
        <p:spPr/>
        <p:txBody>
          <a:bodyPr/>
          <a:lstStyle/>
          <a:p>
            <a:r>
              <a:rPr lang="ca-ES" dirty="0"/>
              <a:t>Micro-</a:t>
            </a:r>
            <a:r>
              <a:rPr lang="ca-ES" dirty="0" err="1"/>
              <a:t>credentials</a:t>
            </a:r>
            <a:r>
              <a:rPr lang="ca-ES" dirty="0"/>
              <a:t>: Spain</a:t>
            </a:r>
          </a:p>
        </p:txBody>
      </p:sp>
      <p:sp>
        <p:nvSpPr>
          <p:cNvPr id="3" name="Content Placeholder 2">
            <a:extLst>
              <a:ext uri="{FF2B5EF4-FFF2-40B4-BE49-F238E27FC236}">
                <a16:creationId xmlns:a16="http://schemas.microsoft.com/office/drawing/2014/main" id="{7D311463-9DF0-E869-7E56-3D3D1D126780}"/>
              </a:ext>
            </a:extLst>
          </p:cNvPr>
          <p:cNvSpPr>
            <a:spLocks noGrp="1"/>
          </p:cNvSpPr>
          <p:nvPr>
            <p:ph idx="1"/>
          </p:nvPr>
        </p:nvSpPr>
        <p:spPr/>
        <p:txBody>
          <a:bodyPr/>
          <a:lstStyle/>
          <a:p>
            <a:r>
              <a:rPr lang="ca-ES" dirty="0">
                <a:solidFill>
                  <a:schemeClr val="bg1"/>
                </a:solidFill>
              </a:rPr>
              <a:t>RD 822/2021</a:t>
            </a:r>
          </a:p>
        </p:txBody>
      </p:sp>
      <p:sp>
        <p:nvSpPr>
          <p:cNvPr id="5" name="TextBox 4">
            <a:extLst>
              <a:ext uri="{FF2B5EF4-FFF2-40B4-BE49-F238E27FC236}">
                <a16:creationId xmlns:a16="http://schemas.microsoft.com/office/drawing/2014/main" id="{7315DB57-2FFF-CD42-604F-7099545B5988}"/>
              </a:ext>
            </a:extLst>
          </p:cNvPr>
          <p:cNvSpPr txBox="1"/>
          <p:nvPr/>
        </p:nvSpPr>
        <p:spPr>
          <a:xfrm>
            <a:off x="2221042" y="2337430"/>
            <a:ext cx="8079699" cy="2031325"/>
          </a:xfrm>
          <a:prstGeom prst="rect">
            <a:avLst/>
          </a:prstGeom>
          <a:noFill/>
        </p:spPr>
        <p:txBody>
          <a:bodyPr wrap="square">
            <a:spAutoFit/>
          </a:bodyPr>
          <a:lstStyle/>
          <a:p>
            <a:r>
              <a:rPr lang="en-US" dirty="0">
                <a:solidFill>
                  <a:schemeClr val="bg1"/>
                </a:solidFill>
                <a:latin typeface="Helvetica" pitchFamily="2" charset="0"/>
              </a:rPr>
              <a:t>Article 37. Life-Long Learning.
8. Likewise, universities may offer their own courses of less than 15 ECTS that require or do not require a previous university degree, in the form of micro-credentials or micro-modules, which allow the certification of learning outcomes linked to short-term training activities. In no case may these courses be confused with the qualifications offered by Intermediate or Higher Vocational Training centers.</a:t>
            </a:r>
          </a:p>
        </p:txBody>
      </p:sp>
    </p:spTree>
    <p:extLst>
      <p:ext uri="{BB962C8B-B14F-4D97-AF65-F5344CB8AC3E}">
        <p14:creationId xmlns:p14="http://schemas.microsoft.com/office/powerpoint/2010/main" val="235816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ca-ES" dirty="0" err="1"/>
              <a:t>Microcredentials</a:t>
            </a:r>
            <a:r>
              <a:rPr lang="ca-ES" dirty="0"/>
              <a:t>: </a:t>
            </a:r>
            <a:r>
              <a:rPr lang="ca-ES" dirty="0" err="1"/>
              <a:t>certification</a:t>
            </a:r>
            <a:r>
              <a:rPr lang="ca-ES" dirty="0"/>
              <a:t> </a:t>
            </a:r>
          </a:p>
        </p:txBody>
      </p:sp>
      <p:sp>
        <p:nvSpPr>
          <p:cNvPr id="5" name="Marcador de contenido 4"/>
          <p:cNvSpPr>
            <a:spLocks noGrp="1"/>
          </p:cNvSpPr>
          <p:nvPr>
            <p:ph idx="1"/>
          </p:nvPr>
        </p:nvSpPr>
        <p:spPr/>
        <p:txBody>
          <a:bodyPr>
            <a:normAutofit/>
          </a:bodyPr>
          <a:lstStyle/>
          <a:p>
            <a:pPr>
              <a:lnSpc>
                <a:spcPct val="100000"/>
              </a:lnSpc>
            </a:pPr>
            <a:r>
              <a:rPr lang="es-ES" sz="2400" dirty="0" err="1">
                <a:solidFill>
                  <a:schemeClr val="bg1"/>
                </a:solidFill>
              </a:rPr>
              <a:t>Verifiable</a:t>
            </a:r>
            <a:r>
              <a:rPr lang="es-ES" sz="2400" dirty="0">
                <a:solidFill>
                  <a:schemeClr val="bg1"/>
                </a:solidFill>
              </a:rPr>
              <a:t> digital </a:t>
            </a:r>
            <a:r>
              <a:rPr lang="es-ES" sz="2400" dirty="0" err="1">
                <a:solidFill>
                  <a:schemeClr val="bg1"/>
                </a:solidFill>
              </a:rPr>
              <a:t>credential</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European</a:t>
            </a:r>
            <a:r>
              <a:rPr lang="es-ES" sz="2400" dirty="0">
                <a:solidFill>
                  <a:schemeClr val="bg1"/>
                </a:solidFill>
              </a:rPr>
              <a:t> EDCI (</a:t>
            </a:r>
            <a:r>
              <a:rPr lang="es-ES" sz="2400" dirty="0" err="1">
                <a:solidFill>
                  <a:schemeClr val="bg1"/>
                </a:solidFill>
              </a:rPr>
              <a:t>European</a:t>
            </a:r>
            <a:r>
              <a:rPr lang="es-ES" sz="2400" dirty="0">
                <a:solidFill>
                  <a:schemeClr val="bg1"/>
                </a:solidFill>
              </a:rPr>
              <a:t> Digital </a:t>
            </a:r>
            <a:r>
              <a:rPr lang="es-ES" sz="2400" dirty="0" err="1">
                <a:solidFill>
                  <a:schemeClr val="bg1"/>
                </a:solidFill>
              </a:rPr>
              <a:t>Credentials</a:t>
            </a:r>
            <a:r>
              <a:rPr lang="es-ES" sz="2400" dirty="0">
                <a:solidFill>
                  <a:schemeClr val="bg1"/>
                </a:solidFill>
              </a:rPr>
              <a:t> </a:t>
            </a:r>
            <a:r>
              <a:rPr lang="es-ES" sz="2400" dirty="0" err="1">
                <a:solidFill>
                  <a:schemeClr val="bg1"/>
                </a:solidFill>
              </a:rPr>
              <a:t>for</a:t>
            </a:r>
            <a:r>
              <a:rPr lang="es-ES" sz="2400" dirty="0">
                <a:solidFill>
                  <a:schemeClr val="bg1"/>
                </a:solidFill>
              </a:rPr>
              <a:t> </a:t>
            </a:r>
            <a:r>
              <a:rPr lang="es-ES" sz="2400" dirty="0" err="1">
                <a:solidFill>
                  <a:schemeClr val="bg1"/>
                </a:solidFill>
              </a:rPr>
              <a:t>Learning</a:t>
            </a:r>
            <a:r>
              <a:rPr lang="es-ES" sz="2400" dirty="0">
                <a:solidFill>
                  <a:schemeClr val="bg1"/>
                </a:solidFill>
              </a:rPr>
              <a:t>) standard, </a:t>
            </a:r>
            <a:r>
              <a:rPr lang="es-ES" sz="2400" dirty="0" err="1">
                <a:solidFill>
                  <a:schemeClr val="bg1"/>
                </a:solidFill>
              </a:rPr>
              <a:t>based</a:t>
            </a:r>
            <a:r>
              <a:rPr lang="es-ES" sz="2400" dirty="0">
                <a:solidFill>
                  <a:schemeClr val="bg1"/>
                </a:solidFill>
              </a:rPr>
              <a:t> </a:t>
            </a:r>
            <a:r>
              <a:rPr lang="es-ES" sz="2400" dirty="0" err="1">
                <a:solidFill>
                  <a:schemeClr val="bg1"/>
                </a:solidFill>
              </a:rPr>
              <a:t>on</a:t>
            </a:r>
            <a:r>
              <a:rPr lang="es-ES" sz="2400" dirty="0">
                <a:solidFill>
                  <a:schemeClr val="bg1"/>
                </a:solidFill>
              </a:rPr>
              <a:t> </a:t>
            </a:r>
            <a:r>
              <a:rPr lang="es-ES" sz="2400" dirty="0" err="1">
                <a:solidFill>
                  <a:schemeClr val="bg1"/>
                </a:solidFill>
              </a:rPr>
              <a:t>the</a:t>
            </a:r>
            <a:r>
              <a:rPr lang="es-ES" sz="2400" dirty="0">
                <a:solidFill>
                  <a:schemeClr val="bg1"/>
                </a:solidFill>
              </a:rPr>
              <a:t> ELM (</a:t>
            </a:r>
            <a:r>
              <a:rPr lang="es-ES" sz="2400" dirty="0" err="1">
                <a:solidFill>
                  <a:schemeClr val="bg1"/>
                </a:solidFill>
              </a:rPr>
              <a:t>European</a:t>
            </a:r>
            <a:r>
              <a:rPr lang="es-ES" sz="2400" dirty="0">
                <a:solidFill>
                  <a:schemeClr val="bg1"/>
                </a:solidFill>
              </a:rPr>
              <a:t> </a:t>
            </a:r>
            <a:r>
              <a:rPr lang="es-ES" sz="2400" dirty="0" err="1">
                <a:solidFill>
                  <a:schemeClr val="bg1"/>
                </a:solidFill>
              </a:rPr>
              <a:t>Learning</a:t>
            </a:r>
            <a:r>
              <a:rPr lang="es-ES" sz="2400" dirty="0">
                <a:solidFill>
                  <a:schemeClr val="bg1"/>
                </a:solidFill>
              </a:rPr>
              <a:t> </a:t>
            </a:r>
            <a:r>
              <a:rPr lang="es-ES" sz="2400" dirty="0" err="1">
                <a:solidFill>
                  <a:schemeClr val="bg1"/>
                </a:solidFill>
              </a:rPr>
              <a:t>Model</a:t>
            </a:r>
            <a:r>
              <a:rPr lang="es-ES" sz="2400" dirty="0">
                <a:solidFill>
                  <a:schemeClr val="bg1"/>
                </a:solidFill>
              </a:rPr>
              <a:t>) </a:t>
            </a:r>
            <a:r>
              <a:rPr lang="es-ES" sz="2400" dirty="0" err="1">
                <a:solidFill>
                  <a:schemeClr val="bg1"/>
                </a:solidFill>
              </a:rPr>
              <a:t>or</a:t>
            </a:r>
            <a:r>
              <a:rPr lang="es-ES" sz="2400" dirty="0">
                <a:solidFill>
                  <a:schemeClr val="bg1"/>
                </a:solidFill>
              </a:rPr>
              <a:t> EUROPASS data </a:t>
            </a:r>
            <a:r>
              <a:rPr lang="es-ES" sz="2400" dirty="0" err="1">
                <a:solidFill>
                  <a:schemeClr val="bg1"/>
                </a:solidFill>
              </a:rPr>
              <a:t>model</a:t>
            </a:r>
            <a:r>
              <a:rPr lang="es-ES" sz="2400" dirty="0">
                <a:solidFill>
                  <a:schemeClr val="bg1"/>
                </a:solidFill>
              </a:rPr>
              <a:t>, </a:t>
            </a:r>
            <a:r>
              <a:rPr lang="es-ES" sz="2400" dirty="0" err="1">
                <a:solidFill>
                  <a:schemeClr val="bg1"/>
                </a:solidFill>
              </a:rPr>
              <a:t>is</a:t>
            </a:r>
            <a:r>
              <a:rPr lang="es-ES" sz="2400" dirty="0">
                <a:solidFill>
                  <a:schemeClr val="bg1"/>
                </a:solidFill>
              </a:rPr>
              <a:t> </a:t>
            </a:r>
            <a:r>
              <a:rPr lang="es-ES" sz="2400" dirty="0" err="1">
                <a:solidFill>
                  <a:schemeClr val="bg1"/>
                </a:solidFill>
              </a:rPr>
              <a:t>recommended</a:t>
            </a:r>
            <a:endParaRPr lang="es-ES" sz="2400" dirty="0">
              <a:solidFill>
                <a:schemeClr val="bg1"/>
              </a:solidFill>
            </a:endParaRPr>
          </a:p>
        </p:txBody>
      </p:sp>
    </p:spTree>
    <p:extLst>
      <p:ext uri="{BB962C8B-B14F-4D97-AF65-F5344CB8AC3E}">
        <p14:creationId xmlns:p14="http://schemas.microsoft.com/office/powerpoint/2010/main" val="171631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51050" y="97274"/>
            <a:ext cx="7886700" cy="715527"/>
          </a:xfrm>
        </p:spPr>
        <p:txBody>
          <a:bodyPr>
            <a:normAutofit/>
          </a:bodyPr>
          <a:lstStyle/>
          <a:p>
            <a:r>
              <a:rPr lang="ca-ES" sz="2800" dirty="0"/>
              <a:t>UdL </a:t>
            </a:r>
            <a:r>
              <a:rPr lang="ca-ES" sz="2800" dirty="0" err="1"/>
              <a:t>certification</a:t>
            </a:r>
            <a:r>
              <a:rPr lang="ca-ES" sz="2800" dirty="0"/>
              <a:t> </a:t>
            </a:r>
            <a:r>
              <a:rPr lang="ca-ES" sz="2800" dirty="0" err="1"/>
              <a:t>proposal</a:t>
            </a:r>
            <a:r>
              <a:rPr lang="ca-ES" sz="2800" dirty="0"/>
              <a:t> </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840408152"/>
              </p:ext>
            </p:extLst>
          </p:nvPr>
        </p:nvGraphicFramePr>
        <p:xfrm>
          <a:off x="352541" y="592777"/>
          <a:ext cx="11413474" cy="5486400"/>
        </p:xfrm>
        <a:graphic>
          <a:graphicData uri="http://schemas.openxmlformats.org/drawingml/2006/table">
            <a:tbl>
              <a:tblPr firstRow="1" bandRow="1">
                <a:tableStyleId>{5C22544A-7EE6-4342-B048-85BDC9FD1C3A}</a:tableStyleId>
              </a:tblPr>
              <a:tblGrid>
                <a:gridCol w="5930707">
                  <a:extLst>
                    <a:ext uri="{9D8B030D-6E8A-4147-A177-3AD203B41FA5}">
                      <a16:colId xmlns:a16="http://schemas.microsoft.com/office/drawing/2014/main" val="1081917121"/>
                    </a:ext>
                  </a:extLst>
                </a:gridCol>
                <a:gridCol w="5482767">
                  <a:extLst>
                    <a:ext uri="{9D8B030D-6E8A-4147-A177-3AD203B41FA5}">
                      <a16:colId xmlns:a16="http://schemas.microsoft.com/office/drawing/2014/main" val="3182426245"/>
                    </a:ext>
                  </a:extLst>
                </a:gridCol>
              </a:tblGrid>
              <a:tr h="370840">
                <a:tc>
                  <a:txBody>
                    <a:bodyPr/>
                    <a:lstStyle/>
                    <a:p>
                      <a:r>
                        <a:rPr lang="ca-ES" sz="1400" b="0" dirty="0" err="1">
                          <a:solidFill>
                            <a:schemeClr val="bg1"/>
                          </a:solidFill>
                          <a:latin typeface="Arial" panose="020B0604020202020204" pitchFamily="34" charset="0"/>
                          <a:cs typeface="Arial" panose="020B0604020202020204" pitchFamily="34" charset="0"/>
                        </a:rPr>
                        <a:t>Identification</a:t>
                      </a:r>
                      <a:r>
                        <a:rPr lang="ca-ES" sz="1400" b="0" dirty="0">
                          <a:solidFill>
                            <a:schemeClr val="bg1"/>
                          </a:solidFill>
                          <a:latin typeface="Arial" panose="020B0604020202020204" pitchFamily="34" charset="0"/>
                          <a:cs typeface="Arial" panose="020B0604020202020204" pitchFamily="34" charset="0"/>
                        </a:rPr>
                        <a:t> of </a:t>
                      </a:r>
                      <a:r>
                        <a:rPr lang="ca-ES" sz="1400" b="0" dirty="0" err="1">
                          <a:solidFill>
                            <a:schemeClr val="bg1"/>
                          </a:solidFill>
                          <a:latin typeface="Arial" panose="020B0604020202020204" pitchFamily="34" charset="0"/>
                          <a:cs typeface="Arial" panose="020B0604020202020204" pitchFamily="34" charset="0"/>
                        </a:rPr>
                        <a:t>the</a:t>
                      </a:r>
                      <a:r>
                        <a:rPr lang="ca-ES" sz="1400" b="0" dirty="0">
                          <a:solidFill>
                            <a:schemeClr val="bg1"/>
                          </a:solidFill>
                          <a:latin typeface="Arial" panose="020B0604020202020204" pitchFamily="34" charset="0"/>
                          <a:cs typeface="Arial" panose="020B0604020202020204" pitchFamily="34" charset="0"/>
                        </a:rPr>
                        <a:t> </a:t>
                      </a:r>
                      <a:r>
                        <a:rPr lang="ca-ES" sz="1400" b="0" dirty="0" err="1">
                          <a:solidFill>
                            <a:schemeClr val="bg1"/>
                          </a:solidFill>
                          <a:latin typeface="Arial" panose="020B0604020202020204" pitchFamily="34" charset="0"/>
                          <a:cs typeface="Arial" panose="020B0604020202020204" pitchFamily="34" charset="0"/>
                        </a:rPr>
                        <a:t>person</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Objectives</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8073"/>
                  </a:ext>
                </a:extLst>
              </a:tr>
              <a:tr h="370840">
                <a:tc>
                  <a:txBody>
                    <a:bodyPr/>
                    <a:lstStyle/>
                    <a:p>
                      <a:r>
                        <a:rPr lang="ca-ES" sz="1400" b="0" dirty="0" err="1">
                          <a:solidFill>
                            <a:schemeClr val="bg1"/>
                          </a:solidFill>
                          <a:latin typeface="Arial" panose="020B0604020202020204" pitchFamily="34" charset="0"/>
                          <a:cs typeface="Arial" panose="020B0604020202020204" pitchFamily="34" charset="0"/>
                        </a:rPr>
                        <a:t>Naming</a:t>
                      </a:r>
                      <a:r>
                        <a:rPr lang="ca-ES" sz="1400" b="0" dirty="0">
                          <a:solidFill>
                            <a:schemeClr val="bg1"/>
                          </a:solidFill>
                          <a:latin typeface="Arial" panose="020B0604020202020204" pitchFamily="34" charset="0"/>
                          <a:cs typeface="Arial" panose="020B0604020202020204" pitchFamily="34" charset="0"/>
                        </a:rPr>
                        <a:t> of </a:t>
                      </a:r>
                      <a:r>
                        <a:rPr lang="ca-ES" sz="1400" b="0" dirty="0" err="1">
                          <a:solidFill>
                            <a:schemeClr val="bg1"/>
                          </a:solidFill>
                          <a:latin typeface="Arial" panose="020B0604020202020204" pitchFamily="34" charset="0"/>
                          <a:cs typeface="Arial" panose="020B0604020202020204" pitchFamily="34" charset="0"/>
                        </a:rPr>
                        <a:t>the</a:t>
                      </a:r>
                      <a:r>
                        <a:rPr lang="ca-ES" sz="1400" b="0" dirty="0">
                          <a:solidFill>
                            <a:schemeClr val="bg1"/>
                          </a:solidFill>
                          <a:latin typeface="Arial" panose="020B0604020202020204" pitchFamily="34" charset="0"/>
                          <a:cs typeface="Arial" panose="020B0604020202020204" pitchFamily="34" charset="0"/>
                        </a:rPr>
                        <a:t> </a:t>
                      </a:r>
                      <a:r>
                        <a:rPr lang="ca-ES" sz="1400" b="0" dirty="0" err="1">
                          <a:solidFill>
                            <a:schemeClr val="bg1"/>
                          </a:solidFill>
                          <a:latin typeface="Arial" panose="020B0604020202020204" pitchFamily="34" charset="0"/>
                          <a:cs typeface="Arial" panose="020B0604020202020204" pitchFamily="34" charset="0"/>
                        </a:rPr>
                        <a:t>microcredential</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Description</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contents</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178797"/>
                  </a:ext>
                </a:extLst>
              </a:tr>
              <a:tr h="370840">
                <a:tc>
                  <a:txBody>
                    <a:bodyPr/>
                    <a:lstStyle/>
                    <a:p>
                      <a:r>
                        <a:rPr lang="ca-ES" sz="1400" b="0" dirty="0">
                          <a:solidFill>
                            <a:schemeClr val="bg1"/>
                          </a:solidFill>
                          <a:latin typeface="Arial" panose="020B0604020202020204" pitchFamily="34" charset="0"/>
                          <a:cs typeface="Arial" panose="020B0604020202020204" pitchFamily="34" charset="0"/>
                        </a:rPr>
                        <a:t>University </a:t>
                      </a:r>
                      <a:r>
                        <a:rPr lang="ca-ES" sz="1400" b="0" dirty="0" err="1">
                          <a:solidFill>
                            <a:schemeClr val="bg1"/>
                          </a:solidFill>
                          <a:latin typeface="Arial" panose="020B0604020202020204" pitchFamily="34" charset="0"/>
                          <a:cs typeface="Arial" panose="020B0604020202020204" pitchFamily="34" charset="0"/>
                        </a:rPr>
                        <a:t>that</a:t>
                      </a:r>
                      <a:r>
                        <a:rPr lang="ca-ES" sz="1400" b="0" dirty="0">
                          <a:solidFill>
                            <a:schemeClr val="bg1"/>
                          </a:solidFill>
                          <a:latin typeface="Arial" panose="020B0604020202020204" pitchFamily="34" charset="0"/>
                          <a:cs typeface="Arial" panose="020B0604020202020204" pitchFamily="34" charset="0"/>
                        </a:rPr>
                        <a:t> </a:t>
                      </a:r>
                      <a:r>
                        <a:rPr lang="ca-ES" sz="1400" b="0" dirty="0" err="1">
                          <a:solidFill>
                            <a:schemeClr val="bg1"/>
                          </a:solidFill>
                          <a:latin typeface="Arial" panose="020B0604020202020204" pitchFamily="34" charset="0"/>
                          <a:cs typeface="Arial" panose="020B0604020202020204" pitchFamily="34" charset="0"/>
                        </a:rPr>
                        <a:t>teaches</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1" dirty="0" err="1">
                          <a:solidFill>
                            <a:schemeClr val="bg1"/>
                          </a:solidFill>
                          <a:latin typeface="Arial" panose="020B0604020202020204" pitchFamily="34" charset="0"/>
                          <a:cs typeface="Arial" panose="020B0604020202020204" pitchFamily="34" charset="0"/>
                        </a:rPr>
                        <a:t>Learning</a:t>
                      </a:r>
                      <a:r>
                        <a:rPr lang="es-ES" sz="1400" b="1" dirty="0">
                          <a:solidFill>
                            <a:schemeClr val="bg1"/>
                          </a:solidFill>
                          <a:latin typeface="Arial" panose="020B0604020202020204" pitchFamily="34" charset="0"/>
                          <a:cs typeface="Arial" panose="020B0604020202020204" pitchFamily="34" charset="0"/>
                        </a:rPr>
                        <a:t> </a:t>
                      </a:r>
                      <a:r>
                        <a:rPr lang="es-ES" sz="1400" b="1" dirty="0" err="1">
                          <a:solidFill>
                            <a:schemeClr val="bg1"/>
                          </a:solidFill>
                          <a:latin typeface="Arial" panose="020B0604020202020204" pitchFamily="34" charset="0"/>
                          <a:cs typeface="Arial" panose="020B0604020202020204" pitchFamily="34" charset="0"/>
                        </a:rPr>
                        <a:t>outcomes</a:t>
                      </a:r>
                      <a:r>
                        <a:rPr lang="es-ES" sz="1400" b="1" dirty="0">
                          <a:solidFill>
                            <a:schemeClr val="bg1"/>
                          </a:solidFill>
                          <a:latin typeface="Arial" panose="020B0604020202020204" pitchFamily="34" charset="0"/>
                          <a:cs typeface="Arial" panose="020B0604020202020204" pitchFamily="34" charset="0"/>
                        </a:rPr>
                        <a:t> and </a:t>
                      </a:r>
                      <a:r>
                        <a:rPr lang="es-ES" sz="1400" b="1" dirty="0" err="1">
                          <a:solidFill>
                            <a:schemeClr val="bg1"/>
                          </a:solidFill>
                          <a:latin typeface="Arial" panose="020B0604020202020204" pitchFamily="34" charset="0"/>
                          <a:cs typeface="Arial" panose="020B0604020202020204" pitchFamily="34" charset="0"/>
                        </a:rPr>
                        <a:t>type</a:t>
                      </a:r>
                      <a:r>
                        <a:rPr lang="es-ES" sz="1400" b="1" dirty="0">
                          <a:solidFill>
                            <a:schemeClr val="bg1"/>
                          </a:solidFill>
                          <a:latin typeface="Arial" panose="020B0604020202020204" pitchFamily="34" charset="0"/>
                          <a:cs typeface="Arial" panose="020B0604020202020204" pitchFamily="34" charset="0"/>
                        </a:rPr>
                        <a:t> </a:t>
                      </a:r>
                      <a:r>
                        <a:rPr lang="es-ES" sz="1400" b="1" dirty="0" err="1">
                          <a:solidFill>
                            <a:schemeClr val="bg1"/>
                          </a:solidFill>
                          <a:latin typeface="Arial" panose="020B0604020202020204" pitchFamily="34" charset="0"/>
                          <a:cs typeface="Arial" panose="020B0604020202020204" pitchFamily="34" charset="0"/>
                        </a:rPr>
                        <a:t>of</a:t>
                      </a:r>
                      <a:r>
                        <a:rPr lang="es-ES" sz="1400" b="1" dirty="0">
                          <a:solidFill>
                            <a:schemeClr val="bg1"/>
                          </a:solidFill>
                          <a:latin typeface="Arial" panose="020B0604020202020204" pitchFamily="34" charset="0"/>
                          <a:cs typeface="Arial" panose="020B0604020202020204" pitchFamily="34" charset="0"/>
                        </a:rPr>
                        <a:t> </a:t>
                      </a:r>
                      <a:r>
                        <a:rPr lang="es-ES" sz="1400" b="1" dirty="0" err="1">
                          <a:solidFill>
                            <a:schemeClr val="bg1"/>
                          </a:solidFill>
                          <a:latin typeface="Arial" panose="020B0604020202020204" pitchFamily="34" charset="0"/>
                          <a:cs typeface="Arial" panose="020B0604020202020204" pitchFamily="34" charset="0"/>
                        </a:rPr>
                        <a:t>achievement</a:t>
                      </a:r>
                      <a:endParaRPr lang="ca-ES" sz="14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292338"/>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University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entity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where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apprenticeship</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takes</a:t>
                      </a:r>
                      <a:r>
                        <a:rPr lang="es-ES" sz="1400" b="0" dirty="0">
                          <a:solidFill>
                            <a:schemeClr val="bg1"/>
                          </a:solidFill>
                          <a:latin typeface="Arial" panose="020B0604020202020204" pitchFamily="34" charset="0"/>
                          <a:cs typeface="Arial" panose="020B0604020202020204" pitchFamily="34" charset="0"/>
                        </a:rPr>
                        <a:t> place (</a:t>
                      </a:r>
                      <a:r>
                        <a:rPr lang="es-ES" sz="1400" b="0" dirty="0" err="1">
                          <a:solidFill>
                            <a:schemeClr val="bg1"/>
                          </a:solidFill>
                          <a:latin typeface="Arial" panose="020B0604020202020204" pitchFamily="34" charset="0"/>
                          <a:cs typeface="Arial" panose="020B0604020202020204" pitchFamily="34" charset="0"/>
                        </a:rPr>
                        <a:t>if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different</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from</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university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providing</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training)</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S" sz="1400" b="0" kern="1200" dirty="0" err="1">
                          <a:solidFill>
                            <a:schemeClr val="bg1"/>
                          </a:solidFill>
                          <a:latin typeface="Arial" panose="020B0604020202020204" pitchFamily="34" charset="0"/>
                          <a:ea typeface="+mn-ea"/>
                          <a:cs typeface="Arial" panose="020B0604020202020204" pitchFamily="34" charset="0"/>
                        </a:rPr>
                        <a:t>Internships</a:t>
                      </a:r>
                      <a:r>
                        <a:rPr lang="es-ES" sz="1400" b="0" kern="1200" dirty="0">
                          <a:solidFill>
                            <a:schemeClr val="bg1"/>
                          </a:solidFill>
                          <a:latin typeface="Arial" panose="020B0604020202020204" pitchFamily="34" charset="0"/>
                          <a:ea typeface="+mn-ea"/>
                          <a:cs typeface="Arial" panose="020B0604020202020204" pitchFamily="34" charset="0"/>
                        </a:rPr>
                        <a:t> (</a:t>
                      </a:r>
                      <a:r>
                        <a:rPr lang="es-ES" sz="1400" b="0" kern="1200" dirty="0" err="1">
                          <a:solidFill>
                            <a:schemeClr val="bg1"/>
                          </a:solidFill>
                          <a:latin typeface="Arial" panose="020B0604020202020204" pitchFamily="34" charset="0"/>
                          <a:ea typeface="+mn-ea"/>
                          <a:cs typeface="Arial" panose="020B0604020202020204" pitchFamily="34" charset="0"/>
                        </a:rPr>
                        <a:t>if</a:t>
                      </a:r>
                      <a:r>
                        <a:rPr lang="es-ES" sz="1400" b="0" kern="1200" dirty="0">
                          <a:solidFill>
                            <a:schemeClr val="bg1"/>
                          </a:solidFill>
                          <a:latin typeface="Arial" panose="020B0604020202020204" pitchFamily="34" charset="0"/>
                          <a:ea typeface="+mn-ea"/>
                          <a:cs typeface="Arial" panose="020B0604020202020204" pitchFamily="34" charset="0"/>
                        </a:rPr>
                        <a:t> </a:t>
                      </a:r>
                      <a:r>
                        <a:rPr lang="es-ES" sz="1400" b="0" kern="1200" dirty="0" err="1">
                          <a:solidFill>
                            <a:schemeClr val="bg1"/>
                          </a:solidFill>
                          <a:latin typeface="Arial" panose="020B0604020202020204" pitchFamily="34" charset="0"/>
                          <a:ea typeface="+mn-ea"/>
                          <a:cs typeface="Arial" panose="020B0604020202020204" pitchFamily="34" charset="0"/>
                        </a:rPr>
                        <a:t>applicable</a:t>
                      </a:r>
                      <a:r>
                        <a:rPr lang="es-ES" sz="1400" b="0" kern="1200" dirty="0">
                          <a:solidFill>
                            <a:schemeClr val="bg1"/>
                          </a:solidFill>
                          <a:latin typeface="Arial" panose="020B0604020202020204" pitchFamily="34" charset="0"/>
                          <a:ea typeface="+mn-ea"/>
                          <a:cs typeface="Arial" panose="020B0604020202020204" pitchFamily="34" charset="0"/>
                        </a:rPr>
                        <a:t>)</a:t>
                      </a:r>
                      <a:endParaRPr lang="es-ES" sz="1400" b="1" i="0" u="none" strike="noStrike" dirty="0">
                        <a:solidFill>
                          <a:schemeClr val="bg1"/>
                        </a:solidFill>
                        <a:effectLst/>
                        <a:latin typeface="Aptos Narrow"/>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0011937"/>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Collaborating</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entities</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or</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other</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universities</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Learning</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activities</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theoretical</a:t>
                      </a:r>
                      <a:r>
                        <a:rPr lang="es-ES" sz="1400" b="0" dirty="0">
                          <a:solidFill>
                            <a:schemeClr val="bg1"/>
                          </a:solidFill>
                          <a:latin typeface="Arial" panose="020B0604020202020204" pitchFamily="34" charset="0"/>
                          <a:cs typeface="Arial" panose="020B0604020202020204" pitchFamily="34" charset="0"/>
                        </a:rPr>
                        <a:t> and </a:t>
                      </a:r>
                      <a:r>
                        <a:rPr lang="es-ES" sz="1400" b="0" dirty="0" err="1">
                          <a:solidFill>
                            <a:schemeClr val="bg1"/>
                          </a:solidFill>
                          <a:latin typeface="Arial" panose="020B0604020202020204" pitchFamily="34" charset="0"/>
                          <a:cs typeface="Arial" panose="020B0604020202020204" pitchFamily="34" charset="0"/>
                        </a:rPr>
                        <a:t>practical</a:t>
                      </a:r>
                      <a:r>
                        <a:rPr lang="es-ES" sz="1400" b="0" dirty="0">
                          <a:solidFill>
                            <a:schemeClr val="bg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459440"/>
                  </a:ext>
                </a:extLst>
              </a:tr>
              <a:tr h="370840">
                <a:tc>
                  <a:txBody>
                    <a:bodyPr/>
                    <a:lstStyle/>
                    <a:p>
                      <a:r>
                        <a:rPr lang="ca-ES" sz="1400" b="0" dirty="0" err="1">
                          <a:solidFill>
                            <a:schemeClr val="bg1"/>
                          </a:solidFill>
                          <a:latin typeface="Arial" panose="020B0604020202020204" pitchFamily="34" charset="0"/>
                          <a:cs typeface="Arial" panose="020B0604020202020204" pitchFamily="34" charset="0"/>
                        </a:rPr>
                        <a:t>Capacity</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Evaluation</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29754"/>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Theoretical</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workload</a:t>
                      </a:r>
                      <a:r>
                        <a:rPr lang="es-ES" sz="1400" b="0" dirty="0">
                          <a:solidFill>
                            <a:schemeClr val="bg1"/>
                          </a:solidFill>
                          <a:latin typeface="Arial" panose="020B0604020202020204" pitchFamily="34" charset="0"/>
                          <a:cs typeface="Arial" panose="020B0604020202020204" pitchFamily="34" charset="0"/>
                        </a:rPr>
                        <a:t> in ECTS and </a:t>
                      </a:r>
                      <a:r>
                        <a:rPr lang="es-ES" sz="1400" b="0" dirty="0" err="1">
                          <a:solidFill>
                            <a:schemeClr val="bg1"/>
                          </a:solidFill>
                          <a:latin typeface="Arial" panose="020B0604020202020204" pitchFamily="34" charset="0"/>
                          <a:cs typeface="Arial" panose="020B0604020202020204" pitchFamily="34" charset="0"/>
                        </a:rPr>
                        <a:t>hours</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a-ES" sz="1400" b="0" dirty="0" err="1">
                          <a:solidFill>
                            <a:schemeClr val="bg1"/>
                          </a:solidFill>
                          <a:latin typeface="Arial" panose="020B0604020202020204" pitchFamily="34" charset="0"/>
                          <a:cs typeface="Arial" panose="020B0604020202020204" pitchFamily="34" charset="0"/>
                        </a:rPr>
                        <a:t>Credit</a:t>
                      </a:r>
                      <a:r>
                        <a:rPr lang="ca-ES" sz="1400" b="0" dirty="0">
                          <a:solidFill>
                            <a:schemeClr val="bg1"/>
                          </a:solidFill>
                          <a:latin typeface="Arial" panose="020B0604020202020204" pitchFamily="34" charset="0"/>
                          <a:cs typeface="Arial" panose="020B0604020202020204" pitchFamily="34" charset="0"/>
                        </a:rPr>
                        <a:t> </a:t>
                      </a:r>
                      <a:r>
                        <a:rPr lang="ca-ES" sz="1400" b="0" dirty="0" err="1">
                          <a:solidFill>
                            <a:schemeClr val="bg1"/>
                          </a:solidFill>
                          <a:latin typeface="Arial" panose="020B0604020202020204" pitchFamily="34" charset="0"/>
                          <a:cs typeface="Arial" panose="020B0604020202020204" pitchFamily="34" charset="0"/>
                        </a:rPr>
                        <a:t>recognition</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590693"/>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Practical</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workload</a:t>
                      </a:r>
                      <a:r>
                        <a:rPr lang="es-ES" sz="1400" b="0" dirty="0">
                          <a:solidFill>
                            <a:schemeClr val="bg1"/>
                          </a:solidFill>
                          <a:latin typeface="Arial" panose="020B0604020202020204" pitchFamily="34" charset="0"/>
                          <a:cs typeface="Arial" panose="020B0604020202020204" pitchFamily="34" charset="0"/>
                        </a:rPr>
                        <a:t> in ECTS and </a:t>
                      </a:r>
                      <a:r>
                        <a:rPr lang="es-ES" sz="1400" b="0" dirty="0" err="1">
                          <a:solidFill>
                            <a:schemeClr val="bg1"/>
                          </a:solidFill>
                          <a:latin typeface="Arial" panose="020B0604020202020204" pitchFamily="34" charset="0"/>
                          <a:cs typeface="Arial" panose="020B0604020202020204" pitchFamily="34" charset="0"/>
                        </a:rPr>
                        <a:t>hours</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List</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trainers</a:t>
                      </a:r>
                      <a:r>
                        <a:rPr lang="es-ES" sz="1400" b="0" dirty="0">
                          <a:solidFill>
                            <a:schemeClr val="bg1"/>
                          </a:solidFill>
                          <a:latin typeface="Arial" panose="020B0604020202020204" pitchFamily="34" charset="0"/>
                          <a:cs typeface="Arial" panose="020B0604020202020204" pitchFamily="34" charset="0"/>
                        </a:rPr>
                        <a:t>/</a:t>
                      </a:r>
                      <a:r>
                        <a:rPr lang="es-ES" sz="1400" b="0" dirty="0" err="1">
                          <a:solidFill>
                            <a:schemeClr val="bg1"/>
                          </a:solidFill>
                          <a:latin typeface="Arial" panose="020B0604020202020204" pitchFamily="34" charset="0"/>
                          <a:cs typeface="Arial" panose="020B0604020202020204" pitchFamily="34" charset="0"/>
                        </a:rPr>
                        <a:t>teachers</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qualifications</a:t>
                      </a:r>
                      <a:r>
                        <a:rPr lang="es-ES" sz="1400" b="0" dirty="0">
                          <a:solidFill>
                            <a:schemeClr val="bg1"/>
                          </a:solidFill>
                          <a:latin typeface="Arial" panose="020B0604020202020204" pitchFamily="34" charset="0"/>
                          <a:cs typeface="Arial" panose="020B0604020202020204" pitchFamily="34" charset="0"/>
                        </a:rPr>
                        <a:t> and </a:t>
                      </a:r>
                      <a:r>
                        <a:rPr lang="es-ES" sz="1400" b="0" dirty="0" err="1">
                          <a:solidFill>
                            <a:schemeClr val="bg1"/>
                          </a:solidFill>
                          <a:latin typeface="Arial" panose="020B0604020202020204" pitchFamily="34" charset="0"/>
                          <a:cs typeface="Arial" panose="020B0604020202020204" pitchFamily="34" charset="0"/>
                        </a:rPr>
                        <a:t>professional</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experience</a:t>
                      </a:r>
                      <a:r>
                        <a:rPr lang="es-ES" sz="1400" b="0" dirty="0">
                          <a:solidFill>
                            <a:schemeClr val="bg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792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err="1">
                          <a:solidFill>
                            <a:schemeClr val="bg1"/>
                          </a:solidFill>
                          <a:latin typeface="Arial" panose="020B0604020202020204" pitchFamily="34" charset="0"/>
                          <a:cs typeface="Arial" panose="020B0604020202020204" pitchFamily="34" charset="0"/>
                        </a:rPr>
                        <a:t>Start</a:t>
                      </a:r>
                      <a:r>
                        <a:rPr lang="es-ES" sz="1400" b="0" dirty="0">
                          <a:solidFill>
                            <a:schemeClr val="bg1"/>
                          </a:solidFill>
                          <a:latin typeface="Arial" panose="020B0604020202020204" pitchFamily="34" charset="0"/>
                          <a:cs typeface="Arial" panose="020B0604020202020204" pitchFamily="34" charset="0"/>
                        </a:rPr>
                        <a:t> and </a:t>
                      </a:r>
                      <a:r>
                        <a:rPr lang="es-ES" sz="1400" b="0" dirty="0" err="1">
                          <a:solidFill>
                            <a:schemeClr val="bg1"/>
                          </a:solidFill>
                          <a:latin typeface="Arial" panose="020B0604020202020204" pitchFamily="34" charset="0"/>
                          <a:cs typeface="Arial" panose="020B0604020202020204" pitchFamily="34" charset="0"/>
                        </a:rPr>
                        <a:t>end</a:t>
                      </a:r>
                      <a:r>
                        <a:rPr lang="es-ES" sz="1400" b="0" dirty="0">
                          <a:solidFill>
                            <a:schemeClr val="bg1"/>
                          </a:solidFill>
                          <a:latin typeface="Arial" panose="020B0604020202020204" pitchFamily="34" charset="0"/>
                          <a:cs typeface="Arial" panose="020B0604020202020204" pitchFamily="34" charset="0"/>
                        </a:rPr>
                        <a:t> date </a:t>
                      </a:r>
                      <a:r>
                        <a:rPr lang="es-ES" sz="1400" b="0" dirty="0" err="1">
                          <a:solidFill>
                            <a:schemeClr val="bg1"/>
                          </a:solidFill>
                          <a:latin typeface="Arial" panose="020B0604020202020204" pitchFamily="34" charset="0"/>
                          <a:cs typeface="Arial" panose="020B0604020202020204" pitchFamily="34" charset="0"/>
                        </a:rPr>
                        <a:t>of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training </a:t>
                      </a:r>
                      <a:r>
                        <a:rPr lang="es-ES" sz="1400" b="0" dirty="0" err="1">
                          <a:solidFill>
                            <a:schemeClr val="bg1"/>
                          </a:solidFill>
                          <a:latin typeface="Arial" panose="020B0604020202020204" pitchFamily="34" charset="0"/>
                          <a:cs typeface="Arial" panose="020B0604020202020204" pitchFamily="34" charset="0"/>
                        </a:rPr>
                        <a:t>activity</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Type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warranty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or</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quality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assurance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procedure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used</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370282"/>
                  </a:ext>
                </a:extLst>
              </a:tr>
              <a:tr h="370840">
                <a:tc>
                  <a:txBody>
                    <a:bodyPr/>
                    <a:lstStyle/>
                    <a:p>
                      <a:pPr algn="l" fontAlgn="ctr"/>
                      <a:r>
                        <a:rPr lang="es-ES" sz="1400" b="0" i="0" u="none" strike="noStrike" dirty="0" err="1">
                          <a:solidFill>
                            <a:schemeClr val="bg1"/>
                          </a:solidFill>
                          <a:effectLst/>
                          <a:latin typeface="Arial" panose="020B0604020202020204" pitchFamily="34" charset="0"/>
                          <a:cs typeface="Arial" panose="020B0604020202020204" pitchFamily="34" charset="0"/>
                        </a:rPr>
                        <a:t>Language</a:t>
                      </a:r>
                      <a:endParaRPr lang="es-ES" sz="14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Integration</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or</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stackability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options</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064102"/>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Teaching</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modality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face-to-face</a:t>
                      </a:r>
                      <a:r>
                        <a:rPr lang="es-ES" sz="1400" b="0" dirty="0">
                          <a:solidFill>
                            <a:schemeClr val="bg1"/>
                          </a:solidFill>
                          <a:latin typeface="Arial" panose="020B0604020202020204" pitchFamily="34" charset="0"/>
                          <a:cs typeface="Arial" panose="020B0604020202020204" pitchFamily="34" charset="0"/>
                        </a:rPr>
                        <a:t>, virtual, </a:t>
                      </a:r>
                      <a:r>
                        <a:rPr lang="es-ES" sz="1400" b="0" dirty="0" err="1">
                          <a:solidFill>
                            <a:schemeClr val="bg1"/>
                          </a:solidFill>
                          <a:latin typeface="Arial" panose="020B0604020202020204" pitchFamily="34" charset="0"/>
                          <a:cs typeface="Arial" panose="020B0604020202020204" pitchFamily="34" charset="0"/>
                        </a:rPr>
                        <a:t>blended</a:t>
                      </a:r>
                      <a:r>
                        <a:rPr lang="es-ES" sz="1400" b="0" dirty="0">
                          <a:solidFill>
                            <a:schemeClr val="bg1"/>
                          </a:solidFill>
                          <a:latin typeface="Arial" panose="020B0604020202020204" pitchFamily="34" charset="0"/>
                          <a:cs typeface="Arial" panose="020B0604020202020204" pitchFamily="34" charset="0"/>
                        </a:rPr>
                        <a:t>)</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Certifying</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University</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791885"/>
                  </a:ext>
                </a:extLst>
              </a:tr>
              <a:tr h="370840">
                <a:tc>
                  <a:txBody>
                    <a:bodyPr/>
                    <a:lstStyle/>
                    <a:p>
                      <a:pPr algn="l" fontAlgn="ctr"/>
                      <a:r>
                        <a:rPr lang="es-ES" sz="1400" b="0" i="0" u="none" strike="noStrike" dirty="0" err="1">
                          <a:solidFill>
                            <a:schemeClr val="bg1"/>
                          </a:solidFill>
                          <a:effectLst/>
                          <a:latin typeface="Arial" panose="020B0604020202020204" pitchFamily="34" charset="0"/>
                          <a:cs typeface="Arial" panose="020B0604020202020204" pitchFamily="34" charset="0"/>
                        </a:rPr>
                        <a:t>Level</a:t>
                      </a:r>
                      <a:r>
                        <a:rPr lang="es-ES" sz="1400" b="0" i="0" u="none" strike="noStrike" dirty="0">
                          <a:solidFill>
                            <a:schemeClr val="bg1"/>
                          </a:solidFill>
                          <a:effectLst/>
                          <a:latin typeface="Arial" panose="020B0604020202020204" pitchFamily="34" charset="0"/>
                          <a:cs typeface="Arial" panose="020B0604020202020204" pitchFamily="34" charset="0"/>
                        </a:rPr>
                        <a:t> </a:t>
                      </a:r>
                      <a:r>
                        <a:rPr lang="es-ES" sz="1400" b="0" i="0" u="none" strike="noStrike" dirty="0" err="1">
                          <a:solidFill>
                            <a:schemeClr val="bg1"/>
                          </a:solidFill>
                          <a:effectLst/>
                          <a:latin typeface="Arial" panose="020B0604020202020204" pitchFamily="34" charset="0"/>
                          <a:cs typeface="Arial" panose="020B0604020202020204" pitchFamily="34" charset="0"/>
                        </a:rPr>
                        <a:t>of</a:t>
                      </a:r>
                      <a:r>
                        <a:rPr lang="es-ES" sz="1400" b="0" i="0" u="none" strike="noStrike" dirty="0">
                          <a:solidFill>
                            <a:schemeClr val="bg1"/>
                          </a:solidFill>
                          <a:effectLst/>
                          <a:latin typeface="Arial" panose="020B0604020202020204" pitchFamily="34" charset="0"/>
                          <a:cs typeface="Arial" panose="020B0604020202020204" pitchFamily="34" charset="0"/>
                        </a:rPr>
                        <a:t> </a:t>
                      </a:r>
                      <a:r>
                        <a:rPr lang="es-ES" sz="1400" b="0" i="0" u="none" strike="noStrike" dirty="0" err="1">
                          <a:solidFill>
                            <a:schemeClr val="bg1"/>
                          </a:solidFill>
                          <a:effectLst/>
                          <a:latin typeface="Arial" panose="020B0604020202020204" pitchFamily="34" charset="0"/>
                          <a:cs typeface="Arial" panose="020B0604020202020204" pitchFamily="34" charset="0"/>
                        </a:rPr>
                        <a:t>learning</a:t>
                      </a:r>
                      <a:r>
                        <a:rPr lang="es-ES" sz="1400" b="0" i="0" u="none" strike="noStrike" dirty="0">
                          <a:solidFill>
                            <a:schemeClr val="bg1"/>
                          </a:solidFill>
                          <a:effectLst/>
                          <a:latin typeface="Arial" panose="020B0604020202020204" pitchFamily="34" charset="0"/>
                          <a:cs typeface="Arial" panose="020B0604020202020204" pitchFamily="34" charset="0"/>
                        </a:rPr>
                        <a:t> </a:t>
                      </a:r>
                      <a:r>
                        <a:rPr lang="es-ES" sz="1400" b="0" i="0" u="none" strike="noStrike" dirty="0" err="1">
                          <a:solidFill>
                            <a:schemeClr val="bg1"/>
                          </a:solidFill>
                          <a:effectLst/>
                          <a:latin typeface="Arial" panose="020B0604020202020204" pitchFamily="34" charset="0"/>
                          <a:cs typeface="Arial" panose="020B0604020202020204" pitchFamily="34" charset="0"/>
                        </a:rPr>
                        <a:t>experience</a:t>
                      </a:r>
                      <a:r>
                        <a:rPr lang="es-ES" sz="1400" b="0" i="0" u="none" strike="noStrike" dirty="0">
                          <a:solidFill>
                            <a:schemeClr val="bg1"/>
                          </a:solidFill>
                          <a:effectLst/>
                          <a:latin typeface="Arial" panose="020B0604020202020204" pitchFamily="34" charset="0"/>
                          <a:cs typeface="Arial" panose="020B0604020202020204" pitchFamily="34" charset="0"/>
                        </a:rPr>
                        <a:t> (</a:t>
                      </a:r>
                      <a:r>
                        <a:rPr lang="es-ES" sz="1400" b="0" i="0" u="none" strike="noStrike" dirty="0" err="1">
                          <a:solidFill>
                            <a:schemeClr val="bg1"/>
                          </a:solidFill>
                          <a:effectLst/>
                          <a:latin typeface="Arial" panose="020B0604020202020204" pitchFamily="34" charset="0"/>
                          <a:cs typeface="Arial" panose="020B0604020202020204" pitchFamily="34" charset="0"/>
                        </a:rPr>
                        <a:t>qualifications</a:t>
                      </a:r>
                      <a:r>
                        <a:rPr lang="es-ES" sz="1400" b="0" i="0" u="none" strike="noStrike" dirty="0">
                          <a:solidFill>
                            <a:schemeClr val="bg1"/>
                          </a:solidFill>
                          <a:effectLst/>
                          <a:latin typeface="Arial" panose="020B0604020202020204" pitchFamily="34" charset="0"/>
                          <a:cs typeface="Arial" panose="020B0604020202020204" pitchFamily="34" charset="0"/>
                        </a:rPr>
                        <a:t> </a:t>
                      </a:r>
                      <a:r>
                        <a:rPr lang="es-ES" sz="1400" b="0" i="0" u="none" strike="noStrike" dirty="0" err="1">
                          <a:solidFill>
                            <a:schemeClr val="bg1"/>
                          </a:solidFill>
                          <a:effectLst/>
                          <a:latin typeface="Arial" panose="020B0604020202020204" pitchFamily="34" charset="0"/>
                          <a:cs typeface="Arial" panose="020B0604020202020204" pitchFamily="34" charset="0"/>
                        </a:rPr>
                        <a:t>frameworks</a:t>
                      </a:r>
                      <a:r>
                        <a:rPr lang="es-ES" sz="1400" b="0" i="0" u="none" strike="noStrike" dirty="0">
                          <a:solidFill>
                            <a:schemeClr val="bg1"/>
                          </a:solidFill>
                          <a:effectLst/>
                          <a:latin typeface="Arial" panose="020B0604020202020204" pitchFamily="34" charset="0"/>
                          <a:cs typeface="Arial" panose="020B0604020202020204" pitchFamily="34"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a-ES" sz="1400" b="0" dirty="0" err="1">
                          <a:solidFill>
                            <a:schemeClr val="bg1"/>
                          </a:solidFill>
                          <a:latin typeface="Arial" panose="020B0604020202020204" pitchFamily="34" charset="0"/>
                          <a:cs typeface="Arial" panose="020B0604020202020204" pitchFamily="34" charset="0"/>
                        </a:rPr>
                        <a:t>Date</a:t>
                      </a:r>
                      <a:r>
                        <a:rPr lang="ca-ES" sz="1400" b="0" dirty="0">
                          <a:solidFill>
                            <a:schemeClr val="bg1"/>
                          </a:solidFill>
                          <a:latin typeface="Arial" panose="020B0604020202020204" pitchFamily="34" charset="0"/>
                          <a:cs typeface="Arial" panose="020B0604020202020204" pitchFamily="34" charset="0"/>
                        </a:rPr>
                        <a:t> of </a:t>
                      </a:r>
                      <a:r>
                        <a:rPr lang="ca-ES" sz="1400" b="0" dirty="0" err="1">
                          <a:solidFill>
                            <a:schemeClr val="bg1"/>
                          </a:solidFill>
                          <a:latin typeface="Arial" panose="020B0604020202020204" pitchFamily="34" charset="0"/>
                          <a:cs typeface="Arial" panose="020B0604020202020204" pitchFamily="34" charset="0"/>
                        </a:rPr>
                        <a:t>issue</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104625"/>
                  </a:ext>
                </a:extLst>
              </a:tr>
              <a:tr h="370840">
                <a:tc>
                  <a:txBody>
                    <a:bodyPr/>
                    <a:lstStyle/>
                    <a:p>
                      <a:pPr algn="l" fontAlgn="ctr"/>
                      <a:r>
                        <a:rPr lang="es-ES" sz="1400" b="0" i="0" u="none" strike="noStrike" dirty="0">
                          <a:solidFill>
                            <a:schemeClr val="bg1"/>
                          </a:solidFill>
                          <a:effectLst/>
                          <a:latin typeface="Arial" panose="020B0604020202020204" pitchFamily="34" charset="0"/>
                          <a:cs typeface="Arial" panose="020B0604020202020204" pitchFamily="34" charset="0"/>
                        </a:rPr>
                        <a:t>Price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err="1">
                          <a:solidFill>
                            <a:schemeClr val="bg1"/>
                          </a:solidFill>
                          <a:latin typeface="Arial" panose="020B0604020202020204" pitchFamily="34" charset="0"/>
                          <a:cs typeface="Arial" panose="020B0604020202020204" pitchFamily="34" charset="0"/>
                        </a:rPr>
                        <a:t>Monitoring</a:t>
                      </a:r>
                      <a:r>
                        <a:rPr lang="es-ES" sz="1400" b="0" dirty="0">
                          <a:solidFill>
                            <a:schemeClr val="bg1"/>
                          </a:solidFill>
                          <a:latin typeface="Arial" panose="020B0604020202020204" pitchFamily="34" charset="0"/>
                          <a:cs typeface="Arial" panose="020B0604020202020204" pitchFamily="34" charset="0"/>
                        </a:rPr>
                        <a:t> and </a:t>
                      </a:r>
                      <a:r>
                        <a:rPr lang="es-ES" sz="1400" b="0" dirty="0" err="1">
                          <a:solidFill>
                            <a:schemeClr val="bg1"/>
                          </a:solidFill>
                          <a:latin typeface="Arial" panose="020B0604020202020204" pitchFamily="34" charset="0"/>
                          <a:cs typeface="Arial" panose="020B0604020202020204" pitchFamily="34" charset="0"/>
                        </a:rPr>
                        <a:t>verification</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of</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identity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during</a:t>
                      </a:r>
                      <a:r>
                        <a:rPr lang="es-ES" sz="1400" b="0" dirty="0">
                          <a:solidFill>
                            <a:schemeClr val="bg1"/>
                          </a:solidFill>
                          <a:latin typeface="Arial" panose="020B0604020202020204" pitchFamily="34" charset="0"/>
                          <a:cs typeface="Arial" panose="020B0604020202020204" pitchFamily="34" charset="0"/>
                        </a:rPr>
                        <a:t> training and </a:t>
                      </a:r>
                      <a:r>
                        <a:rPr lang="es-ES" sz="1400" b="0" dirty="0" err="1">
                          <a:solidFill>
                            <a:schemeClr val="bg1"/>
                          </a:solidFill>
                          <a:latin typeface="Arial" panose="020B0604020202020204" pitchFamily="34" charset="0"/>
                          <a:cs typeface="Arial" panose="020B0604020202020204" pitchFamily="34" charset="0"/>
                        </a:rPr>
                        <a:t>assessment</a:t>
                      </a:r>
                      <a:endParaRPr lang="ca-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163663"/>
                  </a:ext>
                </a:extLst>
              </a:tr>
              <a:tr h="370840">
                <a:tc>
                  <a:txBody>
                    <a:bodyPr/>
                    <a:lstStyle/>
                    <a:p>
                      <a:r>
                        <a:rPr lang="es-ES" sz="1400" b="0" dirty="0" err="1">
                          <a:solidFill>
                            <a:schemeClr val="bg1"/>
                          </a:solidFill>
                          <a:latin typeface="Arial" panose="020B0604020202020204" pitchFamily="34" charset="0"/>
                          <a:cs typeface="Arial" panose="020B0604020202020204" pitchFamily="34" charset="0"/>
                        </a:rPr>
                        <a:t>Entry</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prerequisites</a:t>
                      </a:r>
                      <a:r>
                        <a:rPr lang="es-ES" sz="1400" b="0" dirty="0">
                          <a:solidFill>
                            <a:schemeClr val="bg1"/>
                          </a:solidFill>
                          <a:latin typeface="Arial" panose="020B0604020202020204" pitchFamily="34" charset="0"/>
                          <a:cs typeface="Arial" panose="020B0604020202020204" pitchFamily="34" charset="0"/>
                        </a:rPr>
                        <a:t> and </a:t>
                      </a:r>
                      <a:r>
                        <a:rPr lang="es-ES" sz="1400" b="0" dirty="0" err="1">
                          <a:solidFill>
                            <a:schemeClr val="bg1"/>
                          </a:solidFill>
                          <a:latin typeface="Arial" panose="020B0604020202020204" pitchFamily="34" charset="0"/>
                          <a:cs typeface="Arial" panose="020B0604020202020204" pitchFamily="34" charset="0"/>
                        </a:rPr>
                        <a:t>admission</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criteria</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400" b="0" dirty="0">
                          <a:solidFill>
                            <a:schemeClr val="bg1"/>
                          </a:solidFill>
                          <a:latin typeface="Arial" panose="020B0604020202020204" pitchFamily="34" charset="0"/>
                          <a:cs typeface="Arial" panose="020B0604020202020204" pitchFamily="34" charset="0"/>
                        </a:rPr>
                        <a:t>Grade </a:t>
                      </a:r>
                      <a:r>
                        <a:rPr lang="es-ES" sz="1400" b="0" dirty="0" err="1">
                          <a:solidFill>
                            <a:schemeClr val="bg1"/>
                          </a:solidFill>
                          <a:latin typeface="Arial" panose="020B0604020202020204" pitchFamily="34" charset="0"/>
                          <a:cs typeface="Arial" panose="020B0604020202020204" pitchFamily="34" charset="0"/>
                        </a:rPr>
                        <a:t>obtained</a:t>
                      </a:r>
                      <a:r>
                        <a:rPr lang="es-ES" sz="1400" b="0" dirty="0">
                          <a:solidFill>
                            <a:schemeClr val="bg1"/>
                          </a:solidFill>
                          <a:latin typeface="Arial" panose="020B0604020202020204" pitchFamily="34" charset="0"/>
                          <a:cs typeface="Arial" panose="020B0604020202020204" pitchFamily="34" charset="0"/>
                        </a:rPr>
                        <a:t> in </a:t>
                      </a:r>
                      <a:r>
                        <a:rPr lang="es-ES" sz="1400" b="0" dirty="0" err="1">
                          <a:solidFill>
                            <a:schemeClr val="bg1"/>
                          </a:solidFill>
                          <a:latin typeface="Arial" panose="020B0604020202020204" pitchFamily="34" charset="0"/>
                          <a:cs typeface="Arial" panose="020B0604020202020204" pitchFamily="34" charset="0"/>
                        </a:rPr>
                        <a:t>the</a:t>
                      </a:r>
                      <a:r>
                        <a:rPr lang="es-ES" sz="1400" b="0" dirty="0">
                          <a:solidFill>
                            <a:schemeClr val="bg1"/>
                          </a:solidFill>
                          <a:latin typeface="Arial" panose="020B0604020202020204" pitchFamily="34" charset="0"/>
                          <a:cs typeface="Arial" panose="020B0604020202020204" pitchFamily="34" charset="0"/>
                        </a:rPr>
                        <a:t> </a:t>
                      </a:r>
                      <a:r>
                        <a:rPr lang="es-ES" sz="1400" b="0" dirty="0" err="1">
                          <a:solidFill>
                            <a:schemeClr val="bg1"/>
                          </a:solidFill>
                          <a:latin typeface="Arial" panose="020B0604020202020204" pitchFamily="34" charset="0"/>
                          <a:cs typeface="Arial" panose="020B0604020202020204" pitchFamily="34" charset="0"/>
                        </a:rPr>
                        <a:t>evaluation</a:t>
                      </a:r>
                      <a:endParaRPr lang="es-ES" sz="14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4861654"/>
                  </a:ext>
                </a:extLst>
              </a:tr>
            </a:tbl>
          </a:graphicData>
        </a:graphic>
      </p:graphicFrame>
    </p:spTree>
    <p:extLst>
      <p:ext uri="{BB962C8B-B14F-4D97-AF65-F5344CB8AC3E}">
        <p14:creationId xmlns:p14="http://schemas.microsoft.com/office/powerpoint/2010/main" val="380908572"/>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croguide ppt template" id="{3D5AC30C-D217-014B-AB55-8517F31E8D5B}" vid="{DB5C574E-C9E8-9943-A482-FA49FE9A9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6992</TotalTime>
  <Words>958</Words>
  <Application>Microsoft Office PowerPoint</Application>
  <PresentationFormat>Widescreen</PresentationFormat>
  <Paragraphs>110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 Narrow</vt:lpstr>
      <vt:lpstr>Arial</vt:lpstr>
      <vt:lpstr>Calibri</vt:lpstr>
      <vt:lpstr>Calibri Light</vt:lpstr>
      <vt:lpstr>Helvetica</vt:lpstr>
      <vt:lpstr>Wingdings 3</vt:lpstr>
      <vt:lpstr>Facet</vt:lpstr>
      <vt:lpstr>Project acronym: MICROGUIDE Project full title: DEVELOPING GUIDELINES FOR THE IMPLEMENTATION OF MICRO-CREDENTIALS IN HIGHER EDUCATION  Project No. 2021-1-ProjectRS01-KA220-HED-000027585 Funding Scheme: Erasmus+</vt:lpstr>
      <vt:lpstr>Micro-credentials: definition of the European Council</vt:lpstr>
      <vt:lpstr>Microcredentials: Features</vt:lpstr>
      <vt:lpstr>Micro-credentials: Spain</vt:lpstr>
      <vt:lpstr>Micro-credentials: Spain</vt:lpstr>
      <vt:lpstr>Micro-credentials: Spain</vt:lpstr>
      <vt:lpstr>Micro-credentials: Spain</vt:lpstr>
      <vt:lpstr>Microcredentials: certification </vt:lpstr>
      <vt:lpstr>UdL certification proposal </vt:lpstr>
      <vt:lpstr>Microcredentials - Catalunya</vt:lpstr>
      <vt:lpstr>PowerPoint Presentation</vt:lpstr>
      <vt:lpstr>PowerPoint Presentation</vt:lpstr>
      <vt:lpstr>PowerPoint Presentation</vt:lpstr>
      <vt:lpstr>PowerPoint Presentation</vt:lpstr>
      <vt:lpstr>PowerPoint Presentation</vt:lpstr>
      <vt:lpstr>Microcred.Cat - UdL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acronym: MICROGUIDE Project full title: DEVELOPING GUIDELINES FOR THE IMPLEMENTATION OF MICRO-CREDENTIALS IN HIGHER EDUCATION  Project No. 2021-1-ProjectRS01-KA220-HED-000027585 Funding Scheme: Erasmus+</dc:title>
  <dc:creator>Ferran Badia</dc:creator>
  <cp:lastModifiedBy>Sinisa Djurasevic</cp:lastModifiedBy>
  <cp:revision>13</cp:revision>
  <dcterms:created xsi:type="dcterms:W3CDTF">2022-11-07T19:29:29Z</dcterms:created>
  <dcterms:modified xsi:type="dcterms:W3CDTF">2024-11-08T11:45:24Z</dcterms:modified>
</cp:coreProperties>
</file>